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70" r:id="rId2"/>
    <p:sldId id="271" r:id="rId3"/>
    <p:sldId id="272" r:id="rId4"/>
    <p:sldId id="273" r:id="rId5"/>
    <p:sldId id="274" r:id="rId6"/>
    <p:sldId id="275" r:id="rId7"/>
    <p:sldId id="276" r:id="rId8"/>
    <p:sldId id="277" r:id="rId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65" autoAdjust="0"/>
    <p:restoredTop sz="92105" autoAdjust="0"/>
  </p:normalViewPr>
  <p:slideViewPr>
    <p:cSldViewPr>
      <p:cViewPr varScale="1">
        <p:scale>
          <a:sx n="85" d="100"/>
          <a:sy n="85" d="100"/>
        </p:scale>
        <p:origin x="1590"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9" d="100"/>
          <a:sy n="69" d="100"/>
        </p:scale>
        <p:origin x="3246" y="7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dirty="0"/>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dirty="0"/>
              <a:t>Page </a:t>
            </a:r>
            <a:fld id="{F54F3633-8635-49BE-B7DB-4FE733D299F1}" type="slidenum">
              <a:rPr lang="en-US"/>
              <a:pPr>
                <a:defRPr/>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dirty="0"/>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dirty="0"/>
              <a:t>Page </a:t>
            </a:r>
            <a:fld id="{2C873923-7103-4AF9-AECF-EE09B40480BC}" type="slidenum">
              <a:rPr lang="en-US"/>
              <a:pPr>
                <a:defRPr/>
              </a:pPr>
              <a:t>‹#›</a:t>
            </a:fld>
            <a:endParaRPr lang="en-US"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80743412-9668-4686-B109-E3B2457EFEE3}" type="slidenum">
              <a:rPr lang="en-US"/>
              <a:pPr>
                <a:defRPr/>
              </a:pPr>
              <a:t>‹#›</a:t>
            </a:fld>
            <a:endParaRPr lang="en-US" dirty="0"/>
          </a:p>
        </p:txBody>
      </p:sp>
      <p:sp>
        <p:nvSpPr>
          <p:cNvPr id="8" name="Rectangle 5"/>
          <p:cNvSpPr>
            <a:spLocks noGrp="1" noChangeArrowheads="1"/>
          </p:cNvSpPr>
          <p:nvPr>
            <p:ph type="ftr" sz="quarter" idx="3"/>
          </p:nvPr>
        </p:nvSpPr>
        <p:spPr bwMode="auto">
          <a:xfrm>
            <a:off x="7051977" y="6475413"/>
            <a:ext cx="14919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Alfred Asterjadhi, et. al.</a:t>
            </a:r>
            <a:endParaRPr lang="en-US" altLang="ko-KR" dirty="0"/>
          </a:p>
        </p:txBody>
      </p:sp>
      <p:sp>
        <p:nvSpPr>
          <p:cNvPr id="10"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November 2016</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altLang="ko-KR" dirty="0" smtClean="0"/>
              <a:t>July 2015</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CDC9B8F1-287D-4B8B-8904-2261870F7D4F}"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altLang="ko-KR" dirty="0" smtClean="0"/>
              <a:t>July 2015</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86E05228-1FDB-49BC-8BC4-A91A7D762AB2}"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lvl1pPr>
              <a:defRPr sz="2800" baseline="0"/>
            </a:lvl1pPr>
          </a:lstStyle>
          <a:p>
            <a:r>
              <a:rPr lang="en-US" dirty="0" smtClean="0"/>
              <a:t>Click to edit Master title style</a:t>
            </a:r>
            <a:endParaRPr lang="en-US" dirty="0"/>
          </a:p>
        </p:txBody>
      </p:sp>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C1789BC7-C074-42CC-ADF8-5107DF6BD1C1}" type="slidenum">
              <a:rPr lang="en-US"/>
              <a:pPr>
                <a:defRPr/>
              </a:pPr>
              <a:t>‹#›</a:t>
            </a:fld>
            <a:endParaRPr lang="en-US" dirty="0"/>
          </a:p>
        </p:txBody>
      </p:sp>
      <p:sp>
        <p:nvSpPr>
          <p:cNvPr id="7" name="Rectangle 5"/>
          <p:cNvSpPr>
            <a:spLocks noGrp="1" noChangeArrowheads="1"/>
          </p:cNvSpPr>
          <p:nvPr>
            <p:ph type="ftr" sz="quarter" idx="3"/>
          </p:nvPr>
        </p:nvSpPr>
        <p:spPr bwMode="auto">
          <a:xfrm>
            <a:off x="7051977" y="6475413"/>
            <a:ext cx="14919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Alfred Asterjadhi, et. al.</a:t>
            </a:r>
            <a:endParaRPr lang="en-US" altLang="ko-KR" dirty="0"/>
          </a:p>
        </p:txBody>
      </p:sp>
      <p:sp>
        <p:nvSpPr>
          <p:cNvPr id="9"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November 2016</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altLang="ko-KR" dirty="0" smtClean="0"/>
              <a:t>July 2015</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altLang="ko-KR" dirty="0" smtClean="0"/>
              <a:t>July 2015</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dirty="0"/>
              <a:t>Slide </a:t>
            </a:r>
            <a:fld id="{9B3AFDE4-E638-42C0-A68B-50C601C7C88B}"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altLang="ko-KR" dirty="0" smtClean="0"/>
              <a:t>July 2015</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dirty="0"/>
              <a:t>Slide </a:t>
            </a:r>
            <a:fld id="{47F62F27-0EC7-4D1C-8A98-B521A5C1B642}"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altLang="ko-KR" dirty="0" smtClean="0"/>
              <a:t>July 2015</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dirty="0"/>
              <a:t>Slide </a:t>
            </a:r>
            <a:fld id="{C69D9E18-8FC9-4D6F-9D47-7F236DA35C33}"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altLang="ko-KR" dirty="0" smtClean="0"/>
              <a:t>July 2015</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dirty="0"/>
              <a:t>Slide </a:t>
            </a:r>
            <a:fld id="{4A8CB34A-F2D3-4F3B-AD27-33B98B268C82}"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altLang="ko-KR" dirty="0" smtClean="0"/>
              <a:t>July 2015</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dirty="0"/>
              <a:t>Slide </a:t>
            </a:r>
            <a:fld id="{6842823D-4EFD-4122-8A9F-C6D9274A89D2}"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altLang="ko-KR" dirty="0" smtClean="0"/>
              <a:t>July 2015</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dirty="0"/>
              <a:t>Slide </a:t>
            </a:r>
            <a:fld id="{41079F9C-5C87-45BF-8450-007BCEAE6FD6}"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9883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November 2016 </a:t>
            </a:r>
            <a:endParaRPr lang="en-US" dirty="0"/>
          </a:p>
        </p:txBody>
      </p:sp>
      <p:sp>
        <p:nvSpPr>
          <p:cNvPr id="1029" name="Rectangle 5"/>
          <p:cNvSpPr>
            <a:spLocks noGrp="1" noChangeArrowheads="1"/>
          </p:cNvSpPr>
          <p:nvPr>
            <p:ph type="ftr" sz="quarter" idx="3"/>
          </p:nvPr>
        </p:nvSpPr>
        <p:spPr bwMode="auto">
          <a:xfrm>
            <a:off x="7051977" y="6475413"/>
            <a:ext cx="14919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Alfred Asterjadhi,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dirty="0"/>
              <a:t>Slide </a:t>
            </a:r>
            <a:fld id="{7614916F-BBEF-4684-B6F5-1E636F42BA02}" type="slidenum">
              <a:rPr lang="en-US"/>
              <a:pPr>
                <a:defRPr/>
              </a:pPr>
              <a:t>‹#›</a:t>
            </a:fld>
            <a:endParaRPr lang="en-US" dirty="0"/>
          </a:p>
        </p:txBody>
      </p:sp>
      <p:sp>
        <p:nvSpPr>
          <p:cNvPr id="1031" name="Rectangle 7"/>
          <p:cNvSpPr>
            <a:spLocks noChangeArrowheads="1"/>
          </p:cNvSpPr>
          <p:nvPr/>
        </p:nvSpPr>
        <p:spPr bwMode="auto">
          <a:xfrm>
            <a:off x="51751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a:t>
            </a:r>
            <a:r>
              <a:rPr lang="en-US" sz="1800" b="1" dirty="0" smtClean="0">
                <a:solidFill>
                  <a:schemeClr val="tx1"/>
                </a:solidFill>
                <a:cs typeface="+mn-cs"/>
              </a:rPr>
              <a:t>802.11-16/1419r0</a:t>
            </a:r>
            <a:endParaRPr lang="en-US" sz="1800" b="1" dirty="0">
              <a:solidFill>
                <a:schemeClr val="tx1"/>
              </a:solidFill>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995" y="674914"/>
            <a:ext cx="7772400" cy="391886"/>
          </a:xfrm>
        </p:spPr>
        <p:txBody>
          <a:bodyPr/>
          <a:lstStyle/>
          <a:p>
            <a:r>
              <a:rPr lang="en-US" dirty="0" smtClean="0"/>
              <a:t>MCS, NSS, BW and PPDU selection for 11ax</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1</a:t>
            </a:fld>
            <a:endParaRPr lang="en-US" dirty="0"/>
          </a:p>
        </p:txBody>
      </p:sp>
      <p:sp>
        <p:nvSpPr>
          <p:cNvPr id="7" name="Rectangle 6"/>
          <p:cNvSpPr txBox="1">
            <a:spLocks noChangeArrowheads="1"/>
          </p:cNvSpPr>
          <p:nvPr/>
        </p:nvSpPr>
        <p:spPr bwMode="auto">
          <a:xfrm>
            <a:off x="573974" y="1066800"/>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smtClean="0"/>
              <a:t>Date:</a:t>
            </a:r>
            <a:r>
              <a:rPr lang="en-US" sz="2000" b="0" dirty="0" smtClean="0"/>
              <a:t> 2016-11-05</a:t>
            </a:r>
          </a:p>
        </p:txBody>
      </p:sp>
      <p:sp>
        <p:nvSpPr>
          <p:cNvPr id="8" name="Rectangle 12"/>
          <p:cNvSpPr>
            <a:spLocks noChangeArrowheads="1"/>
          </p:cNvSpPr>
          <p:nvPr/>
        </p:nvSpPr>
        <p:spPr bwMode="auto">
          <a:xfrm>
            <a:off x="514597" y="14478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11" name="Rectangle 5"/>
          <p:cNvSpPr>
            <a:spLocks noGrp="1" noChangeArrowheads="1"/>
          </p:cNvSpPr>
          <p:nvPr>
            <p:ph type="ftr" sz="quarter" idx="3"/>
          </p:nvPr>
        </p:nvSpPr>
        <p:spPr bwMode="auto">
          <a:xfrm>
            <a:off x="7051977" y="6475413"/>
            <a:ext cx="14919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Alfred Asterjadhi, et. al.</a:t>
            </a:r>
            <a:endParaRPr lang="en-US" altLang="ko-KR" dirty="0"/>
          </a:p>
        </p:txBody>
      </p:sp>
      <p:sp>
        <p:nvSpPr>
          <p:cNvPr id="12" name="Date Placeholder 5"/>
          <p:cNvSpPr>
            <a:spLocks noGrp="1"/>
          </p:cNvSpPr>
          <p:nvPr>
            <p:ph type="dt" sz="half" idx="2"/>
          </p:nvPr>
        </p:nvSpPr>
        <p:spPr>
          <a:xfrm>
            <a:off x="696913" y="332601"/>
            <a:ext cx="1541128" cy="276999"/>
          </a:xfrm>
        </p:spPr>
        <p:txBody>
          <a:bodyPr/>
          <a:lstStyle/>
          <a:p>
            <a:r>
              <a:rPr lang="en-US" dirty="0" smtClean="0"/>
              <a:t>November 2016</a:t>
            </a:r>
            <a:endParaRPr lang="en-US" dirty="0"/>
          </a:p>
        </p:txBody>
      </p:sp>
    </p:spTree>
    <p:extLst>
      <p:ext uri="{BB962C8B-B14F-4D97-AF65-F5344CB8AC3E}">
        <p14:creationId xmlns:p14="http://schemas.microsoft.com/office/powerpoint/2010/main" val="10891486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Introduction</a:t>
            </a:r>
            <a:endParaRPr lang="en-US" dirty="0"/>
          </a:p>
        </p:txBody>
      </p:sp>
      <p:sp>
        <p:nvSpPr>
          <p:cNvPr id="3" name="Content Placeholder 2"/>
          <p:cNvSpPr>
            <a:spLocks noGrp="1"/>
          </p:cNvSpPr>
          <p:nvPr>
            <p:ph idx="1"/>
          </p:nvPr>
        </p:nvSpPr>
        <p:spPr/>
        <p:txBody>
          <a:bodyPr/>
          <a:lstStyle/>
          <a:p>
            <a:r>
              <a:rPr lang="en-US" sz="2400" smtClean="0"/>
              <a:t>In this presentation we propose clarifying the selection rules for PPDU type, BW, and &lt;MCS, NSS&gt; for 11ax</a:t>
            </a:r>
          </a:p>
          <a:p>
            <a:pPr lvl="1"/>
            <a:r>
              <a:rPr lang="en-US" sz="2000" smtClean="0"/>
              <a:t>The topic is related, but not limited, to CR of CID 203</a:t>
            </a:r>
          </a:p>
          <a:p>
            <a:pPr lvl="1"/>
            <a:endParaRPr lang="en-US" sz="2000" smtClean="0"/>
          </a:p>
          <a:p>
            <a:pPr lvl="1"/>
            <a:endParaRPr lang="en-US" sz="2000" smtClean="0"/>
          </a:p>
          <a:p>
            <a:pPr lvl="1"/>
            <a:endParaRPr lang="en-US" sz="2000" smtClean="0"/>
          </a:p>
          <a:p>
            <a:pPr lvl="1"/>
            <a:endParaRPr lang="en-US" sz="2000" smtClean="0"/>
          </a:p>
          <a:p>
            <a:pPr lvl="1"/>
            <a:endParaRPr lang="en-US" sz="2000" smtClean="0"/>
          </a:p>
          <a:p>
            <a:r>
              <a:rPr lang="en-US" sz="2400" smtClean="0"/>
              <a:t>And more in general we propose to finalize all the normative behavior for the selection of these parameters for control response frames</a:t>
            </a:r>
          </a:p>
          <a:p>
            <a:pPr lvl="1"/>
            <a:r>
              <a:rPr lang="en-US" sz="2000" smtClean="0"/>
              <a:t>The proposal being to inherit rules from 11ac unless explicitly stated otherwise</a:t>
            </a:r>
          </a:p>
          <a:p>
            <a:endParaRPr lang="en-US" sz="2400" dirty="0"/>
          </a:p>
        </p:txBody>
      </p:sp>
      <p:sp>
        <p:nvSpPr>
          <p:cNvPr id="4" name="Slide Number Placeholder 3"/>
          <p:cNvSpPr>
            <a:spLocks noGrp="1"/>
          </p:cNvSpPr>
          <p:nvPr>
            <p:ph type="sldNum" sz="quarter" idx="12"/>
          </p:nvPr>
        </p:nvSpPr>
        <p:spPr/>
        <p:txBody>
          <a:bodyPr/>
          <a:lstStyle/>
          <a:p>
            <a:r>
              <a:rPr lang="en-US" smtClean="0"/>
              <a:t>Slide </a:t>
            </a:r>
            <a:fld id="{C1789BC7-C074-42CC-ADF8-5107DF6BD1C1}" type="slidenum">
              <a:rPr lang="en-US" smtClean="0"/>
              <a:pPr/>
              <a:t>2</a:t>
            </a:fld>
            <a:endParaRPr lang="en-US" dirty="0"/>
          </a:p>
        </p:txBody>
      </p:sp>
      <p:sp>
        <p:nvSpPr>
          <p:cNvPr id="5" name="Footer Placeholder 4"/>
          <p:cNvSpPr>
            <a:spLocks noGrp="1"/>
          </p:cNvSpPr>
          <p:nvPr>
            <p:ph type="ftr" sz="quarter" idx="3"/>
          </p:nvPr>
        </p:nvSpPr>
        <p:spPr/>
        <p:txBody>
          <a:bodyPr/>
          <a:lstStyle/>
          <a:p>
            <a:r>
              <a:rPr lang="en-US" altLang="ko-KR" smtClean="0"/>
              <a:t>Alfred Asterjadhi, et. al.</a:t>
            </a:r>
            <a:endParaRPr lang="en-US" altLang="ko-KR" dirty="0"/>
          </a:p>
        </p:txBody>
      </p:sp>
      <p:sp>
        <p:nvSpPr>
          <p:cNvPr id="6" name="Date Placeholder 5"/>
          <p:cNvSpPr>
            <a:spLocks noGrp="1"/>
          </p:cNvSpPr>
          <p:nvPr>
            <p:ph type="dt" sz="half" idx="2"/>
          </p:nvPr>
        </p:nvSpPr>
        <p:spPr/>
        <p:txBody>
          <a:bodyPr/>
          <a:lstStyle/>
          <a:p>
            <a:r>
              <a:rPr lang="en-US" smtClean="0"/>
              <a:t>November 2016</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2364936561"/>
              </p:ext>
            </p:extLst>
          </p:nvPr>
        </p:nvGraphicFramePr>
        <p:xfrm>
          <a:off x="533400" y="2895600"/>
          <a:ext cx="8487602" cy="1706880"/>
        </p:xfrm>
        <a:graphic>
          <a:graphicData uri="http://schemas.openxmlformats.org/drawingml/2006/table">
            <a:tbl>
              <a:tblPr firstRow="1" firstCol="1" bandRow="1">
                <a:tableStyleId>{5C22544A-7EE6-4342-B048-85BDC9FD1C3A}</a:tableStyleId>
              </a:tblPr>
              <a:tblGrid>
                <a:gridCol w="553536"/>
                <a:gridCol w="1318611"/>
                <a:gridCol w="708799"/>
                <a:gridCol w="1868057"/>
                <a:gridCol w="1828800"/>
                <a:gridCol w="2209799"/>
              </a:tblGrid>
              <a:tr h="243840">
                <a:tc>
                  <a:txBody>
                    <a:bodyPr/>
                    <a:lstStyle/>
                    <a:p>
                      <a:pPr marL="0" marR="0" algn="ctr">
                        <a:spcBef>
                          <a:spcPts val="0"/>
                        </a:spcBef>
                        <a:spcAft>
                          <a:spcPts val="0"/>
                        </a:spcAft>
                      </a:pPr>
                      <a:r>
                        <a:rPr lang="en-US" sz="1600" dirty="0">
                          <a:solidFill>
                            <a:schemeClr val="tx1"/>
                          </a:solidFill>
                          <a:effectLst/>
                        </a:rPr>
                        <a:t>CID</a:t>
                      </a:r>
                      <a:endParaRPr lang="en-US" sz="1800" dirty="0">
                        <a:solidFill>
                          <a:schemeClr val="tx1"/>
                        </a:solidFill>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600" dirty="0">
                          <a:solidFill>
                            <a:schemeClr val="tx1"/>
                          </a:solidFill>
                          <a:effectLst/>
                        </a:rPr>
                        <a:t>Commenter</a:t>
                      </a:r>
                      <a:endParaRPr lang="en-US" sz="1800" dirty="0">
                        <a:solidFill>
                          <a:schemeClr val="tx1"/>
                        </a:solidFill>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600" dirty="0">
                          <a:solidFill>
                            <a:schemeClr val="tx1"/>
                          </a:solidFill>
                          <a:effectLst/>
                        </a:rPr>
                        <a:t>P.L</a:t>
                      </a:r>
                      <a:endParaRPr lang="en-US" sz="1800" dirty="0">
                        <a:solidFill>
                          <a:schemeClr val="tx1"/>
                        </a:solidFill>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600" dirty="0">
                          <a:solidFill>
                            <a:schemeClr val="tx1"/>
                          </a:solidFill>
                          <a:effectLst/>
                        </a:rPr>
                        <a:t>Comment</a:t>
                      </a:r>
                      <a:endParaRPr lang="en-US" sz="1800" dirty="0">
                        <a:solidFill>
                          <a:schemeClr val="tx1"/>
                        </a:solidFill>
                        <a:effectLst/>
                        <a:latin typeface="Times New Roman" panose="02020603050405020304" pitchFamily="18" charset="0"/>
                        <a:ea typeface="Malgun Gothic" panose="020B0503020000020004" pitchFamily="34" charset="-127"/>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600" dirty="0">
                          <a:solidFill>
                            <a:schemeClr val="tx1"/>
                          </a:solidFill>
                          <a:effectLst/>
                        </a:rPr>
                        <a:t>Proposed Change</a:t>
                      </a:r>
                      <a:endParaRPr lang="en-US" sz="1800" dirty="0">
                        <a:solidFill>
                          <a:schemeClr val="tx1"/>
                        </a:solidFill>
                        <a:effectLst/>
                        <a:latin typeface="Times New Roman" panose="02020603050405020304" pitchFamily="18" charset="0"/>
                        <a:ea typeface="Malgun Gothic" panose="020B0503020000020004" pitchFamily="34" charset="-127"/>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600" dirty="0">
                          <a:solidFill>
                            <a:schemeClr val="tx1"/>
                          </a:solidFill>
                          <a:effectLst/>
                        </a:rPr>
                        <a:t>Resolution</a:t>
                      </a:r>
                      <a:endParaRPr lang="en-US" sz="1800" dirty="0">
                        <a:solidFill>
                          <a:schemeClr val="tx1"/>
                        </a:solidFill>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39700">
                <a:tc>
                  <a:txBody>
                    <a:bodyPr/>
                    <a:lstStyle/>
                    <a:p>
                      <a:pPr marL="0" marR="0" algn="l">
                        <a:spcBef>
                          <a:spcPts val="0"/>
                        </a:spcBef>
                        <a:spcAft>
                          <a:spcPts val="0"/>
                        </a:spcAft>
                      </a:pPr>
                      <a:r>
                        <a:rPr lang="en-US" sz="1600" dirty="0" smtClean="0">
                          <a:solidFill>
                            <a:schemeClr val="tx1"/>
                          </a:solidFill>
                          <a:effectLst/>
                        </a:rPr>
                        <a:t>203</a:t>
                      </a:r>
                      <a:endParaRPr lang="en-US" sz="1800" dirty="0">
                        <a:solidFill>
                          <a:schemeClr val="tx1"/>
                        </a:solidFill>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600" dirty="0">
                          <a:solidFill>
                            <a:schemeClr val="tx1"/>
                          </a:solidFill>
                          <a:effectLst/>
                        </a:rPr>
                        <a:t>Alfred Asterjadhi</a:t>
                      </a:r>
                      <a:endParaRPr lang="en-US" sz="1800" dirty="0">
                        <a:solidFill>
                          <a:schemeClr val="tx1"/>
                        </a:solidFill>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600" dirty="0">
                          <a:solidFill>
                            <a:schemeClr val="tx1"/>
                          </a:solidFill>
                          <a:effectLst/>
                        </a:rPr>
                        <a:t>63.24</a:t>
                      </a:r>
                      <a:endParaRPr lang="en-US" sz="1800" dirty="0">
                        <a:solidFill>
                          <a:schemeClr val="tx1"/>
                        </a:solidFill>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600" dirty="0">
                          <a:solidFill>
                            <a:schemeClr val="tx1"/>
                          </a:solidFill>
                          <a:effectLst/>
                        </a:rPr>
                        <a:t>MCS selection rules for </a:t>
                      </a:r>
                      <a:endParaRPr lang="en-US" sz="1600" dirty="0" smtClean="0">
                        <a:solidFill>
                          <a:schemeClr val="tx1"/>
                        </a:solidFill>
                        <a:effectLst/>
                      </a:endParaRPr>
                    </a:p>
                    <a:p>
                      <a:pPr marL="0" marR="0" algn="l">
                        <a:spcBef>
                          <a:spcPts val="0"/>
                        </a:spcBef>
                        <a:spcAft>
                          <a:spcPts val="0"/>
                        </a:spcAft>
                      </a:pPr>
                      <a:r>
                        <a:rPr lang="en-US" sz="1600" dirty="0" smtClean="0">
                          <a:solidFill>
                            <a:schemeClr val="tx1"/>
                          </a:solidFill>
                          <a:effectLst/>
                        </a:rPr>
                        <a:t>sending </a:t>
                      </a:r>
                      <a:r>
                        <a:rPr lang="en-US" sz="1600" dirty="0">
                          <a:solidFill>
                            <a:schemeClr val="tx1"/>
                          </a:solidFill>
                          <a:effectLst/>
                        </a:rPr>
                        <a:t>M-BA by a STA is not defined</a:t>
                      </a:r>
                      <a:endParaRPr lang="en-US" sz="1800" dirty="0">
                        <a:solidFill>
                          <a:schemeClr val="tx1"/>
                        </a:solidFill>
                        <a:effectLst/>
                        <a:latin typeface="Times New Roman" panose="02020603050405020304" pitchFamily="18" charset="0"/>
                        <a:ea typeface="Malgun Gothic" panose="020B0503020000020004" pitchFamily="34" charset="-127"/>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600" dirty="0">
                          <a:solidFill>
                            <a:schemeClr val="tx1"/>
                          </a:solidFill>
                          <a:effectLst/>
                        </a:rPr>
                        <a:t>As in comment.</a:t>
                      </a:r>
                      <a:endParaRPr lang="en-US" sz="1800" dirty="0">
                        <a:solidFill>
                          <a:schemeClr val="tx1"/>
                        </a:solidFill>
                        <a:effectLst/>
                        <a:latin typeface="Times New Roman" panose="02020603050405020304" pitchFamily="18" charset="0"/>
                        <a:ea typeface="Malgun Gothic" panose="020B0503020000020004" pitchFamily="34" charset="-127"/>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600" dirty="0" smtClean="0">
                          <a:solidFill>
                            <a:schemeClr val="tx1"/>
                          </a:solidFill>
                          <a:effectLst/>
                        </a:rPr>
                        <a:t>Revised. Agree in principle. </a:t>
                      </a:r>
                      <a:r>
                        <a:rPr lang="en-US" sz="1600" baseline="0" dirty="0" smtClean="0">
                          <a:solidFill>
                            <a:schemeClr val="tx1"/>
                          </a:solidFill>
                          <a:effectLst/>
                        </a:rPr>
                        <a:t> </a:t>
                      </a:r>
                    </a:p>
                    <a:p>
                      <a:pPr marL="0" marR="0" algn="l">
                        <a:spcBef>
                          <a:spcPts val="0"/>
                        </a:spcBef>
                        <a:spcAft>
                          <a:spcPts val="0"/>
                        </a:spcAft>
                      </a:pPr>
                      <a:endParaRPr lang="en-US" sz="1600" baseline="0" dirty="0" smtClean="0">
                        <a:solidFill>
                          <a:schemeClr val="tx1"/>
                        </a:solidFill>
                        <a:effectLst/>
                      </a:endParaRPr>
                    </a:p>
                    <a:p>
                      <a:pPr marL="0" marR="0" algn="l">
                        <a:spcBef>
                          <a:spcPts val="0"/>
                        </a:spcBef>
                        <a:spcAft>
                          <a:spcPts val="0"/>
                        </a:spcAft>
                      </a:pPr>
                      <a:r>
                        <a:rPr lang="en-US" sz="1600" baseline="0" dirty="0" smtClean="0">
                          <a:solidFill>
                            <a:schemeClr val="tx1"/>
                          </a:solidFill>
                          <a:effectLst/>
                        </a:rPr>
                        <a:t>Proposed changes in this document account for comment resolution</a:t>
                      </a:r>
                      <a:endParaRPr lang="en-US" sz="1800" dirty="0">
                        <a:solidFill>
                          <a:schemeClr val="tx1"/>
                        </a:solidFill>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37808708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PPDU selection for control frames</a:t>
            </a:r>
            <a:endParaRPr lang="en-US" dirty="0"/>
          </a:p>
        </p:txBody>
      </p:sp>
      <p:sp>
        <p:nvSpPr>
          <p:cNvPr id="3" name="Content Placeholder 2"/>
          <p:cNvSpPr>
            <a:spLocks noGrp="1"/>
          </p:cNvSpPr>
          <p:nvPr>
            <p:ph idx="1"/>
          </p:nvPr>
        </p:nvSpPr>
        <p:spPr>
          <a:xfrm>
            <a:off x="685800" y="2814446"/>
            <a:ext cx="7772400" cy="3586935"/>
          </a:xfrm>
        </p:spPr>
        <p:txBody>
          <a:bodyPr/>
          <a:lstStyle/>
          <a:p>
            <a:r>
              <a:rPr lang="en-US" sz="1600" dirty="0" smtClean="0"/>
              <a:t>Rules are conceptually inline with baseline, while accounting for 11ax concepts:</a:t>
            </a:r>
          </a:p>
          <a:p>
            <a:pPr lvl="1"/>
            <a:r>
              <a:rPr lang="en-US" sz="1400" dirty="0" smtClean="0"/>
              <a:t>AP may chose any format for sending control frames as a response to trigger-based PPDUs</a:t>
            </a:r>
          </a:p>
          <a:p>
            <a:pPr lvl="1"/>
            <a:endParaRPr lang="en-US" sz="1400" dirty="0" smtClean="0"/>
          </a:p>
          <a:p>
            <a:r>
              <a:rPr lang="en-US" sz="1600" dirty="0" smtClean="0"/>
              <a:t>An HE STA shall send control frames in a non-HT PPDU except when:</a:t>
            </a:r>
          </a:p>
          <a:p>
            <a:pPr lvl="1"/>
            <a:r>
              <a:rPr lang="en-US" sz="1400" dirty="0" smtClean="0"/>
              <a:t>The frame is a response to an ER SU, SU, or UL MU PPDU that uses STBC in which case:</a:t>
            </a:r>
          </a:p>
          <a:p>
            <a:pPr lvl="2"/>
            <a:r>
              <a:rPr lang="en-US" sz="1200" dirty="0" smtClean="0"/>
              <a:t>The control frame shall use the same PPDU format as the soliciting PPDU (as baseline)</a:t>
            </a:r>
          </a:p>
          <a:p>
            <a:pPr lvl="1"/>
            <a:r>
              <a:rPr lang="en-US" sz="1400" dirty="0" smtClean="0"/>
              <a:t>The frame is an Ack, BA, or M-BA sent as a response to a Trigger-based PPDU in which case:</a:t>
            </a:r>
          </a:p>
          <a:p>
            <a:pPr lvl="2"/>
            <a:r>
              <a:rPr lang="en-US" sz="1200" dirty="0" smtClean="0"/>
              <a:t>The control frame may be carried in any PPDU format that is supported by the intended receiver(s) (11ax motion)</a:t>
            </a:r>
          </a:p>
          <a:p>
            <a:pPr lvl="1"/>
            <a:r>
              <a:rPr lang="en-US" sz="1400" dirty="0" smtClean="0"/>
              <a:t>The Control frame is sent as a response to a PPDU containing a Trigger (non-MU RTS) or an UL MU Response Scheduling A-Control field in which case it shall be carried in HE Trigger-based PPDU format</a:t>
            </a:r>
          </a:p>
          <a:p>
            <a:pPr lvl="1"/>
            <a:r>
              <a:rPr lang="en-US" sz="1400" dirty="0" smtClean="0"/>
              <a:t>The Control frame is an Ack sent in response to ER SU, SU, or UL MU PPDU containing FTM</a:t>
            </a:r>
          </a:p>
          <a:p>
            <a:pPr lvl="2"/>
            <a:r>
              <a:rPr lang="en-US" sz="1200" dirty="0" smtClean="0"/>
              <a:t>In which case the Ack frame shall be sent in the same PPDU format as the soliciting PPDU</a:t>
            </a:r>
          </a:p>
          <a:p>
            <a:pPr lvl="1"/>
            <a:r>
              <a:rPr lang="en-US" sz="1400" dirty="0" smtClean="0"/>
              <a:t>Other exceptions for situations with reverse link imbalance are discussed in the next slides</a:t>
            </a:r>
          </a:p>
          <a:p>
            <a:endParaRPr lang="en-US" sz="1600" dirty="0"/>
          </a:p>
        </p:txBody>
      </p:sp>
      <p:sp>
        <p:nvSpPr>
          <p:cNvPr id="4" name="Slide Number Placeholder 3"/>
          <p:cNvSpPr>
            <a:spLocks noGrp="1"/>
          </p:cNvSpPr>
          <p:nvPr>
            <p:ph type="sldNum" sz="quarter" idx="12"/>
          </p:nvPr>
        </p:nvSpPr>
        <p:spPr/>
        <p:txBody>
          <a:bodyPr/>
          <a:lstStyle/>
          <a:p>
            <a:r>
              <a:rPr lang="en-US" smtClean="0"/>
              <a:t>Slide </a:t>
            </a:r>
            <a:fld id="{C1789BC7-C074-42CC-ADF8-5107DF6BD1C1}" type="slidenum">
              <a:rPr lang="en-US" smtClean="0"/>
              <a:pPr/>
              <a:t>3</a:t>
            </a:fld>
            <a:endParaRPr lang="en-US" dirty="0"/>
          </a:p>
        </p:txBody>
      </p:sp>
      <p:sp>
        <p:nvSpPr>
          <p:cNvPr id="5" name="Footer Placeholder 4"/>
          <p:cNvSpPr>
            <a:spLocks noGrp="1"/>
          </p:cNvSpPr>
          <p:nvPr>
            <p:ph type="ftr" sz="quarter" idx="3"/>
          </p:nvPr>
        </p:nvSpPr>
        <p:spPr/>
        <p:txBody>
          <a:bodyPr/>
          <a:lstStyle/>
          <a:p>
            <a:r>
              <a:rPr lang="en-US" altLang="ko-KR" smtClean="0"/>
              <a:t>Alfred Asterjadhi, et. al.</a:t>
            </a:r>
            <a:endParaRPr lang="en-US" altLang="ko-KR" dirty="0"/>
          </a:p>
        </p:txBody>
      </p:sp>
      <p:sp>
        <p:nvSpPr>
          <p:cNvPr id="6" name="Date Placeholder 5"/>
          <p:cNvSpPr>
            <a:spLocks noGrp="1"/>
          </p:cNvSpPr>
          <p:nvPr>
            <p:ph type="dt" sz="half" idx="2"/>
          </p:nvPr>
        </p:nvSpPr>
        <p:spPr/>
        <p:txBody>
          <a:bodyPr/>
          <a:lstStyle/>
          <a:p>
            <a:r>
              <a:rPr lang="en-US" smtClean="0"/>
              <a:t>November 2016</a:t>
            </a:r>
            <a:endParaRPr lang="en-US" dirty="0"/>
          </a:p>
        </p:txBody>
      </p:sp>
      <p:grpSp>
        <p:nvGrpSpPr>
          <p:cNvPr id="7" name="Group 6"/>
          <p:cNvGrpSpPr/>
          <p:nvPr/>
        </p:nvGrpSpPr>
        <p:grpSpPr>
          <a:xfrm>
            <a:off x="643621" y="1101158"/>
            <a:ext cx="7890779" cy="1718242"/>
            <a:chOff x="538601" y="1466213"/>
            <a:chExt cx="7890779" cy="1718242"/>
          </a:xfrm>
        </p:grpSpPr>
        <p:sp>
          <p:nvSpPr>
            <p:cNvPr id="8" name="Rectangle 7"/>
            <p:cNvSpPr/>
            <p:nvPr/>
          </p:nvSpPr>
          <p:spPr>
            <a:xfrm>
              <a:off x="3313873" y="1782946"/>
              <a:ext cx="2460964" cy="714161"/>
            </a:xfrm>
            <a:prstGeom prst="rect">
              <a:avLst/>
            </a:prstGeom>
            <a:solidFill>
              <a:schemeClr val="bg1"/>
            </a:solidFill>
            <a:ln w="222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(A-)MPDU</a:t>
              </a:r>
              <a:endParaRPr lang="en-US" dirty="0">
                <a:solidFill>
                  <a:schemeClr val="tx1"/>
                </a:solidFill>
              </a:endParaRPr>
            </a:p>
          </p:txBody>
        </p:sp>
        <p:sp>
          <p:nvSpPr>
            <p:cNvPr id="9" name="Rectangle 8"/>
            <p:cNvSpPr/>
            <p:nvPr/>
          </p:nvSpPr>
          <p:spPr>
            <a:xfrm>
              <a:off x="6173417" y="2497108"/>
              <a:ext cx="1040183" cy="343674"/>
            </a:xfrm>
            <a:prstGeom prst="rect">
              <a:avLst/>
            </a:prstGeom>
            <a:solidFill>
              <a:srgbClr val="FFFF00"/>
            </a:solidFill>
            <a:ln w="222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Ack/BA</a:t>
              </a:r>
              <a:endParaRPr lang="en-US" dirty="0">
                <a:solidFill>
                  <a:schemeClr val="tx1"/>
                </a:solidFill>
              </a:endParaRPr>
            </a:p>
          </p:txBody>
        </p:sp>
        <p:sp>
          <p:nvSpPr>
            <p:cNvPr id="10" name="TextBox 9"/>
            <p:cNvSpPr txBox="1"/>
            <p:nvPr/>
          </p:nvSpPr>
          <p:spPr>
            <a:xfrm>
              <a:off x="5734913" y="2276682"/>
              <a:ext cx="556499" cy="369332"/>
            </a:xfrm>
            <a:prstGeom prst="rect">
              <a:avLst/>
            </a:prstGeom>
            <a:noFill/>
          </p:spPr>
          <p:txBody>
            <a:bodyPr wrap="none" rtlCol="0">
              <a:spAutoFit/>
            </a:bodyPr>
            <a:lstStyle/>
            <a:p>
              <a:r>
                <a:rPr lang="en-US" dirty="0" smtClean="0"/>
                <a:t>SIFS</a:t>
              </a:r>
              <a:endParaRPr lang="en-US" dirty="0"/>
            </a:p>
          </p:txBody>
        </p:sp>
        <p:sp>
          <p:nvSpPr>
            <p:cNvPr id="11" name="Rectangle 10"/>
            <p:cNvSpPr/>
            <p:nvPr/>
          </p:nvSpPr>
          <p:spPr>
            <a:xfrm>
              <a:off x="2264700" y="2504496"/>
              <a:ext cx="610448" cy="336285"/>
            </a:xfrm>
            <a:prstGeom prst="rect">
              <a:avLst/>
            </a:prstGeom>
            <a:solidFill>
              <a:srgbClr val="FFFF00"/>
            </a:solidFill>
            <a:ln w="222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i="1" dirty="0">
                  <a:solidFill>
                    <a:schemeClr val="bg1">
                      <a:lumMod val="65000"/>
                    </a:schemeClr>
                  </a:solidFill>
                </a:rPr>
                <a:t>CTS</a:t>
              </a:r>
            </a:p>
          </p:txBody>
        </p:sp>
        <p:sp>
          <p:nvSpPr>
            <p:cNvPr id="12" name="Rectangle 11"/>
            <p:cNvSpPr/>
            <p:nvPr/>
          </p:nvSpPr>
          <p:spPr>
            <a:xfrm>
              <a:off x="1248067" y="2142810"/>
              <a:ext cx="587358" cy="371790"/>
            </a:xfrm>
            <a:prstGeom prst="rect">
              <a:avLst/>
            </a:prstGeom>
            <a:solidFill>
              <a:srgbClr val="FFFF00"/>
            </a:solidFill>
            <a:ln w="222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i="1" dirty="0">
                  <a:solidFill>
                    <a:schemeClr val="bg1">
                      <a:lumMod val="65000"/>
                    </a:schemeClr>
                  </a:solidFill>
                </a:rPr>
                <a:t>RTS</a:t>
              </a:r>
            </a:p>
          </p:txBody>
        </p:sp>
        <p:sp>
          <p:nvSpPr>
            <p:cNvPr id="13" name="TextBox 12"/>
            <p:cNvSpPr txBox="1"/>
            <p:nvPr/>
          </p:nvSpPr>
          <p:spPr>
            <a:xfrm>
              <a:off x="4095353" y="2489752"/>
              <a:ext cx="819455" cy="276999"/>
            </a:xfrm>
            <a:prstGeom prst="rect">
              <a:avLst/>
            </a:prstGeom>
            <a:noFill/>
          </p:spPr>
          <p:txBody>
            <a:bodyPr wrap="none" rtlCol="0">
              <a:spAutoFit/>
            </a:bodyPr>
            <a:lstStyle/>
            <a:p>
              <a:r>
                <a:rPr lang="en-US" dirty="0" smtClean="0"/>
                <a:t>HE PPDU</a:t>
              </a:r>
              <a:endParaRPr lang="en-US" dirty="0"/>
            </a:p>
          </p:txBody>
        </p:sp>
        <p:sp>
          <p:nvSpPr>
            <p:cNvPr id="14" name="TextBox 13"/>
            <p:cNvSpPr txBox="1"/>
            <p:nvPr/>
          </p:nvSpPr>
          <p:spPr>
            <a:xfrm>
              <a:off x="2869865" y="2275831"/>
              <a:ext cx="556499" cy="369332"/>
            </a:xfrm>
            <a:prstGeom prst="rect">
              <a:avLst/>
            </a:prstGeom>
            <a:noFill/>
          </p:spPr>
          <p:txBody>
            <a:bodyPr wrap="none" rtlCol="0">
              <a:spAutoFit/>
            </a:bodyPr>
            <a:lstStyle/>
            <a:p>
              <a:r>
                <a:rPr lang="en-US" dirty="0" smtClean="0"/>
                <a:t>SIFS</a:t>
              </a:r>
              <a:endParaRPr lang="en-US" dirty="0"/>
            </a:p>
          </p:txBody>
        </p:sp>
        <p:sp>
          <p:nvSpPr>
            <p:cNvPr id="15" name="TextBox 14"/>
            <p:cNvSpPr txBox="1"/>
            <p:nvPr/>
          </p:nvSpPr>
          <p:spPr>
            <a:xfrm>
              <a:off x="1819068" y="2276682"/>
              <a:ext cx="556499" cy="369332"/>
            </a:xfrm>
            <a:prstGeom prst="rect">
              <a:avLst/>
            </a:prstGeom>
            <a:noFill/>
          </p:spPr>
          <p:txBody>
            <a:bodyPr wrap="none" rtlCol="0">
              <a:spAutoFit/>
            </a:bodyPr>
            <a:lstStyle/>
            <a:p>
              <a:r>
                <a:rPr lang="en-US" dirty="0" smtClean="0"/>
                <a:t>SIFS</a:t>
              </a:r>
              <a:endParaRPr lang="en-US" dirty="0"/>
            </a:p>
          </p:txBody>
        </p:sp>
        <p:cxnSp>
          <p:nvCxnSpPr>
            <p:cNvPr id="16" name="Straight Arrow Connector 15"/>
            <p:cNvCxnSpPr/>
            <p:nvPr/>
          </p:nvCxnSpPr>
          <p:spPr bwMode="auto">
            <a:xfrm flipV="1">
              <a:off x="580780" y="2504495"/>
              <a:ext cx="7848600" cy="1163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7" name="Straight Arrow Connector 16"/>
            <p:cNvCxnSpPr/>
            <p:nvPr/>
          </p:nvCxnSpPr>
          <p:spPr bwMode="auto">
            <a:xfrm>
              <a:off x="1244243" y="1774479"/>
              <a:ext cx="6085604"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8" name="TextBox 17"/>
            <p:cNvSpPr txBox="1"/>
            <p:nvPr/>
          </p:nvSpPr>
          <p:spPr>
            <a:xfrm>
              <a:off x="4279291" y="1466213"/>
              <a:ext cx="585417" cy="276999"/>
            </a:xfrm>
            <a:prstGeom prst="rect">
              <a:avLst/>
            </a:prstGeom>
            <a:noFill/>
          </p:spPr>
          <p:txBody>
            <a:bodyPr wrap="none" rtlCol="0">
              <a:spAutoFit/>
            </a:bodyPr>
            <a:lstStyle/>
            <a:p>
              <a:r>
                <a:rPr lang="en-US" dirty="0" smtClean="0"/>
                <a:t>TXOP</a:t>
              </a:r>
              <a:endParaRPr lang="en-US" dirty="0"/>
            </a:p>
          </p:txBody>
        </p:sp>
        <p:sp>
          <p:nvSpPr>
            <p:cNvPr id="19" name="Rectangle 18"/>
            <p:cNvSpPr/>
            <p:nvPr/>
          </p:nvSpPr>
          <p:spPr>
            <a:xfrm>
              <a:off x="1248067" y="1782947"/>
              <a:ext cx="587358" cy="350653"/>
            </a:xfrm>
            <a:prstGeom prst="rect">
              <a:avLst/>
            </a:prstGeom>
            <a:solidFill>
              <a:srgbClr val="FFFF00"/>
            </a:solidFill>
            <a:ln w="222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i="1" dirty="0">
                  <a:solidFill>
                    <a:schemeClr val="bg1">
                      <a:lumMod val="65000"/>
                    </a:schemeClr>
                  </a:solidFill>
                </a:rPr>
                <a:t>RTS</a:t>
              </a:r>
            </a:p>
          </p:txBody>
        </p:sp>
        <p:sp>
          <p:nvSpPr>
            <p:cNvPr id="20" name="Rectangle 19"/>
            <p:cNvSpPr/>
            <p:nvPr/>
          </p:nvSpPr>
          <p:spPr>
            <a:xfrm>
              <a:off x="2264700" y="2843217"/>
              <a:ext cx="611665" cy="336285"/>
            </a:xfrm>
            <a:prstGeom prst="rect">
              <a:avLst/>
            </a:prstGeom>
            <a:solidFill>
              <a:srgbClr val="FFFF00"/>
            </a:solidFill>
            <a:ln w="222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i="1" dirty="0">
                  <a:solidFill>
                    <a:schemeClr val="bg1">
                      <a:lumMod val="65000"/>
                    </a:schemeClr>
                  </a:solidFill>
                </a:rPr>
                <a:t>CTS</a:t>
              </a:r>
            </a:p>
          </p:txBody>
        </p:sp>
        <p:sp>
          <p:nvSpPr>
            <p:cNvPr id="21" name="Rectangle 20"/>
            <p:cNvSpPr/>
            <p:nvPr/>
          </p:nvSpPr>
          <p:spPr>
            <a:xfrm>
              <a:off x="6173417" y="2840781"/>
              <a:ext cx="1040184" cy="343674"/>
            </a:xfrm>
            <a:prstGeom prst="rect">
              <a:avLst/>
            </a:prstGeom>
            <a:solidFill>
              <a:srgbClr val="FFFF00"/>
            </a:solidFill>
            <a:ln w="222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Ack/BA</a:t>
              </a:r>
              <a:endParaRPr lang="en-US" dirty="0">
                <a:solidFill>
                  <a:schemeClr val="tx1"/>
                </a:solidFill>
              </a:endParaRPr>
            </a:p>
          </p:txBody>
        </p:sp>
        <p:sp>
          <p:nvSpPr>
            <p:cNvPr id="22" name="TextBox 21"/>
            <p:cNvSpPr txBox="1"/>
            <p:nvPr/>
          </p:nvSpPr>
          <p:spPr>
            <a:xfrm>
              <a:off x="538601" y="2010847"/>
              <a:ext cx="705642" cy="276999"/>
            </a:xfrm>
            <a:prstGeom prst="rect">
              <a:avLst/>
            </a:prstGeom>
            <a:noFill/>
          </p:spPr>
          <p:txBody>
            <a:bodyPr wrap="none" rtlCol="0">
              <a:spAutoFit/>
            </a:bodyPr>
            <a:lstStyle/>
            <a:p>
              <a:r>
                <a:rPr lang="en-US" dirty="0" smtClean="0"/>
                <a:t>Non-HT</a:t>
              </a:r>
              <a:endParaRPr lang="en-US" dirty="0"/>
            </a:p>
          </p:txBody>
        </p:sp>
      </p:grpSp>
    </p:spTree>
    <p:extLst>
      <p:ext uri="{BB962C8B-B14F-4D97-AF65-F5344CB8AC3E}">
        <p14:creationId xmlns:p14="http://schemas.microsoft.com/office/powerpoint/2010/main" val="1996199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ER SU and reverse link imbalances (1)</a:t>
            </a:r>
            <a:endParaRPr lang="en-US" dirty="0"/>
          </a:p>
        </p:txBody>
      </p:sp>
      <p:sp>
        <p:nvSpPr>
          <p:cNvPr id="3" name="Content Placeholder 2"/>
          <p:cNvSpPr>
            <a:spLocks noGrp="1"/>
          </p:cNvSpPr>
          <p:nvPr>
            <p:ph idx="1"/>
          </p:nvPr>
        </p:nvSpPr>
        <p:spPr>
          <a:xfrm>
            <a:off x="685800" y="3359307"/>
            <a:ext cx="7772400" cy="2736692"/>
          </a:xfrm>
        </p:spPr>
        <p:txBody>
          <a:bodyPr/>
          <a:lstStyle/>
          <a:p>
            <a:r>
              <a:rPr lang="en-US" sz="1800" dirty="0" smtClean="0"/>
              <a:t>ER SU PPDUs cover extended range and link imbalance use cases</a:t>
            </a:r>
          </a:p>
          <a:p>
            <a:pPr lvl="1"/>
            <a:r>
              <a:rPr lang="en-US" sz="1600" dirty="0" smtClean="0"/>
              <a:t>Both transmission and reception of ER SU PPDUs is optional</a:t>
            </a:r>
          </a:p>
          <a:p>
            <a:pPr lvl="2"/>
            <a:r>
              <a:rPr lang="en-US" sz="1400" dirty="0" smtClean="0"/>
              <a:t>There is a capability bit but normative behavior is yet to be specified in </a:t>
            </a:r>
            <a:r>
              <a:rPr lang="en-US" sz="1400" dirty="0" err="1" smtClean="0"/>
              <a:t>TGax</a:t>
            </a:r>
            <a:r>
              <a:rPr lang="en-US" sz="1400" dirty="0" smtClean="0"/>
              <a:t> D0.5</a:t>
            </a:r>
          </a:p>
          <a:p>
            <a:pPr lvl="1"/>
            <a:r>
              <a:rPr lang="en-US" sz="1600" dirty="0" smtClean="0"/>
              <a:t>Format of control response frames sent in response to ER SU PPDUs is undefined</a:t>
            </a:r>
          </a:p>
          <a:p>
            <a:pPr lvl="2"/>
            <a:r>
              <a:rPr lang="en-US" sz="1400" dirty="0" smtClean="0"/>
              <a:t>We propose that RX STA choses (and indicate to TX STA) which PPDU format to use</a:t>
            </a:r>
          </a:p>
          <a:p>
            <a:pPr lvl="2"/>
            <a:endParaRPr lang="en-US" sz="1400" dirty="0" smtClean="0"/>
          </a:p>
          <a:p>
            <a:r>
              <a:rPr lang="en-US" sz="1800" dirty="0" smtClean="0"/>
              <a:t>Benefits from </a:t>
            </a:r>
          </a:p>
          <a:p>
            <a:pPr lvl="1"/>
            <a:r>
              <a:rPr lang="en-US" sz="1600" dirty="0" smtClean="0"/>
              <a:t>ER SU PPDU selection when TX power is insufficient to close the reverse link, </a:t>
            </a:r>
          </a:p>
          <a:p>
            <a:pPr lvl="1"/>
            <a:r>
              <a:rPr lang="en-US" sz="1600" dirty="0" smtClean="0"/>
              <a:t>Non-HT PPDU selection (when TX power is sufficient to close the reverse link.</a:t>
            </a:r>
          </a:p>
          <a:p>
            <a:endParaRPr lang="en-US" sz="1800" dirty="0"/>
          </a:p>
        </p:txBody>
      </p:sp>
      <p:sp>
        <p:nvSpPr>
          <p:cNvPr id="4" name="Slide Number Placeholder 3"/>
          <p:cNvSpPr>
            <a:spLocks noGrp="1"/>
          </p:cNvSpPr>
          <p:nvPr>
            <p:ph type="sldNum" sz="quarter" idx="12"/>
          </p:nvPr>
        </p:nvSpPr>
        <p:spPr/>
        <p:txBody>
          <a:bodyPr/>
          <a:lstStyle/>
          <a:p>
            <a:r>
              <a:rPr lang="en-US" smtClean="0"/>
              <a:t>Slide </a:t>
            </a:r>
            <a:fld id="{C1789BC7-C074-42CC-ADF8-5107DF6BD1C1}" type="slidenum">
              <a:rPr lang="en-US" smtClean="0"/>
              <a:pPr/>
              <a:t>4</a:t>
            </a:fld>
            <a:endParaRPr lang="en-US" dirty="0"/>
          </a:p>
        </p:txBody>
      </p:sp>
      <p:sp>
        <p:nvSpPr>
          <p:cNvPr id="5" name="Footer Placeholder 4"/>
          <p:cNvSpPr>
            <a:spLocks noGrp="1"/>
          </p:cNvSpPr>
          <p:nvPr>
            <p:ph type="ftr" sz="quarter" idx="3"/>
          </p:nvPr>
        </p:nvSpPr>
        <p:spPr/>
        <p:txBody>
          <a:bodyPr/>
          <a:lstStyle/>
          <a:p>
            <a:r>
              <a:rPr lang="en-US" altLang="ko-KR" smtClean="0"/>
              <a:t>Alfred Asterjadhi, et. al.</a:t>
            </a:r>
            <a:endParaRPr lang="en-US" altLang="ko-KR" dirty="0"/>
          </a:p>
        </p:txBody>
      </p:sp>
      <p:sp>
        <p:nvSpPr>
          <p:cNvPr id="6" name="Date Placeholder 5"/>
          <p:cNvSpPr>
            <a:spLocks noGrp="1"/>
          </p:cNvSpPr>
          <p:nvPr>
            <p:ph type="dt" sz="half" idx="2"/>
          </p:nvPr>
        </p:nvSpPr>
        <p:spPr/>
        <p:txBody>
          <a:bodyPr/>
          <a:lstStyle/>
          <a:p>
            <a:r>
              <a:rPr lang="en-US" smtClean="0"/>
              <a:t>November 2016</a:t>
            </a:r>
            <a:endParaRPr lang="en-US" dirty="0"/>
          </a:p>
        </p:txBody>
      </p:sp>
      <p:sp>
        <p:nvSpPr>
          <p:cNvPr id="7" name="Rectangle 6"/>
          <p:cNvSpPr/>
          <p:nvPr/>
        </p:nvSpPr>
        <p:spPr>
          <a:xfrm>
            <a:off x="838200" y="2370132"/>
            <a:ext cx="680279" cy="336216"/>
          </a:xfrm>
          <a:prstGeom prst="rect">
            <a:avLst/>
          </a:prstGeom>
          <a:solidFill>
            <a:schemeClr val="bg1"/>
          </a:solidFill>
          <a:ln w="222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Probe Request</a:t>
            </a:r>
            <a:endParaRPr lang="en-US" dirty="0">
              <a:solidFill>
                <a:schemeClr val="tx1"/>
              </a:solidFill>
            </a:endParaRPr>
          </a:p>
        </p:txBody>
      </p:sp>
      <p:cxnSp>
        <p:nvCxnSpPr>
          <p:cNvPr id="8" name="Straight Arrow Connector 7"/>
          <p:cNvCxnSpPr/>
          <p:nvPr/>
        </p:nvCxnSpPr>
        <p:spPr bwMode="auto">
          <a:xfrm>
            <a:off x="5145001" y="2358138"/>
            <a:ext cx="3398859"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9" name="Rectangle 8"/>
          <p:cNvSpPr/>
          <p:nvPr/>
        </p:nvSpPr>
        <p:spPr>
          <a:xfrm>
            <a:off x="1828800" y="2007552"/>
            <a:ext cx="779499" cy="351419"/>
          </a:xfrm>
          <a:prstGeom prst="rect">
            <a:avLst/>
          </a:prstGeom>
          <a:solidFill>
            <a:schemeClr val="bg1"/>
          </a:solidFill>
          <a:ln w="222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Probe Response</a:t>
            </a:r>
            <a:endParaRPr lang="en-US" dirty="0">
              <a:solidFill>
                <a:schemeClr val="tx1"/>
              </a:solidFill>
            </a:endParaRPr>
          </a:p>
        </p:txBody>
      </p:sp>
      <p:sp>
        <p:nvSpPr>
          <p:cNvPr id="10" name="Rectangle 9"/>
          <p:cNvSpPr/>
          <p:nvPr/>
        </p:nvSpPr>
        <p:spPr>
          <a:xfrm>
            <a:off x="2667000" y="2367085"/>
            <a:ext cx="441918" cy="320926"/>
          </a:xfrm>
          <a:prstGeom prst="rect">
            <a:avLst/>
          </a:prstGeom>
          <a:solidFill>
            <a:srgbClr val="FFFF00"/>
          </a:solidFill>
          <a:ln w="222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Ack</a:t>
            </a:r>
            <a:endParaRPr lang="en-US" dirty="0">
              <a:solidFill>
                <a:schemeClr val="tx1"/>
              </a:solidFill>
            </a:endParaRPr>
          </a:p>
        </p:txBody>
      </p:sp>
      <p:sp>
        <p:nvSpPr>
          <p:cNvPr id="11" name="TextBox 10"/>
          <p:cNvSpPr txBox="1"/>
          <p:nvPr/>
        </p:nvSpPr>
        <p:spPr>
          <a:xfrm>
            <a:off x="1905000" y="2330774"/>
            <a:ext cx="615874" cy="276999"/>
          </a:xfrm>
          <a:prstGeom prst="rect">
            <a:avLst/>
          </a:prstGeom>
          <a:noFill/>
        </p:spPr>
        <p:txBody>
          <a:bodyPr wrap="none" rtlCol="0">
            <a:spAutoFit/>
          </a:bodyPr>
          <a:lstStyle/>
          <a:p>
            <a:r>
              <a:rPr lang="en-US" dirty="0" smtClean="0"/>
              <a:t>ER SU</a:t>
            </a:r>
            <a:endParaRPr lang="en-US" dirty="0"/>
          </a:p>
        </p:txBody>
      </p:sp>
      <p:sp>
        <p:nvSpPr>
          <p:cNvPr id="12" name="Rectangle 11"/>
          <p:cNvSpPr/>
          <p:nvPr/>
        </p:nvSpPr>
        <p:spPr>
          <a:xfrm>
            <a:off x="870402" y="2682780"/>
            <a:ext cx="615874" cy="276999"/>
          </a:xfrm>
          <a:prstGeom prst="rect">
            <a:avLst/>
          </a:prstGeom>
        </p:spPr>
        <p:txBody>
          <a:bodyPr wrap="none">
            <a:spAutoFit/>
          </a:bodyPr>
          <a:lstStyle/>
          <a:p>
            <a:r>
              <a:rPr lang="en-US" dirty="0"/>
              <a:t>ER SU</a:t>
            </a:r>
          </a:p>
        </p:txBody>
      </p:sp>
      <p:sp>
        <p:nvSpPr>
          <p:cNvPr id="13" name="Rectangle 12"/>
          <p:cNvSpPr/>
          <p:nvPr/>
        </p:nvSpPr>
        <p:spPr>
          <a:xfrm>
            <a:off x="2590800" y="2661013"/>
            <a:ext cx="615874" cy="276999"/>
          </a:xfrm>
          <a:prstGeom prst="rect">
            <a:avLst/>
          </a:prstGeom>
        </p:spPr>
        <p:txBody>
          <a:bodyPr wrap="none">
            <a:spAutoFit/>
          </a:bodyPr>
          <a:lstStyle/>
          <a:p>
            <a:r>
              <a:rPr lang="en-US" dirty="0"/>
              <a:t>ER SU</a:t>
            </a:r>
          </a:p>
        </p:txBody>
      </p:sp>
      <p:sp>
        <p:nvSpPr>
          <p:cNvPr id="14" name="Rectangle 13"/>
          <p:cNvSpPr/>
          <p:nvPr/>
        </p:nvSpPr>
        <p:spPr>
          <a:xfrm>
            <a:off x="3309816" y="2358971"/>
            <a:ext cx="728784" cy="327724"/>
          </a:xfrm>
          <a:prstGeom prst="rect">
            <a:avLst/>
          </a:prstGeom>
          <a:solidFill>
            <a:schemeClr val="bg1"/>
          </a:solidFill>
          <a:ln w="222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Data</a:t>
            </a:r>
            <a:endParaRPr lang="en-US" dirty="0">
              <a:solidFill>
                <a:schemeClr val="tx1"/>
              </a:solidFill>
            </a:endParaRPr>
          </a:p>
        </p:txBody>
      </p:sp>
      <p:sp>
        <p:nvSpPr>
          <p:cNvPr id="15" name="Rectangle 14"/>
          <p:cNvSpPr/>
          <p:nvPr/>
        </p:nvSpPr>
        <p:spPr>
          <a:xfrm>
            <a:off x="4114800" y="2029098"/>
            <a:ext cx="473423" cy="320926"/>
          </a:xfrm>
          <a:prstGeom prst="rect">
            <a:avLst/>
          </a:prstGeom>
          <a:solidFill>
            <a:srgbClr val="FFFF00"/>
          </a:solidFill>
          <a:ln w="222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Ack</a:t>
            </a:r>
            <a:endParaRPr lang="en-US" dirty="0">
              <a:solidFill>
                <a:schemeClr val="tx1"/>
              </a:solidFill>
            </a:endParaRPr>
          </a:p>
        </p:txBody>
      </p:sp>
      <p:sp>
        <p:nvSpPr>
          <p:cNvPr id="16" name="Rectangle 15"/>
          <p:cNvSpPr/>
          <p:nvPr/>
        </p:nvSpPr>
        <p:spPr>
          <a:xfrm>
            <a:off x="3352800" y="2661012"/>
            <a:ext cx="615874" cy="276999"/>
          </a:xfrm>
          <a:prstGeom prst="rect">
            <a:avLst/>
          </a:prstGeom>
        </p:spPr>
        <p:txBody>
          <a:bodyPr wrap="none">
            <a:spAutoFit/>
          </a:bodyPr>
          <a:lstStyle/>
          <a:p>
            <a:r>
              <a:rPr lang="en-US" dirty="0"/>
              <a:t>ER SU</a:t>
            </a:r>
          </a:p>
        </p:txBody>
      </p:sp>
      <p:sp>
        <p:nvSpPr>
          <p:cNvPr id="17" name="Rectangle 16"/>
          <p:cNvSpPr/>
          <p:nvPr/>
        </p:nvSpPr>
        <p:spPr>
          <a:xfrm>
            <a:off x="5403926" y="1795797"/>
            <a:ext cx="380232" cy="276999"/>
          </a:xfrm>
          <a:prstGeom prst="rect">
            <a:avLst/>
          </a:prstGeom>
        </p:spPr>
        <p:txBody>
          <a:bodyPr wrap="none">
            <a:spAutoFit/>
          </a:bodyPr>
          <a:lstStyle/>
          <a:p>
            <a:r>
              <a:rPr lang="en-US" dirty="0" smtClean="0"/>
              <a:t>SU</a:t>
            </a:r>
            <a:endParaRPr lang="en-US" dirty="0"/>
          </a:p>
        </p:txBody>
      </p:sp>
      <p:cxnSp>
        <p:nvCxnSpPr>
          <p:cNvPr id="18" name="Straight Arrow Connector 17"/>
          <p:cNvCxnSpPr/>
          <p:nvPr/>
        </p:nvCxnSpPr>
        <p:spPr bwMode="auto">
          <a:xfrm>
            <a:off x="4812514" y="2153096"/>
            <a:ext cx="140589" cy="48794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9" name="TextBox 18"/>
          <p:cNvSpPr txBox="1"/>
          <p:nvPr/>
        </p:nvSpPr>
        <p:spPr>
          <a:xfrm>
            <a:off x="4231806" y="2586335"/>
            <a:ext cx="1271502" cy="461665"/>
          </a:xfrm>
          <a:prstGeom prst="rect">
            <a:avLst/>
          </a:prstGeom>
          <a:noFill/>
        </p:spPr>
        <p:txBody>
          <a:bodyPr wrap="none" rtlCol="0">
            <a:spAutoFit/>
          </a:bodyPr>
          <a:lstStyle/>
          <a:p>
            <a:pPr algn="ctr"/>
            <a:r>
              <a:rPr lang="en-US" dirty="0" smtClean="0"/>
              <a:t>AP signals</a:t>
            </a:r>
          </a:p>
          <a:p>
            <a:pPr algn="ctr"/>
            <a:r>
              <a:rPr lang="en-US" dirty="0" smtClean="0"/>
              <a:t>switch to non-HT</a:t>
            </a:r>
            <a:endParaRPr lang="en-US" dirty="0"/>
          </a:p>
        </p:txBody>
      </p:sp>
      <p:sp>
        <p:nvSpPr>
          <p:cNvPr id="20" name="Rectangle 19"/>
          <p:cNvSpPr/>
          <p:nvPr/>
        </p:nvSpPr>
        <p:spPr>
          <a:xfrm>
            <a:off x="6942461" y="2367085"/>
            <a:ext cx="728784" cy="327724"/>
          </a:xfrm>
          <a:prstGeom prst="rect">
            <a:avLst/>
          </a:prstGeom>
          <a:solidFill>
            <a:schemeClr val="bg1"/>
          </a:solidFill>
          <a:ln w="222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Data</a:t>
            </a:r>
            <a:endParaRPr lang="en-US" dirty="0">
              <a:solidFill>
                <a:schemeClr val="tx1"/>
              </a:solidFill>
            </a:endParaRPr>
          </a:p>
        </p:txBody>
      </p:sp>
      <p:sp>
        <p:nvSpPr>
          <p:cNvPr id="21" name="Rectangle 20"/>
          <p:cNvSpPr/>
          <p:nvPr/>
        </p:nvSpPr>
        <p:spPr>
          <a:xfrm>
            <a:off x="7793330" y="2037212"/>
            <a:ext cx="473423" cy="320926"/>
          </a:xfrm>
          <a:prstGeom prst="rect">
            <a:avLst/>
          </a:prstGeom>
          <a:solidFill>
            <a:srgbClr val="FFFF00"/>
          </a:solidFill>
          <a:ln w="222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00B050"/>
                </a:solidFill>
              </a:rPr>
              <a:t>Ack</a:t>
            </a:r>
            <a:endParaRPr lang="en-US" dirty="0">
              <a:solidFill>
                <a:srgbClr val="00B050"/>
              </a:solidFill>
            </a:endParaRPr>
          </a:p>
        </p:txBody>
      </p:sp>
      <p:sp>
        <p:nvSpPr>
          <p:cNvPr id="22" name="Rectangle 21"/>
          <p:cNvSpPr/>
          <p:nvPr/>
        </p:nvSpPr>
        <p:spPr>
          <a:xfrm>
            <a:off x="6996192" y="2661011"/>
            <a:ext cx="615874" cy="276999"/>
          </a:xfrm>
          <a:prstGeom prst="rect">
            <a:avLst/>
          </a:prstGeom>
        </p:spPr>
        <p:txBody>
          <a:bodyPr wrap="none">
            <a:spAutoFit/>
          </a:bodyPr>
          <a:lstStyle/>
          <a:p>
            <a:r>
              <a:rPr lang="en-US" dirty="0"/>
              <a:t>ER SU</a:t>
            </a:r>
          </a:p>
        </p:txBody>
      </p:sp>
      <p:sp>
        <p:nvSpPr>
          <p:cNvPr id="23" name="Rectangle 22"/>
          <p:cNvSpPr/>
          <p:nvPr/>
        </p:nvSpPr>
        <p:spPr>
          <a:xfrm>
            <a:off x="7694379" y="1790035"/>
            <a:ext cx="705642" cy="276999"/>
          </a:xfrm>
          <a:prstGeom prst="rect">
            <a:avLst/>
          </a:prstGeom>
        </p:spPr>
        <p:txBody>
          <a:bodyPr wrap="none">
            <a:spAutoFit/>
          </a:bodyPr>
          <a:lstStyle/>
          <a:p>
            <a:r>
              <a:rPr lang="en-US" dirty="0" smtClean="0"/>
              <a:t>Non-HT</a:t>
            </a:r>
            <a:endParaRPr lang="en-US" dirty="0"/>
          </a:p>
        </p:txBody>
      </p:sp>
      <p:sp>
        <p:nvSpPr>
          <p:cNvPr id="24" name="TextBox 23"/>
          <p:cNvSpPr txBox="1"/>
          <p:nvPr/>
        </p:nvSpPr>
        <p:spPr>
          <a:xfrm>
            <a:off x="95717" y="2464086"/>
            <a:ext cx="696024" cy="276999"/>
          </a:xfrm>
          <a:prstGeom prst="rect">
            <a:avLst/>
          </a:prstGeom>
          <a:noFill/>
        </p:spPr>
        <p:txBody>
          <a:bodyPr wrap="none" rtlCol="0">
            <a:spAutoFit/>
          </a:bodyPr>
          <a:lstStyle/>
          <a:p>
            <a:r>
              <a:rPr lang="en-US" dirty="0" smtClean="0"/>
              <a:t>Non-AP</a:t>
            </a:r>
            <a:endParaRPr lang="en-US" dirty="0"/>
          </a:p>
        </p:txBody>
      </p:sp>
      <p:sp>
        <p:nvSpPr>
          <p:cNvPr id="25" name="TextBox 24"/>
          <p:cNvSpPr txBox="1"/>
          <p:nvPr/>
        </p:nvSpPr>
        <p:spPr>
          <a:xfrm>
            <a:off x="204019" y="2007552"/>
            <a:ext cx="380232" cy="276999"/>
          </a:xfrm>
          <a:prstGeom prst="rect">
            <a:avLst/>
          </a:prstGeom>
          <a:noFill/>
        </p:spPr>
        <p:txBody>
          <a:bodyPr wrap="none" rtlCol="0">
            <a:spAutoFit/>
          </a:bodyPr>
          <a:lstStyle/>
          <a:p>
            <a:r>
              <a:rPr lang="en-US" dirty="0" smtClean="0"/>
              <a:t>AP</a:t>
            </a:r>
            <a:endParaRPr lang="en-US" dirty="0"/>
          </a:p>
        </p:txBody>
      </p:sp>
      <p:cxnSp>
        <p:nvCxnSpPr>
          <p:cNvPr id="26" name="Straight Connector 25"/>
          <p:cNvCxnSpPr/>
          <p:nvPr/>
        </p:nvCxnSpPr>
        <p:spPr bwMode="auto">
          <a:xfrm flipV="1">
            <a:off x="1600200" y="2350024"/>
            <a:ext cx="3085153" cy="17062"/>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7" name="TextBox 26"/>
          <p:cNvSpPr txBox="1"/>
          <p:nvPr/>
        </p:nvSpPr>
        <p:spPr>
          <a:xfrm>
            <a:off x="4774900" y="2165571"/>
            <a:ext cx="338554" cy="276999"/>
          </a:xfrm>
          <a:prstGeom prst="rect">
            <a:avLst/>
          </a:prstGeom>
          <a:noFill/>
        </p:spPr>
        <p:txBody>
          <a:bodyPr wrap="none" rtlCol="0">
            <a:spAutoFit/>
          </a:bodyPr>
          <a:lstStyle/>
          <a:p>
            <a:r>
              <a:rPr lang="en-US" dirty="0" smtClean="0"/>
              <a:t>…</a:t>
            </a:r>
            <a:endParaRPr lang="en-US" dirty="0"/>
          </a:p>
        </p:txBody>
      </p:sp>
      <p:sp>
        <p:nvSpPr>
          <p:cNvPr id="28" name="Rectangle 27"/>
          <p:cNvSpPr/>
          <p:nvPr/>
        </p:nvSpPr>
        <p:spPr>
          <a:xfrm>
            <a:off x="5359488" y="2033813"/>
            <a:ext cx="728784" cy="327724"/>
          </a:xfrm>
          <a:prstGeom prst="rect">
            <a:avLst/>
          </a:prstGeom>
          <a:solidFill>
            <a:schemeClr val="bg1"/>
          </a:solidFill>
          <a:ln w="222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Data</a:t>
            </a:r>
            <a:endParaRPr lang="en-US" dirty="0">
              <a:solidFill>
                <a:schemeClr val="tx1"/>
              </a:solidFill>
            </a:endParaRPr>
          </a:p>
        </p:txBody>
      </p:sp>
      <p:sp>
        <p:nvSpPr>
          <p:cNvPr id="29" name="Rectangle 28"/>
          <p:cNvSpPr/>
          <p:nvPr/>
        </p:nvSpPr>
        <p:spPr>
          <a:xfrm>
            <a:off x="6172200" y="2365140"/>
            <a:ext cx="473423" cy="320926"/>
          </a:xfrm>
          <a:prstGeom prst="rect">
            <a:avLst/>
          </a:prstGeom>
          <a:solidFill>
            <a:srgbClr val="FFFF00"/>
          </a:solidFill>
          <a:ln w="222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Ack</a:t>
            </a:r>
            <a:endParaRPr lang="en-US" dirty="0">
              <a:solidFill>
                <a:schemeClr val="tx1"/>
              </a:solidFill>
            </a:endParaRPr>
          </a:p>
        </p:txBody>
      </p:sp>
      <p:sp>
        <p:nvSpPr>
          <p:cNvPr id="30" name="Rectangle 29"/>
          <p:cNvSpPr/>
          <p:nvPr/>
        </p:nvSpPr>
        <p:spPr>
          <a:xfrm>
            <a:off x="6100974" y="2669446"/>
            <a:ext cx="615874" cy="276999"/>
          </a:xfrm>
          <a:prstGeom prst="rect">
            <a:avLst/>
          </a:prstGeom>
        </p:spPr>
        <p:txBody>
          <a:bodyPr wrap="none">
            <a:spAutoFit/>
          </a:bodyPr>
          <a:lstStyle/>
          <a:p>
            <a:r>
              <a:rPr lang="en-US" dirty="0" smtClean="0"/>
              <a:t>ER SU</a:t>
            </a:r>
            <a:endParaRPr lang="en-US" dirty="0"/>
          </a:p>
        </p:txBody>
      </p:sp>
      <p:sp>
        <p:nvSpPr>
          <p:cNvPr id="31" name="Rectangle 30"/>
          <p:cNvSpPr/>
          <p:nvPr/>
        </p:nvSpPr>
        <p:spPr>
          <a:xfrm>
            <a:off x="4050045" y="1784690"/>
            <a:ext cx="615874" cy="276999"/>
          </a:xfrm>
          <a:prstGeom prst="rect">
            <a:avLst/>
          </a:prstGeom>
        </p:spPr>
        <p:txBody>
          <a:bodyPr wrap="none">
            <a:spAutoFit/>
          </a:bodyPr>
          <a:lstStyle/>
          <a:p>
            <a:r>
              <a:rPr lang="en-US" dirty="0"/>
              <a:t>ER SU</a:t>
            </a:r>
          </a:p>
        </p:txBody>
      </p:sp>
      <p:sp>
        <p:nvSpPr>
          <p:cNvPr id="32" name="TextBox 31"/>
          <p:cNvSpPr txBox="1"/>
          <p:nvPr/>
        </p:nvSpPr>
        <p:spPr>
          <a:xfrm>
            <a:off x="2066189" y="1463713"/>
            <a:ext cx="1678665" cy="461665"/>
          </a:xfrm>
          <a:prstGeom prst="rect">
            <a:avLst/>
          </a:prstGeom>
          <a:noFill/>
        </p:spPr>
        <p:txBody>
          <a:bodyPr wrap="none" rtlCol="0">
            <a:spAutoFit/>
          </a:bodyPr>
          <a:lstStyle/>
          <a:p>
            <a:r>
              <a:rPr lang="en-US" dirty="0" smtClean="0"/>
              <a:t>Good: Closes the link</a:t>
            </a:r>
          </a:p>
          <a:p>
            <a:r>
              <a:rPr lang="en-US" dirty="0" smtClean="0"/>
              <a:t>Bad: legacy EIFS issues</a:t>
            </a:r>
            <a:endParaRPr lang="en-US" dirty="0"/>
          </a:p>
        </p:txBody>
      </p:sp>
      <p:cxnSp>
        <p:nvCxnSpPr>
          <p:cNvPr id="33" name="Straight Arrow Connector 32"/>
          <p:cNvCxnSpPr/>
          <p:nvPr/>
        </p:nvCxnSpPr>
        <p:spPr bwMode="auto">
          <a:xfrm>
            <a:off x="3646119" y="1671447"/>
            <a:ext cx="468681" cy="227553"/>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4" name="Straight Arrow Connector 33"/>
          <p:cNvCxnSpPr/>
          <p:nvPr/>
        </p:nvCxnSpPr>
        <p:spPr bwMode="auto">
          <a:xfrm>
            <a:off x="4572000" y="1752600"/>
            <a:ext cx="6601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5" name="TextBox 34"/>
          <p:cNvSpPr txBox="1"/>
          <p:nvPr/>
        </p:nvSpPr>
        <p:spPr>
          <a:xfrm>
            <a:off x="4685353" y="1524000"/>
            <a:ext cx="500458" cy="276999"/>
          </a:xfrm>
          <a:prstGeom prst="rect">
            <a:avLst/>
          </a:prstGeom>
          <a:noFill/>
        </p:spPr>
        <p:txBody>
          <a:bodyPr wrap="none" rtlCol="0">
            <a:spAutoFit/>
          </a:bodyPr>
          <a:lstStyle/>
          <a:p>
            <a:r>
              <a:rPr lang="en-US" dirty="0" smtClean="0"/>
              <a:t>EIFS</a:t>
            </a:r>
            <a:endParaRPr lang="en-US" dirty="0"/>
          </a:p>
        </p:txBody>
      </p:sp>
      <p:cxnSp>
        <p:nvCxnSpPr>
          <p:cNvPr id="36" name="Straight Arrow Connector 35"/>
          <p:cNvCxnSpPr/>
          <p:nvPr/>
        </p:nvCxnSpPr>
        <p:spPr bwMode="auto">
          <a:xfrm flipV="1">
            <a:off x="3646119" y="1637334"/>
            <a:ext cx="942104" cy="1388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7" name="TextBox 36"/>
          <p:cNvSpPr txBox="1"/>
          <p:nvPr/>
        </p:nvSpPr>
        <p:spPr>
          <a:xfrm>
            <a:off x="6209612" y="1503478"/>
            <a:ext cx="1132041" cy="461665"/>
          </a:xfrm>
          <a:prstGeom prst="rect">
            <a:avLst/>
          </a:prstGeom>
          <a:noFill/>
        </p:spPr>
        <p:txBody>
          <a:bodyPr wrap="none" rtlCol="0">
            <a:spAutoFit/>
          </a:bodyPr>
          <a:lstStyle/>
          <a:p>
            <a:r>
              <a:rPr lang="en-US" dirty="0" smtClean="0"/>
              <a:t>Closes the link</a:t>
            </a:r>
          </a:p>
          <a:p>
            <a:r>
              <a:rPr lang="en-US" dirty="0" smtClean="0"/>
              <a:t>No EIFS issues</a:t>
            </a:r>
            <a:endParaRPr lang="en-US" dirty="0"/>
          </a:p>
        </p:txBody>
      </p:sp>
      <p:cxnSp>
        <p:nvCxnSpPr>
          <p:cNvPr id="38" name="Straight Connector 37"/>
          <p:cNvCxnSpPr>
            <a:endCxn id="15" idx="3"/>
          </p:cNvCxnSpPr>
          <p:nvPr/>
        </p:nvCxnSpPr>
        <p:spPr bwMode="auto">
          <a:xfrm>
            <a:off x="4588223" y="1524000"/>
            <a:ext cx="0" cy="665561"/>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9" name="Straight Arrow Connector 38"/>
          <p:cNvCxnSpPr/>
          <p:nvPr/>
        </p:nvCxnSpPr>
        <p:spPr bwMode="auto">
          <a:xfrm>
            <a:off x="7304129" y="1838287"/>
            <a:ext cx="489201" cy="21356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Tree>
    <p:extLst>
      <p:ext uri="{BB962C8B-B14F-4D97-AF65-F5344CB8AC3E}">
        <p14:creationId xmlns:p14="http://schemas.microsoft.com/office/powerpoint/2010/main" val="25369746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ER SU and reverse link imbalances (2)</a:t>
            </a:r>
          </a:p>
        </p:txBody>
      </p:sp>
      <p:sp>
        <p:nvSpPr>
          <p:cNvPr id="3" name="Content Placeholder 2"/>
          <p:cNvSpPr>
            <a:spLocks noGrp="1"/>
          </p:cNvSpPr>
          <p:nvPr>
            <p:ph idx="1"/>
          </p:nvPr>
        </p:nvSpPr>
        <p:spPr>
          <a:xfrm>
            <a:off x="685800" y="4229248"/>
            <a:ext cx="7772400" cy="1866752"/>
          </a:xfrm>
        </p:spPr>
        <p:txBody>
          <a:bodyPr/>
          <a:lstStyle/>
          <a:p>
            <a:r>
              <a:rPr lang="en-US" sz="1800" dirty="0"/>
              <a:t>Proposed rules for ER SU PPDU generation and reception:</a:t>
            </a:r>
          </a:p>
          <a:p>
            <a:pPr lvl="1"/>
            <a:r>
              <a:rPr lang="en-US" sz="1400" dirty="0"/>
              <a:t>An HE STA may transmit an ER SU PPDU to a peer STA that supports its reception as indicated by the ER SU PPDU Payload field of the HE Capabilities element received from the peer STA. An HE STA shall not send an ER SU PPDU to a STA that does not support their reception. </a:t>
            </a:r>
          </a:p>
          <a:p>
            <a:pPr lvl="1"/>
            <a:r>
              <a:rPr lang="en-US" sz="1400" dirty="0"/>
              <a:t>The responding STA shall send the control response using the eliciting PPDU format except when the responding HE STA has explicitly indicated an alternative PPDU format that it will be using to send the response (see next slide)</a:t>
            </a:r>
          </a:p>
          <a:p>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C1789BC7-C074-42CC-ADF8-5107DF6BD1C1}" type="slidenum">
              <a:rPr lang="en-US" smtClean="0"/>
              <a:pPr>
                <a:defRPr/>
              </a:pPr>
              <a:t>5</a:t>
            </a:fld>
            <a:endParaRPr lang="en-US" dirty="0"/>
          </a:p>
        </p:txBody>
      </p:sp>
      <p:sp>
        <p:nvSpPr>
          <p:cNvPr id="5" name="Footer Placeholder 4"/>
          <p:cNvSpPr>
            <a:spLocks noGrp="1"/>
          </p:cNvSpPr>
          <p:nvPr>
            <p:ph type="ftr" sz="quarter" idx="3"/>
          </p:nvPr>
        </p:nvSpPr>
        <p:spPr/>
        <p:txBody>
          <a:bodyPr/>
          <a:lstStyle/>
          <a:p>
            <a:pPr>
              <a:defRPr/>
            </a:pPr>
            <a:r>
              <a:rPr lang="en-US" altLang="ko-KR" smtClean="0"/>
              <a:t>Alfred Asterjadhi, et. al.</a:t>
            </a:r>
            <a:endParaRPr lang="en-US" altLang="ko-KR" dirty="0"/>
          </a:p>
        </p:txBody>
      </p:sp>
      <p:sp>
        <p:nvSpPr>
          <p:cNvPr id="6" name="Date Placeholder 5"/>
          <p:cNvSpPr>
            <a:spLocks noGrp="1"/>
          </p:cNvSpPr>
          <p:nvPr>
            <p:ph type="dt" sz="half" idx="2"/>
          </p:nvPr>
        </p:nvSpPr>
        <p:spPr/>
        <p:txBody>
          <a:bodyPr/>
          <a:lstStyle/>
          <a:p>
            <a:pPr>
              <a:defRPr/>
            </a:pPr>
            <a:r>
              <a:rPr lang="en-US" smtClean="0"/>
              <a:t>November 2016</a:t>
            </a:r>
            <a:endParaRPr lang="en-US" dirty="0"/>
          </a:p>
        </p:txBody>
      </p:sp>
      <p:sp>
        <p:nvSpPr>
          <p:cNvPr id="7" name="Rectangle 6"/>
          <p:cNvSpPr/>
          <p:nvPr/>
        </p:nvSpPr>
        <p:spPr>
          <a:xfrm>
            <a:off x="820398" y="2184054"/>
            <a:ext cx="681851" cy="309894"/>
          </a:xfrm>
          <a:prstGeom prst="rect">
            <a:avLst/>
          </a:prstGeom>
          <a:solidFill>
            <a:schemeClr val="bg1"/>
          </a:solidFill>
          <a:ln w="222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smtClean="0">
                <a:solidFill>
                  <a:schemeClr val="tx1"/>
                </a:solidFill>
              </a:rPr>
              <a:t>Probe Request</a:t>
            </a:r>
            <a:endParaRPr lang="en-US" sz="1050" dirty="0">
              <a:solidFill>
                <a:schemeClr val="tx1"/>
              </a:solidFill>
            </a:endParaRPr>
          </a:p>
        </p:txBody>
      </p:sp>
      <p:cxnSp>
        <p:nvCxnSpPr>
          <p:cNvPr id="8" name="Straight Arrow Connector 7"/>
          <p:cNvCxnSpPr/>
          <p:nvPr/>
        </p:nvCxnSpPr>
        <p:spPr bwMode="auto">
          <a:xfrm>
            <a:off x="5137149" y="2172999"/>
            <a:ext cx="3406711"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9" name="Rectangle 8"/>
          <p:cNvSpPr/>
          <p:nvPr/>
        </p:nvSpPr>
        <p:spPr>
          <a:xfrm>
            <a:off x="1813287" y="1849859"/>
            <a:ext cx="781300" cy="323907"/>
          </a:xfrm>
          <a:prstGeom prst="rect">
            <a:avLst/>
          </a:prstGeom>
          <a:solidFill>
            <a:schemeClr val="bg1"/>
          </a:solidFill>
          <a:ln w="222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smtClean="0">
                <a:solidFill>
                  <a:schemeClr val="tx1"/>
                </a:solidFill>
              </a:rPr>
              <a:t>Probe Response</a:t>
            </a:r>
            <a:endParaRPr lang="en-US" sz="1050" dirty="0">
              <a:solidFill>
                <a:schemeClr val="tx1"/>
              </a:solidFill>
            </a:endParaRPr>
          </a:p>
        </p:txBody>
      </p:sp>
      <p:sp>
        <p:nvSpPr>
          <p:cNvPr id="10" name="Rectangle 9"/>
          <p:cNvSpPr/>
          <p:nvPr/>
        </p:nvSpPr>
        <p:spPr>
          <a:xfrm>
            <a:off x="2653423" y="2181245"/>
            <a:ext cx="442939" cy="295801"/>
          </a:xfrm>
          <a:prstGeom prst="rect">
            <a:avLst/>
          </a:prstGeom>
          <a:solidFill>
            <a:srgbClr val="FFFF00"/>
          </a:solidFill>
          <a:ln w="222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smtClean="0">
                <a:solidFill>
                  <a:schemeClr val="tx1"/>
                </a:solidFill>
              </a:rPr>
              <a:t>Ack</a:t>
            </a:r>
            <a:endParaRPr lang="en-US" sz="1050" dirty="0">
              <a:solidFill>
                <a:schemeClr val="tx1"/>
              </a:solidFill>
            </a:endParaRPr>
          </a:p>
        </p:txBody>
      </p:sp>
      <p:sp>
        <p:nvSpPr>
          <p:cNvPr id="11" name="TextBox 10"/>
          <p:cNvSpPr txBox="1"/>
          <p:nvPr/>
        </p:nvSpPr>
        <p:spPr>
          <a:xfrm>
            <a:off x="1889663" y="2147777"/>
            <a:ext cx="583556" cy="241129"/>
          </a:xfrm>
          <a:prstGeom prst="rect">
            <a:avLst/>
          </a:prstGeom>
          <a:noFill/>
        </p:spPr>
        <p:txBody>
          <a:bodyPr wrap="none" rtlCol="0">
            <a:spAutoFit/>
          </a:bodyPr>
          <a:lstStyle/>
          <a:p>
            <a:r>
              <a:rPr lang="en-US" sz="1050" dirty="0" smtClean="0"/>
              <a:t>ER SU</a:t>
            </a:r>
            <a:endParaRPr lang="en-US" sz="1050" dirty="0"/>
          </a:p>
        </p:txBody>
      </p:sp>
      <p:sp>
        <p:nvSpPr>
          <p:cNvPr id="12" name="Rectangle 11"/>
          <p:cNvSpPr/>
          <p:nvPr/>
        </p:nvSpPr>
        <p:spPr>
          <a:xfrm>
            <a:off x="852675" y="2472225"/>
            <a:ext cx="583556" cy="241129"/>
          </a:xfrm>
          <a:prstGeom prst="rect">
            <a:avLst/>
          </a:prstGeom>
        </p:spPr>
        <p:txBody>
          <a:bodyPr wrap="none">
            <a:spAutoFit/>
          </a:bodyPr>
          <a:lstStyle/>
          <a:p>
            <a:r>
              <a:rPr lang="en-US" sz="1050" dirty="0"/>
              <a:t>ER SU</a:t>
            </a:r>
          </a:p>
        </p:txBody>
      </p:sp>
      <p:sp>
        <p:nvSpPr>
          <p:cNvPr id="13" name="Rectangle 12"/>
          <p:cNvSpPr/>
          <p:nvPr/>
        </p:nvSpPr>
        <p:spPr>
          <a:xfrm>
            <a:off x="2577047" y="2452162"/>
            <a:ext cx="583556" cy="241129"/>
          </a:xfrm>
          <a:prstGeom prst="rect">
            <a:avLst/>
          </a:prstGeom>
        </p:spPr>
        <p:txBody>
          <a:bodyPr wrap="none">
            <a:spAutoFit/>
          </a:bodyPr>
          <a:lstStyle/>
          <a:p>
            <a:r>
              <a:rPr lang="en-US" sz="1050" dirty="0"/>
              <a:t>ER SU</a:t>
            </a:r>
          </a:p>
        </p:txBody>
      </p:sp>
      <p:sp>
        <p:nvSpPr>
          <p:cNvPr id="14" name="Rectangle 13"/>
          <p:cNvSpPr/>
          <p:nvPr/>
        </p:nvSpPr>
        <p:spPr>
          <a:xfrm>
            <a:off x="3297724" y="2173766"/>
            <a:ext cx="730468" cy="302067"/>
          </a:xfrm>
          <a:prstGeom prst="rect">
            <a:avLst/>
          </a:prstGeom>
          <a:solidFill>
            <a:schemeClr val="bg1"/>
          </a:solidFill>
          <a:ln w="222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smtClean="0">
                <a:solidFill>
                  <a:schemeClr val="tx1"/>
                </a:solidFill>
              </a:rPr>
              <a:t>Data</a:t>
            </a:r>
            <a:endParaRPr lang="en-US" sz="1050" dirty="0">
              <a:solidFill>
                <a:schemeClr val="tx1"/>
              </a:solidFill>
            </a:endParaRPr>
          </a:p>
        </p:txBody>
      </p:sp>
      <p:sp>
        <p:nvSpPr>
          <p:cNvPr id="15" name="Rectangle 14"/>
          <p:cNvSpPr/>
          <p:nvPr/>
        </p:nvSpPr>
        <p:spPr>
          <a:xfrm>
            <a:off x="4104568" y="1869719"/>
            <a:ext cx="474517" cy="295801"/>
          </a:xfrm>
          <a:prstGeom prst="rect">
            <a:avLst/>
          </a:prstGeom>
          <a:solidFill>
            <a:srgbClr val="FFFF00"/>
          </a:solidFill>
          <a:ln w="222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smtClean="0">
                <a:solidFill>
                  <a:schemeClr val="tx1"/>
                </a:solidFill>
              </a:rPr>
              <a:t>Ack</a:t>
            </a:r>
            <a:endParaRPr lang="en-US" sz="1050" dirty="0">
              <a:solidFill>
                <a:schemeClr val="tx1"/>
              </a:solidFill>
            </a:endParaRPr>
          </a:p>
        </p:txBody>
      </p:sp>
      <p:sp>
        <p:nvSpPr>
          <p:cNvPr id="16" name="Rectangle 15"/>
          <p:cNvSpPr/>
          <p:nvPr/>
        </p:nvSpPr>
        <p:spPr>
          <a:xfrm>
            <a:off x="3340808" y="2452161"/>
            <a:ext cx="583556" cy="241129"/>
          </a:xfrm>
          <a:prstGeom prst="rect">
            <a:avLst/>
          </a:prstGeom>
        </p:spPr>
        <p:txBody>
          <a:bodyPr wrap="none">
            <a:spAutoFit/>
          </a:bodyPr>
          <a:lstStyle/>
          <a:p>
            <a:r>
              <a:rPr lang="en-US" sz="1050" dirty="0"/>
              <a:t>ER SU</a:t>
            </a:r>
          </a:p>
        </p:txBody>
      </p:sp>
      <p:sp>
        <p:nvSpPr>
          <p:cNvPr id="17" name="Rectangle 16"/>
          <p:cNvSpPr/>
          <p:nvPr/>
        </p:nvSpPr>
        <p:spPr>
          <a:xfrm>
            <a:off x="5478229" y="1655230"/>
            <a:ext cx="357790" cy="253916"/>
          </a:xfrm>
          <a:prstGeom prst="rect">
            <a:avLst/>
          </a:prstGeom>
        </p:spPr>
        <p:txBody>
          <a:bodyPr wrap="none">
            <a:spAutoFit/>
          </a:bodyPr>
          <a:lstStyle/>
          <a:p>
            <a:r>
              <a:rPr lang="en-US" sz="1050" dirty="0" smtClean="0"/>
              <a:t>SU</a:t>
            </a:r>
            <a:endParaRPr lang="en-US" sz="1050" dirty="0"/>
          </a:p>
        </p:txBody>
      </p:sp>
      <p:cxnSp>
        <p:nvCxnSpPr>
          <p:cNvPr id="18" name="Straight Arrow Connector 17"/>
          <p:cNvCxnSpPr/>
          <p:nvPr/>
        </p:nvCxnSpPr>
        <p:spPr bwMode="auto">
          <a:xfrm>
            <a:off x="4803894" y="1984009"/>
            <a:ext cx="140914" cy="44974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9" name="TextBox 18"/>
          <p:cNvSpPr txBox="1"/>
          <p:nvPr/>
        </p:nvSpPr>
        <p:spPr>
          <a:xfrm>
            <a:off x="4069428" y="2383330"/>
            <a:ext cx="1579278" cy="577081"/>
          </a:xfrm>
          <a:prstGeom prst="rect">
            <a:avLst/>
          </a:prstGeom>
          <a:noFill/>
        </p:spPr>
        <p:txBody>
          <a:bodyPr wrap="none" rtlCol="0">
            <a:spAutoFit/>
          </a:bodyPr>
          <a:lstStyle/>
          <a:p>
            <a:pPr algn="ctr"/>
            <a:r>
              <a:rPr lang="en-US" sz="1050" dirty="0" smtClean="0"/>
              <a:t>AP signals Control Resp. </a:t>
            </a:r>
          </a:p>
          <a:p>
            <a:pPr algn="ctr"/>
            <a:r>
              <a:rPr lang="en-US" sz="1050" dirty="0" smtClean="0"/>
              <a:t>PPDU format</a:t>
            </a:r>
          </a:p>
          <a:p>
            <a:pPr algn="ctr"/>
            <a:r>
              <a:rPr lang="en-US" sz="1050" dirty="0" smtClean="0"/>
              <a:t>to non-HT</a:t>
            </a:r>
            <a:endParaRPr lang="en-US" sz="1050" dirty="0"/>
          </a:p>
        </p:txBody>
      </p:sp>
      <p:sp>
        <p:nvSpPr>
          <p:cNvPr id="20" name="Rectangle 19"/>
          <p:cNvSpPr/>
          <p:nvPr/>
        </p:nvSpPr>
        <p:spPr>
          <a:xfrm>
            <a:off x="6938761" y="2181245"/>
            <a:ext cx="730468" cy="302067"/>
          </a:xfrm>
          <a:prstGeom prst="rect">
            <a:avLst/>
          </a:prstGeom>
          <a:solidFill>
            <a:schemeClr val="bg1"/>
          </a:solidFill>
          <a:ln w="222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smtClean="0">
                <a:solidFill>
                  <a:schemeClr val="tx1"/>
                </a:solidFill>
              </a:rPr>
              <a:t>Data</a:t>
            </a:r>
            <a:endParaRPr lang="en-US" sz="1050" dirty="0">
              <a:solidFill>
                <a:schemeClr val="tx1"/>
              </a:solidFill>
            </a:endParaRPr>
          </a:p>
        </p:txBody>
      </p:sp>
      <p:sp>
        <p:nvSpPr>
          <p:cNvPr id="21" name="Rectangle 20"/>
          <p:cNvSpPr/>
          <p:nvPr/>
        </p:nvSpPr>
        <p:spPr>
          <a:xfrm>
            <a:off x="7791596" y="1877197"/>
            <a:ext cx="474517" cy="295801"/>
          </a:xfrm>
          <a:prstGeom prst="rect">
            <a:avLst/>
          </a:prstGeom>
          <a:solidFill>
            <a:srgbClr val="FFFF00"/>
          </a:solidFill>
          <a:ln w="222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smtClean="0">
                <a:solidFill>
                  <a:srgbClr val="00B050"/>
                </a:solidFill>
              </a:rPr>
              <a:t>Ack</a:t>
            </a:r>
            <a:endParaRPr lang="en-US" sz="1050" dirty="0">
              <a:solidFill>
                <a:srgbClr val="00B050"/>
              </a:solidFill>
            </a:endParaRPr>
          </a:p>
        </p:txBody>
      </p:sp>
      <p:sp>
        <p:nvSpPr>
          <p:cNvPr id="22" name="Rectangle 21"/>
          <p:cNvSpPr/>
          <p:nvPr/>
        </p:nvSpPr>
        <p:spPr>
          <a:xfrm>
            <a:off x="6992617" y="2452160"/>
            <a:ext cx="583556" cy="241129"/>
          </a:xfrm>
          <a:prstGeom prst="rect">
            <a:avLst/>
          </a:prstGeom>
        </p:spPr>
        <p:txBody>
          <a:bodyPr wrap="none">
            <a:spAutoFit/>
          </a:bodyPr>
          <a:lstStyle/>
          <a:p>
            <a:r>
              <a:rPr lang="en-US" sz="1050" dirty="0"/>
              <a:t>ER SU</a:t>
            </a:r>
          </a:p>
        </p:txBody>
      </p:sp>
      <p:sp>
        <p:nvSpPr>
          <p:cNvPr id="23" name="Rectangle 22"/>
          <p:cNvSpPr/>
          <p:nvPr/>
        </p:nvSpPr>
        <p:spPr>
          <a:xfrm>
            <a:off x="7692417" y="1649371"/>
            <a:ext cx="665498" cy="241129"/>
          </a:xfrm>
          <a:prstGeom prst="rect">
            <a:avLst/>
          </a:prstGeom>
        </p:spPr>
        <p:txBody>
          <a:bodyPr wrap="none">
            <a:spAutoFit/>
          </a:bodyPr>
          <a:lstStyle/>
          <a:p>
            <a:r>
              <a:rPr lang="en-US" sz="1050" dirty="0" smtClean="0"/>
              <a:t>Non-HT</a:t>
            </a:r>
            <a:endParaRPr lang="en-US" sz="1050" dirty="0"/>
          </a:p>
        </p:txBody>
      </p:sp>
      <p:sp>
        <p:nvSpPr>
          <p:cNvPr id="24" name="TextBox 23"/>
          <p:cNvSpPr txBox="1"/>
          <p:nvPr/>
        </p:nvSpPr>
        <p:spPr>
          <a:xfrm>
            <a:off x="76200" y="2270652"/>
            <a:ext cx="657464" cy="241129"/>
          </a:xfrm>
          <a:prstGeom prst="rect">
            <a:avLst/>
          </a:prstGeom>
          <a:noFill/>
        </p:spPr>
        <p:txBody>
          <a:bodyPr wrap="none" rtlCol="0">
            <a:spAutoFit/>
          </a:bodyPr>
          <a:lstStyle/>
          <a:p>
            <a:r>
              <a:rPr lang="en-US" sz="1050" dirty="0" smtClean="0"/>
              <a:t>Non-AP</a:t>
            </a:r>
            <a:endParaRPr lang="en-US" sz="1050" dirty="0"/>
          </a:p>
        </p:txBody>
      </p:sp>
      <p:sp>
        <p:nvSpPr>
          <p:cNvPr id="25" name="TextBox 24"/>
          <p:cNvSpPr txBox="1"/>
          <p:nvPr/>
        </p:nvSpPr>
        <p:spPr>
          <a:xfrm>
            <a:off x="184752" y="1849859"/>
            <a:ext cx="366651" cy="241129"/>
          </a:xfrm>
          <a:prstGeom prst="rect">
            <a:avLst/>
          </a:prstGeom>
          <a:noFill/>
        </p:spPr>
        <p:txBody>
          <a:bodyPr wrap="none" rtlCol="0">
            <a:spAutoFit/>
          </a:bodyPr>
          <a:lstStyle/>
          <a:p>
            <a:r>
              <a:rPr lang="en-US" sz="1050" dirty="0" smtClean="0"/>
              <a:t>AP</a:t>
            </a:r>
            <a:endParaRPr lang="en-US" sz="1050" dirty="0"/>
          </a:p>
        </p:txBody>
      </p:sp>
      <p:cxnSp>
        <p:nvCxnSpPr>
          <p:cNvPr id="26" name="Straight Connector 25"/>
          <p:cNvCxnSpPr/>
          <p:nvPr/>
        </p:nvCxnSpPr>
        <p:spPr bwMode="auto">
          <a:xfrm flipV="1">
            <a:off x="1584159" y="2165520"/>
            <a:ext cx="3092280" cy="15726"/>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7" name="TextBox 26"/>
          <p:cNvSpPr txBox="1"/>
          <p:nvPr/>
        </p:nvSpPr>
        <p:spPr>
          <a:xfrm>
            <a:off x="4766193" y="1995507"/>
            <a:ext cx="326483" cy="241129"/>
          </a:xfrm>
          <a:prstGeom prst="rect">
            <a:avLst/>
          </a:prstGeom>
          <a:noFill/>
        </p:spPr>
        <p:txBody>
          <a:bodyPr wrap="none" rtlCol="0">
            <a:spAutoFit/>
          </a:bodyPr>
          <a:lstStyle/>
          <a:p>
            <a:r>
              <a:rPr lang="en-US" sz="1050" dirty="0" smtClean="0"/>
              <a:t>…</a:t>
            </a:r>
            <a:endParaRPr lang="en-US" sz="1050" dirty="0"/>
          </a:p>
        </p:txBody>
      </p:sp>
      <p:sp>
        <p:nvSpPr>
          <p:cNvPr id="28" name="Rectangle 27"/>
          <p:cNvSpPr/>
          <p:nvPr/>
        </p:nvSpPr>
        <p:spPr>
          <a:xfrm>
            <a:off x="5352131" y="1874064"/>
            <a:ext cx="730468" cy="302067"/>
          </a:xfrm>
          <a:prstGeom prst="rect">
            <a:avLst/>
          </a:prstGeom>
          <a:solidFill>
            <a:schemeClr val="bg1"/>
          </a:solidFill>
          <a:ln w="222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smtClean="0">
                <a:solidFill>
                  <a:schemeClr val="tx1"/>
                </a:solidFill>
              </a:rPr>
              <a:t>Data</a:t>
            </a:r>
            <a:endParaRPr lang="en-US" sz="1050" dirty="0">
              <a:solidFill>
                <a:schemeClr val="tx1"/>
              </a:solidFill>
            </a:endParaRPr>
          </a:p>
        </p:txBody>
      </p:sp>
      <p:sp>
        <p:nvSpPr>
          <p:cNvPr id="29" name="Rectangle 28"/>
          <p:cNvSpPr/>
          <p:nvPr/>
        </p:nvSpPr>
        <p:spPr>
          <a:xfrm>
            <a:off x="6166721" y="2179452"/>
            <a:ext cx="474517" cy="295801"/>
          </a:xfrm>
          <a:prstGeom prst="rect">
            <a:avLst/>
          </a:prstGeom>
          <a:solidFill>
            <a:srgbClr val="FFFF00"/>
          </a:solidFill>
          <a:ln w="222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smtClean="0">
                <a:solidFill>
                  <a:schemeClr val="tx1"/>
                </a:solidFill>
              </a:rPr>
              <a:t>Ack</a:t>
            </a:r>
            <a:endParaRPr lang="en-US" sz="1050" dirty="0">
              <a:solidFill>
                <a:schemeClr val="tx1"/>
              </a:solidFill>
            </a:endParaRPr>
          </a:p>
        </p:txBody>
      </p:sp>
      <p:sp>
        <p:nvSpPr>
          <p:cNvPr id="30" name="Rectangle 29"/>
          <p:cNvSpPr/>
          <p:nvPr/>
        </p:nvSpPr>
        <p:spPr>
          <a:xfrm>
            <a:off x="6095330" y="2459935"/>
            <a:ext cx="583556" cy="241129"/>
          </a:xfrm>
          <a:prstGeom prst="rect">
            <a:avLst/>
          </a:prstGeom>
        </p:spPr>
        <p:txBody>
          <a:bodyPr wrap="none">
            <a:spAutoFit/>
          </a:bodyPr>
          <a:lstStyle/>
          <a:p>
            <a:r>
              <a:rPr lang="en-US" sz="1050" dirty="0" smtClean="0"/>
              <a:t>ER SU</a:t>
            </a:r>
            <a:endParaRPr lang="en-US" sz="1050" dirty="0"/>
          </a:p>
        </p:txBody>
      </p:sp>
      <p:sp>
        <p:nvSpPr>
          <p:cNvPr id="31" name="Rectangle 30"/>
          <p:cNvSpPr/>
          <p:nvPr/>
        </p:nvSpPr>
        <p:spPr>
          <a:xfrm>
            <a:off x="4039663" y="1644445"/>
            <a:ext cx="583556" cy="241129"/>
          </a:xfrm>
          <a:prstGeom prst="rect">
            <a:avLst/>
          </a:prstGeom>
        </p:spPr>
        <p:txBody>
          <a:bodyPr wrap="none">
            <a:spAutoFit/>
          </a:bodyPr>
          <a:lstStyle/>
          <a:p>
            <a:r>
              <a:rPr lang="en-US" sz="1050" dirty="0"/>
              <a:t>ER SU</a:t>
            </a:r>
          </a:p>
        </p:txBody>
      </p:sp>
      <p:sp>
        <p:nvSpPr>
          <p:cNvPr id="32" name="TextBox 31"/>
          <p:cNvSpPr txBox="1"/>
          <p:nvPr/>
        </p:nvSpPr>
        <p:spPr>
          <a:xfrm>
            <a:off x="2051224" y="1348597"/>
            <a:ext cx="1491345" cy="382969"/>
          </a:xfrm>
          <a:prstGeom prst="rect">
            <a:avLst/>
          </a:prstGeom>
          <a:noFill/>
        </p:spPr>
        <p:txBody>
          <a:bodyPr wrap="none" rtlCol="0">
            <a:spAutoFit/>
          </a:bodyPr>
          <a:lstStyle/>
          <a:p>
            <a:r>
              <a:rPr lang="en-US" sz="1050" dirty="0" smtClean="0"/>
              <a:t>Good: Closes the link</a:t>
            </a:r>
          </a:p>
          <a:p>
            <a:r>
              <a:rPr lang="en-US" sz="1050" dirty="0" smtClean="0"/>
              <a:t>Bad: legacy EIFS issues</a:t>
            </a:r>
            <a:endParaRPr lang="en-US" sz="1050" dirty="0"/>
          </a:p>
        </p:txBody>
      </p:sp>
      <p:cxnSp>
        <p:nvCxnSpPr>
          <p:cNvPr id="33" name="Straight Arrow Connector 32"/>
          <p:cNvCxnSpPr/>
          <p:nvPr/>
        </p:nvCxnSpPr>
        <p:spPr bwMode="auto">
          <a:xfrm>
            <a:off x="3634804" y="1540067"/>
            <a:ext cx="469764" cy="20973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4" name="TextBox 33"/>
          <p:cNvSpPr txBox="1"/>
          <p:nvPr/>
        </p:nvSpPr>
        <p:spPr>
          <a:xfrm>
            <a:off x="4676439" y="1404164"/>
            <a:ext cx="475907" cy="241129"/>
          </a:xfrm>
          <a:prstGeom prst="rect">
            <a:avLst/>
          </a:prstGeom>
          <a:noFill/>
        </p:spPr>
        <p:txBody>
          <a:bodyPr wrap="none" rtlCol="0">
            <a:spAutoFit/>
          </a:bodyPr>
          <a:lstStyle/>
          <a:p>
            <a:r>
              <a:rPr lang="en-US" sz="1050" dirty="0" smtClean="0"/>
              <a:t>EIFS</a:t>
            </a:r>
            <a:endParaRPr lang="en-US" sz="1050" dirty="0"/>
          </a:p>
        </p:txBody>
      </p:sp>
      <p:cxnSp>
        <p:nvCxnSpPr>
          <p:cNvPr id="35" name="Straight Arrow Connector 34"/>
          <p:cNvCxnSpPr/>
          <p:nvPr/>
        </p:nvCxnSpPr>
        <p:spPr bwMode="auto">
          <a:xfrm flipV="1">
            <a:off x="3634804" y="1508625"/>
            <a:ext cx="944280" cy="1279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6" name="TextBox 35"/>
          <p:cNvSpPr txBox="1"/>
          <p:nvPr/>
        </p:nvSpPr>
        <p:spPr>
          <a:xfrm>
            <a:off x="6189885" y="1372423"/>
            <a:ext cx="1055928" cy="397154"/>
          </a:xfrm>
          <a:prstGeom prst="rect">
            <a:avLst/>
          </a:prstGeom>
          <a:noFill/>
        </p:spPr>
        <p:txBody>
          <a:bodyPr wrap="none" rtlCol="0">
            <a:spAutoFit/>
          </a:bodyPr>
          <a:lstStyle/>
          <a:p>
            <a:r>
              <a:rPr lang="en-US" sz="1050" dirty="0" smtClean="0"/>
              <a:t>Closes the link</a:t>
            </a:r>
          </a:p>
          <a:p>
            <a:r>
              <a:rPr lang="en-US" sz="1050" dirty="0" smtClean="0"/>
              <a:t>No EIFS issues</a:t>
            </a:r>
            <a:endParaRPr lang="en-US" sz="1050" dirty="0"/>
          </a:p>
        </p:txBody>
      </p:sp>
      <p:cxnSp>
        <p:nvCxnSpPr>
          <p:cNvPr id="37" name="Straight Connector 36"/>
          <p:cNvCxnSpPr>
            <a:endCxn id="15" idx="3"/>
          </p:cNvCxnSpPr>
          <p:nvPr/>
        </p:nvCxnSpPr>
        <p:spPr bwMode="auto">
          <a:xfrm>
            <a:off x="4579085" y="1404164"/>
            <a:ext cx="0" cy="61345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8" name="Straight Arrow Connector 37"/>
          <p:cNvCxnSpPr/>
          <p:nvPr/>
        </p:nvCxnSpPr>
        <p:spPr bwMode="auto">
          <a:xfrm>
            <a:off x="7301265" y="1693846"/>
            <a:ext cx="490331" cy="19684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9" name="Straight Arrow Connector 38"/>
          <p:cNvCxnSpPr/>
          <p:nvPr/>
        </p:nvCxnSpPr>
        <p:spPr bwMode="auto">
          <a:xfrm>
            <a:off x="2155889" y="3739135"/>
            <a:ext cx="3406711"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40" name="Rectangle 39"/>
          <p:cNvSpPr/>
          <p:nvPr/>
        </p:nvSpPr>
        <p:spPr>
          <a:xfrm>
            <a:off x="3484859" y="3220818"/>
            <a:ext cx="583556" cy="241129"/>
          </a:xfrm>
          <a:prstGeom prst="rect">
            <a:avLst/>
          </a:prstGeom>
        </p:spPr>
        <p:txBody>
          <a:bodyPr wrap="none">
            <a:spAutoFit/>
          </a:bodyPr>
          <a:lstStyle/>
          <a:p>
            <a:r>
              <a:rPr lang="en-US" sz="1050" dirty="0" smtClean="0"/>
              <a:t>ER SU</a:t>
            </a:r>
            <a:endParaRPr lang="en-US" sz="1050" dirty="0"/>
          </a:p>
        </p:txBody>
      </p:sp>
      <p:sp>
        <p:nvSpPr>
          <p:cNvPr id="41" name="Rectangle 40"/>
          <p:cNvSpPr/>
          <p:nvPr/>
        </p:nvSpPr>
        <p:spPr>
          <a:xfrm>
            <a:off x="3440318" y="3440200"/>
            <a:ext cx="730468" cy="302067"/>
          </a:xfrm>
          <a:prstGeom prst="rect">
            <a:avLst/>
          </a:prstGeom>
          <a:solidFill>
            <a:schemeClr val="bg1"/>
          </a:solidFill>
          <a:ln w="222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smtClean="0">
                <a:solidFill>
                  <a:schemeClr val="tx1"/>
                </a:solidFill>
              </a:rPr>
              <a:t>Data</a:t>
            </a:r>
            <a:endParaRPr lang="en-US" sz="1050" dirty="0">
              <a:solidFill>
                <a:schemeClr val="tx1"/>
              </a:solidFill>
            </a:endParaRPr>
          </a:p>
        </p:txBody>
      </p:sp>
      <p:sp>
        <p:nvSpPr>
          <p:cNvPr id="42" name="Rectangle 41"/>
          <p:cNvSpPr/>
          <p:nvPr/>
        </p:nvSpPr>
        <p:spPr>
          <a:xfrm>
            <a:off x="4254908" y="3745588"/>
            <a:ext cx="474517" cy="295801"/>
          </a:xfrm>
          <a:prstGeom prst="rect">
            <a:avLst/>
          </a:prstGeom>
          <a:solidFill>
            <a:srgbClr val="FFFF00"/>
          </a:solidFill>
          <a:ln w="222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smtClean="0">
                <a:solidFill>
                  <a:schemeClr val="tx1"/>
                </a:solidFill>
              </a:rPr>
              <a:t>Ack</a:t>
            </a:r>
            <a:endParaRPr lang="en-US" sz="1050" dirty="0">
              <a:solidFill>
                <a:schemeClr val="tx1"/>
              </a:solidFill>
            </a:endParaRPr>
          </a:p>
        </p:txBody>
      </p:sp>
      <p:sp>
        <p:nvSpPr>
          <p:cNvPr id="43" name="Rectangle 42"/>
          <p:cNvSpPr/>
          <p:nvPr/>
        </p:nvSpPr>
        <p:spPr>
          <a:xfrm>
            <a:off x="4684311" y="3826104"/>
            <a:ext cx="641522" cy="253916"/>
          </a:xfrm>
          <a:prstGeom prst="rect">
            <a:avLst/>
          </a:prstGeom>
        </p:spPr>
        <p:txBody>
          <a:bodyPr wrap="none">
            <a:spAutoFit/>
          </a:bodyPr>
          <a:lstStyle/>
          <a:p>
            <a:r>
              <a:rPr lang="en-US" sz="1050" dirty="0" smtClean="0"/>
              <a:t>Non-HT</a:t>
            </a:r>
            <a:endParaRPr lang="en-US" sz="1050" dirty="0"/>
          </a:p>
        </p:txBody>
      </p:sp>
      <p:sp>
        <p:nvSpPr>
          <p:cNvPr id="44" name="TextBox 43"/>
          <p:cNvSpPr txBox="1"/>
          <p:nvPr/>
        </p:nvSpPr>
        <p:spPr>
          <a:xfrm>
            <a:off x="4278072" y="2938559"/>
            <a:ext cx="1055928" cy="397154"/>
          </a:xfrm>
          <a:prstGeom prst="rect">
            <a:avLst/>
          </a:prstGeom>
          <a:noFill/>
        </p:spPr>
        <p:txBody>
          <a:bodyPr wrap="none" rtlCol="0">
            <a:spAutoFit/>
          </a:bodyPr>
          <a:lstStyle/>
          <a:p>
            <a:r>
              <a:rPr lang="en-US" sz="1050" dirty="0" smtClean="0"/>
              <a:t>Closes the link</a:t>
            </a:r>
          </a:p>
          <a:p>
            <a:r>
              <a:rPr lang="en-US" sz="1050" dirty="0" smtClean="0"/>
              <a:t>No EIFS issues</a:t>
            </a:r>
            <a:endParaRPr lang="en-US" sz="1050" dirty="0"/>
          </a:p>
        </p:txBody>
      </p:sp>
      <p:cxnSp>
        <p:nvCxnSpPr>
          <p:cNvPr id="45" name="Straight Arrow Connector 44"/>
          <p:cNvCxnSpPr>
            <a:stCxn id="44" idx="2"/>
          </p:cNvCxnSpPr>
          <p:nvPr/>
        </p:nvCxnSpPr>
        <p:spPr bwMode="auto">
          <a:xfrm flipH="1">
            <a:off x="4609466" y="3335713"/>
            <a:ext cx="196570" cy="36016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46" name="TextBox 45"/>
          <p:cNvSpPr txBox="1"/>
          <p:nvPr/>
        </p:nvSpPr>
        <p:spPr>
          <a:xfrm>
            <a:off x="1426162" y="3865463"/>
            <a:ext cx="657464" cy="241129"/>
          </a:xfrm>
          <a:prstGeom prst="rect">
            <a:avLst/>
          </a:prstGeom>
          <a:noFill/>
        </p:spPr>
        <p:txBody>
          <a:bodyPr wrap="none" rtlCol="0">
            <a:spAutoFit/>
          </a:bodyPr>
          <a:lstStyle/>
          <a:p>
            <a:r>
              <a:rPr lang="en-US" sz="1050" dirty="0" smtClean="0"/>
              <a:t>Non-AP</a:t>
            </a:r>
            <a:endParaRPr lang="en-US" sz="1050" dirty="0"/>
          </a:p>
        </p:txBody>
      </p:sp>
      <p:sp>
        <p:nvSpPr>
          <p:cNvPr id="47" name="TextBox 46"/>
          <p:cNvSpPr txBox="1"/>
          <p:nvPr/>
        </p:nvSpPr>
        <p:spPr>
          <a:xfrm>
            <a:off x="1534714" y="3444670"/>
            <a:ext cx="366651" cy="241129"/>
          </a:xfrm>
          <a:prstGeom prst="rect">
            <a:avLst/>
          </a:prstGeom>
          <a:noFill/>
        </p:spPr>
        <p:txBody>
          <a:bodyPr wrap="none" rtlCol="0">
            <a:spAutoFit/>
          </a:bodyPr>
          <a:lstStyle/>
          <a:p>
            <a:r>
              <a:rPr lang="en-US" sz="1050" dirty="0" smtClean="0"/>
              <a:t>AP</a:t>
            </a:r>
            <a:endParaRPr lang="en-US" sz="1050" dirty="0"/>
          </a:p>
        </p:txBody>
      </p:sp>
      <p:cxnSp>
        <p:nvCxnSpPr>
          <p:cNvPr id="48" name="Straight Connector 47"/>
          <p:cNvCxnSpPr/>
          <p:nvPr/>
        </p:nvCxnSpPr>
        <p:spPr bwMode="auto">
          <a:xfrm>
            <a:off x="0" y="2938559"/>
            <a:ext cx="9067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9" name="TextBox 48"/>
          <p:cNvSpPr txBox="1"/>
          <p:nvPr/>
        </p:nvSpPr>
        <p:spPr>
          <a:xfrm>
            <a:off x="5062309" y="1341624"/>
            <a:ext cx="1632573" cy="276999"/>
          </a:xfrm>
          <a:prstGeom prst="rect">
            <a:avLst/>
          </a:prstGeom>
          <a:noFill/>
        </p:spPr>
        <p:txBody>
          <a:bodyPr wrap="square" rtlCol="0">
            <a:spAutoFit/>
          </a:bodyPr>
          <a:lstStyle/>
          <a:p>
            <a:r>
              <a:rPr lang="en-US" b="1" dirty="0" smtClean="0"/>
              <a:t>UL limited case</a:t>
            </a:r>
            <a:endParaRPr lang="en-US" b="1" dirty="0"/>
          </a:p>
        </p:txBody>
      </p:sp>
      <p:sp>
        <p:nvSpPr>
          <p:cNvPr id="50" name="TextBox 49"/>
          <p:cNvSpPr txBox="1"/>
          <p:nvPr/>
        </p:nvSpPr>
        <p:spPr>
          <a:xfrm>
            <a:off x="270969" y="3121007"/>
            <a:ext cx="1632573" cy="276999"/>
          </a:xfrm>
          <a:prstGeom prst="rect">
            <a:avLst/>
          </a:prstGeom>
          <a:noFill/>
        </p:spPr>
        <p:txBody>
          <a:bodyPr wrap="square" rtlCol="0">
            <a:spAutoFit/>
          </a:bodyPr>
          <a:lstStyle/>
          <a:p>
            <a:r>
              <a:rPr lang="en-US" b="1" dirty="0"/>
              <a:t>D</a:t>
            </a:r>
            <a:r>
              <a:rPr lang="en-US" b="1" dirty="0" smtClean="0"/>
              <a:t>L limited case</a:t>
            </a:r>
            <a:endParaRPr lang="en-US" b="1" dirty="0"/>
          </a:p>
        </p:txBody>
      </p:sp>
      <p:sp>
        <p:nvSpPr>
          <p:cNvPr id="51" name="TextBox 50"/>
          <p:cNvSpPr txBox="1"/>
          <p:nvPr/>
        </p:nvSpPr>
        <p:spPr>
          <a:xfrm>
            <a:off x="1952626" y="3075086"/>
            <a:ext cx="1661032" cy="577081"/>
          </a:xfrm>
          <a:prstGeom prst="rect">
            <a:avLst/>
          </a:prstGeom>
          <a:noFill/>
        </p:spPr>
        <p:txBody>
          <a:bodyPr wrap="none" rtlCol="0">
            <a:spAutoFit/>
          </a:bodyPr>
          <a:lstStyle/>
          <a:p>
            <a:pPr algn="ctr"/>
            <a:r>
              <a:rPr lang="en-US" sz="1050" dirty="0" smtClean="0"/>
              <a:t>STA signals Control Resp. </a:t>
            </a:r>
          </a:p>
          <a:p>
            <a:pPr algn="ctr"/>
            <a:r>
              <a:rPr lang="en-US" sz="1050" dirty="0" smtClean="0"/>
              <a:t>PPDU format</a:t>
            </a:r>
          </a:p>
          <a:p>
            <a:pPr algn="ctr"/>
            <a:r>
              <a:rPr lang="en-US" sz="1050" dirty="0" smtClean="0"/>
              <a:t>to non-HT</a:t>
            </a:r>
            <a:endParaRPr lang="en-US" sz="1050" dirty="0"/>
          </a:p>
        </p:txBody>
      </p:sp>
      <p:cxnSp>
        <p:nvCxnSpPr>
          <p:cNvPr id="52" name="Straight Arrow Connector 51"/>
          <p:cNvCxnSpPr>
            <a:endCxn id="51" idx="2"/>
          </p:cNvCxnSpPr>
          <p:nvPr/>
        </p:nvCxnSpPr>
        <p:spPr bwMode="auto">
          <a:xfrm flipV="1">
            <a:off x="2513029" y="3652167"/>
            <a:ext cx="270113" cy="33386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Tree>
    <p:extLst>
      <p:ext uri="{BB962C8B-B14F-4D97-AF65-F5344CB8AC3E}">
        <p14:creationId xmlns:p14="http://schemas.microsoft.com/office/powerpoint/2010/main" val="41617485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Explicit PPDU Type switching</a:t>
            </a:r>
            <a:endParaRPr lang="en-US" dirty="0"/>
          </a:p>
        </p:txBody>
      </p:sp>
      <p:sp>
        <p:nvSpPr>
          <p:cNvPr id="3" name="Content Placeholder 2"/>
          <p:cNvSpPr>
            <a:spLocks noGrp="1"/>
          </p:cNvSpPr>
          <p:nvPr>
            <p:ph idx="1"/>
          </p:nvPr>
        </p:nvSpPr>
        <p:spPr>
          <a:xfrm>
            <a:off x="685800" y="1600199"/>
            <a:ext cx="7772400" cy="4875213"/>
          </a:xfrm>
        </p:spPr>
        <p:txBody>
          <a:bodyPr/>
          <a:lstStyle/>
          <a:p>
            <a:r>
              <a:rPr lang="en-US" sz="2400" dirty="0" smtClean="0"/>
              <a:t>The responding STA can explicitly indicate the PPDU type for Control Response frames by: </a:t>
            </a:r>
          </a:p>
          <a:p>
            <a:pPr lvl="1"/>
            <a:r>
              <a:rPr lang="en-US" sz="2000" dirty="0" smtClean="0"/>
              <a:t>Based on the most recent individually addressed PPDU sent to the transmitting STA</a:t>
            </a:r>
          </a:p>
          <a:p>
            <a:pPr lvl="3"/>
            <a:endParaRPr lang="en-US" sz="1800" dirty="0" smtClean="0"/>
          </a:p>
          <a:p>
            <a:r>
              <a:rPr lang="en-US" sz="2400" dirty="0" smtClean="0"/>
              <a:t>Switch takes effect similar to that of TOMI parameters</a:t>
            </a:r>
          </a:p>
          <a:p>
            <a:pPr lvl="1"/>
            <a:r>
              <a:rPr lang="en-US" sz="2000" dirty="0" smtClean="0"/>
              <a:t>E.g., after the end of the current TXOP</a:t>
            </a:r>
          </a:p>
          <a:p>
            <a:pPr lvl="1"/>
            <a:endParaRPr lang="en-US" sz="2000" dirty="0" smtClean="0"/>
          </a:p>
          <a:p>
            <a:r>
              <a:rPr lang="en-US" sz="2400" dirty="0" smtClean="0"/>
              <a:t>Transmitting STA accounts for expected response type when calculating Duration/ID and TXOP_DURATION field values.</a:t>
            </a:r>
          </a:p>
          <a:p>
            <a:pPr lvl="1"/>
            <a:r>
              <a:rPr lang="en-US" sz="2000" dirty="0" smtClean="0"/>
              <a:t>PPDU format for control response stays in effect until a new value is indicated</a:t>
            </a:r>
          </a:p>
          <a:p>
            <a:endParaRPr lang="en-US" sz="2400" dirty="0"/>
          </a:p>
        </p:txBody>
      </p:sp>
      <p:sp>
        <p:nvSpPr>
          <p:cNvPr id="4" name="Slide Number Placeholder 3"/>
          <p:cNvSpPr>
            <a:spLocks noGrp="1"/>
          </p:cNvSpPr>
          <p:nvPr>
            <p:ph type="sldNum" sz="quarter" idx="12"/>
          </p:nvPr>
        </p:nvSpPr>
        <p:spPr/>
        <p:txBody>
          <a:bodyPr/>
          <a:lstStyle/>
          <a:p>
            <a:r>
              <a:rPr lang="en-US" smtClean="0"/>
              <a:t>Slide </a:t>
            </a:r>
            <a:fld id="{C1789BC7-C074-42CC-ADF8-5107DF6BD1C1}" type="slidenum">
              <a:rPr lang="en-US" smtClean="0"/>
              <a:pPr/>
              <a:t>6</a:t>
            </a:fld>
            <a:endParaRPr lang="en-US" dirty="0"/>
          </a:p>
        </p:txBody>
      </p:sp>
      <p:sp>
        <p:nvSpPr>
          <p:cNvPr id="5" name="Footer Placeholder 4"/>
          <p:cNvSpPr>
            <a:spLocks noGrp="1"/>
          </p:cNvSpPr>
          <p:nvPr>
            <p:ph type="ftr" sz="quarter" idx="3"/>
          </p:nvPr>
        </p:nvSpPr>
        <p:spPr/>
        <p:txBody>
          <a:bodyPr/>
          <a:lstStyle/>
          <a:p>
            <a:r>
              <a:rPr lang="en-US" altLang="ko-KR" smtClean="0"/>
              <a:t>Alfred Asterjadhi, et. al.</a:t>
            </a:r>
            <a:endParaRPr lang="en-US" altLang="ko-KR" dirty="0"/>
          </a:p>
        </p:txBody>
      </p:sp>
      <p:sp>
        <p:nvSpPr>
          <p:cNvPr id="6" name="Date Placeholder 5"/>
          <p:cNvSpPr>
            <a:spLocks noGrp="1"/>
          </p:cNvSpPr>
          <p:nvPr>
            <p:ph type="dt" sz="half" idx="2"/>
          </p:nvPr>
        </p:nvSpPr>
        <p:spPr/>
        <p:txBody>
          <a:bodyPr/>
          <a:lstStyle/>
          <a:p>
            <a:r>
              <a:rPr lang="en-US" smtClean="0"/>
              <a:t>November 2016</a:t>
            </a:r>
            <a:endParaRPr lang="en-US" dirty="0"/>
          </a:p>
        </p:txBody>
      </p:sp>
    </p:spTree>
    <p:extLst>
      <p:ext uri="{BB962C8B-B14F-4D97-AF65-F5344CB8AC3E}">
        <p14:creationId xmlns:p14="http://schemas.microsoft.com/office/powerpoint/2010/main" val="34159335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BW selection for control frames</a:t>
            </a:r>
          </a:p>
        </p:txBody>
      </p:sp>
      <p:sp>
        <p:nvSpPr>
          <p:cNvPr id="3" name="Content Placeholder 2"/>
          <p:cNvSpPr>
            <a:spLocks noGrp="1"/>
          </p:cNvSpPr>
          <p:nvPr>
            <p:ph idx="1"/>
          </p:nvPr>
        </p:nvSpPr>
        <p:spPr>
          <a:xfrm>
            <a:off x="685800" y="3124199"/>
            <a:ext cx="7772400" cy="3339573"/>
          </a:xfrm>
        </p:spPr>
        <p:txBody>
          <a:bodyPr/>
          <a:lstStyle/>
          <a:p>
            <a:r>
              <a:rPr lang="en-US" sz="1600" dirty="0"/>
              <a:t>Rules below are conceptually inline with 11ac behavior and</a:t>
            </a:r>
          </a:p>
          <a:p>
            <a:pPr lvl="1"/>
            <a:r>
              <a:rPr lang="en-US" sz="1400" dirty="0"/>
              <a:t>Could apply to both 2.4GHz &amp; 5Ghz, though WFA does not allow &gt;20MHz op. in 2.4GHz</a:t>
            </a:r>
          </a:p>
          <a:p>
            <a:r>
              <a:rPr lang="en-US" sz="1600" dirty="0"/>
              <a:t>Proposed rules for an HE STA:</a:t>
            </a:r>
          </a:p>
          <a:p>
            <a:pPr lvl="1">
              <a:buFont typeface="+mj-lt"/>
              <a:buAutoNum type="arabicPeriod"/>
            </a:pPr>
            <a:r>
              <a:rPr lang="en-US" sz="1400" dirty="0"/>
              <a:t>BW of control responses within a TXOP shall be same as the soliciting PPDU, except for:</a:t>
            </a:r>
          </a:p>
          <a:p>
            <a:pPr lvl="2"/>
            <a:r>
              <a:rPr lang="en-US" sz="1200" dirty="0"/>
              <a:t>A CTS frame sent in response to RTS with </a:t>
            </a:r>
            <a:r>
              <a:rPr lang="en-US" sz="1200" dirty="0" err="1"/>
              <a:t>Dynamic_BW</a:t>
            </a:r>
            <a:r>
              <a:rPr lang="en-US" sz="1200" dirty="0"/>
              <a:t> or MU RTS in which case BW may be smaller</a:t>
            </a:r>
          </a:p>
          <a:p>
            <a:pPr lvl="1">
              <a:buFont typeface="+mj-lt"/>
              <a:buAutoNum type="arabicPeriod"/>
            </a:pPr>
            <a:r>
              <a:rPr lang="en-US" sz="1400" dirty="0"/>
              <a:t>Frames sent by TXOP holder may have smaller BW than previously </a:t>
            </a:r>
            <a:r>
              <a:rPr lang="en-US" sz="1400" dirty="0" err="1"/>
              <a:t>TXed</a:t>
            </a:r>
            <a:r>
              <a:rPr lang="en-US" sz="1400" dirty="0"/>
              <a:t> frames of that TXOP</a:t>
            </a:r>
          </a:p>
          <a:p>
            <a:pPr lvl="2"/>
            <a:r>
              <a:rPr lang="en-US" sz="1200" dirty="0"/>
              <a:t>Note: This rule also applies to control responses sent by an AP as a response to a Trigger-based PPDU</a:t>
            </a:r>
          </a:p>
          <a:p>
            <a:pPr lvl="1">
              <a:buFont typeface="+mj-lt"/>
              <a:buAutoNum type="arabicPeriod"/>
            </a:pPr>
            <a:r>
              <a:rPr lang="en-US" sz="1400" dirty="0"/>
              <a:t>Bandwidth-signaling TA usage:</a:t>
            </a:r>
          </a:p>
          <a:p>
            <a:pPr lvl="2"/>
            <a:r>
              <a:rPr lang="en-US" sz="1200" dirty="0"/>
              <a:t>An HE STA shall use BW-signaling TA for Control frames sent in &gt;20MHz non-HT PPDUs</a:t>
            </a:r>
          </a:p>
          <a:p>
            <a:pPr lvl="2"/>
            <a:r>
              <a:rPr lang="en-US" sz="1200" dirty="0"/>
              <a:t>An HE STA may use BW-signaling TA for Control frames sent in 20 MHz non-HT PPDUs</a:t>
            </a:r>
          </a:p>
          <a:p>
            <a:pPr lvl="2"/>
            <a:r>
              <a:rPr lang="en-US" sz="1200" dirty="0"/>
              <a:t>An HE STA shall not use BW-signaling TA for other PPDU formats</a:t>
            </a:r>
          </a:p>
          <a:p>
            <a:pPr lvl="1">
              <a:buFont typeface="+mj-lt"/>
              <a:buAutoNum type="arabicPeriod"/>
            </a:pPr>
            <a:r>
              <a:rPr lang="en-US" sz="1400" dirty="0"/>
              <a:t>An HE STA should not transmit &gt;20Mhz PPDUs in 2.4GHz</a:t>
            </a:r>
          </a:p>
          <a:p>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C1789BC7-C074-42CC-ADF8-5107DF6BD1C1}" type="slidenum">
              <a:rPr lang="en-US" smtClean="0"/>
              <a:pPr>
                <a:defRPr/>
              </a:pPr>
              <a:t>7</a:t>
            </a:fld>
            <a:endParaRPr lang="en-US" dirty="0"/>
          </a:p>
        </p:txBody>
      </p:sp>
      <p:sp>
        <p:nvSpPr>
          <p:cNvPr id="5" name="Footer Placeholder 4"/>
          <p:cNvSpPr>
            <a:spLocks noGrp="1"/>
          </p:cNvSpPr>
          <p:nvPr>
            <p:ph type="ftr" sz="quarter" idx="3"/>
          </p:nvPr>
        </p:nvSpPr>
        <p:spPr/>
        <p:txBody>
          <a:bodyPr/>
          <a:lstStyle/>
          <a:p>
            <a:pPr>
              <a:defRPr/>
            </a:pPr>
            <a:r>
              <a:rPr lang="en-US" altLang="ko-KR" smtClean="0"/>
              <a:t>Alfred Asterjadhi, et. al.</a:t>
            </a:r>
            <a:endParaRPr lang="en-US" altLang="ko-KR" dirty="0"/>
          </a:p>
        </p:txBody>
      </p:sp>
      <p:sp>
        <p:nvSpPr>
          <p:cNvPr id="6" name="Date Placeholder 5"/>
          <p:cNvSpPr>
            <a:spLocks noGrp="1"/>
          </p:cNvSpPr>
          <p:nvPr>
            <p:ph type="dt" sz="half" idx="2"/>
          </p:nvPr>
        </p:nvSpPr>
        <p:spPr/>
        <p:txBody>
          <a:bodyPr/>
          <a:lstStyle/>
          <a:p>
            <a:pPr>
              <a:defRPr/>
            </a:pPr>
            <a:r>
              <a:rPr lang="en-US" smtClean="0"/>
              <a:t>November 2016</a:t>
            </a:r>
            <a:endParaRPr lang="en-US" dirty="0"/>
          </a:p>
        </p:txBody>
      </p:sp>
      <p:sp>
        <p:nvSpPr>
          <p:cNvPr id="7" name="Rectangle 6"/>
          <p:cNvSpPr/>
          <p:nvPr/>
        </p:nvSpPr>
        <p:spPr>
          <a:xfrm>
            <a:off x="3313873" y="2019065"/>
            <a:ext cx="2460964" cy="383430"/>
          </a:xfrm>
          <a:prstGeom prst="rect">
            <a:avLst/>
          </a:prstGeom>
          <a:solidFill>
            <a:schemeClr val="bg1"/>
          </a:solidFill>
          <a:ln w="222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(A-)MPDU</a:t>
            </a:r>
            <a:endParaRPr lang="en-US" dirty="0">
              <a:solidFill>
                <a:schemeClr val="tx1"/>
              </a:solidFill>
            </a:endParaRPr>
          </a:p>
        </p:txBody>
      </p:sp>
      <p:sp>
        <p:nvSpPr>
          <p:cNvPr id="8" name="Rectangle 7"/>
          <p:cNvSpPr/>
          <p:nvPr/>
        </p:nvSpPr>
        <p:spPr>
          <a:xfrm>
            <a:off x="6279933" y="2402495"/>
            <a:ext cx="1044501" cy="343674"/>
          </a:xfrm>
          <a:prstGeom prst="rect">
            <a:avLst/>
          </a:prstGeom>
          <a:solidFill>
            <a:srgbClr val="FFFF00"/>
          </a:solidFill>
          <a:ln w="222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Ack/BA</a:t>
            </a:r>
            <a:endParaRPr lang="en-US" dirty="0">
              <a:solidFill>
                <a:schemeClr val="tx1"/>
              </a:solidFill>
            </a:endParaRPr>
          </a:p>
        </p:txBody>
      </p:sp>
      <p:sp>
        <p:nvSpPr>
          <p:cNvPr id="9" name="TextBox 8"/>
          <p:cNvSpPr txBox="1"/>
          <p:nvPr/>
        </p:nvSpPr>
        <p:spPr>
          <a:xfrm>
            <a:off x="5774836" y="2123054"/>
            <a:ext cx="556499" cy="369332"/>
          </a:xfrm>
          <a:prstGeom prst="rect">
            <a:avLst/>
          </a:prstGeom>
          <a:noFill/>
        </p:spPr>
        <p:txBody>
          <a:bodyPr wrap="none" rtlCol="0">
            <a:spAutoFit/>
          </a:bodyPr>
          <a:lstStyle/>
          <a:p>
            <a:r>
              <a:rPr lang="en-US" dirty="0" smtClean="0"/>
              <a:t>SIFS</a:t>
            </a:r>
            <a:endParaRPr lang="en-US" dirty="0"/>
          </a:p>
        </p:txBody>
      </p:sp>
      <p:sp>
        <p:nvSpPr>
          <p:cNvPr id="10" name="Rectangle 9"/>
          <p:cNvSpPr/>
          <p:nvPr/>
        </p:nvSpPr>
        <p:spPr>
          <a:xfrm>
            <a:off x="2264700" y="2409883"/>
            <a:ext cx="610448" cy="336285"/>
          </a:xfrm>
          <a:prstGeom prst="rect">
            <a:avLst/>
          </a:prstGeom>
          <a:solidFill>
            <a:srgbClr val="FFFF00"/>
          </a:solidFill>
          <a:ln w="222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i="1" dirty="0">
                <a:solidFill>
                  <a:schemeClr val="bg1">
                    <a:lumMod val="65000"/>
                  </a:schemeClr>
                </a:solidFill>
              </a:rPr>
              <a:t>CTS</a:t>
            </a:r>
          </a:p>
        </p:txBody>
      </p:sp>
      <p:sp>
        <p:nvSpPr>
          <p:cNvPr id="11" name="Rectangle 10"/>
          <p:cNvSpPr/>
          <p:nvPr/>
        </p:nvSpPr>
        <p:spPr>
          <a:xfrm>
            <a:off x="1248067" y="2019065"/>
            <a:ext cx="587358" cy="371790"/>
          </a:xfrm>
          <a:prstGeom prst="rect">
            <a:avLst/>
          </a:prstGeom>
          <a:solidFill>
            <a:srgbClr val="FFFF00"/>
          </a:solidFill>
          <a:ln w="222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i="1" dirty="0">
                <a:solidFill>
                  <a:schemeClr val="bg1">
                    <a:lumMod val="65000"/>
                  </a:schemeClr>
                </a:solidFill>
              </a:rPr>
              <a:t>RTS</a:t>
            </a:r>
          </a:p>
        </p:txBody>
      </p:sp>
      <p:sp>
        <p:nvSpPr>
          <p:cNvPr id="12" name="TextBox 11"/>
          <p:cNvSpPr txBox="1"/>
          <p:nvPr/>
        </p:nvSpPr>
        <p:spPr>
          <a:xfrm>
            <a:off x="4095353" y="2395139"/>
            <a:ext cx="575799" cy="276999"/>
          </a:xfrm>
          <a:prstGeom prst="rect">
            <a:avLst/>
          </a:prstGeom>
          <a:noFill/>
        </p:spPr>
        <p:txBody>
          <a:bodyPr wrap="none" rtlCol="0">
            <a:spAutoFit/>
          </a:bodyPr>
          <a:lstStyle/>
          <a:p>
            <a:r>
              <a:rPr lang="en-US" dirty="0" smtClean="0"/>
              <a:t>PPDU</a:t>
            </a:r>
            <a:endParaRPr lang="en-US" dirty="0"/>
          </a:p>
        </p:txBody>
      </p:sp>
      <p:sp>
        <p:nvSpPr>
          <p:cNvPr id="13" name="TextBox 12"/>
          <p:cNvSpPr txBox="1"/>
          <p:nvPr/>
        </p:nvSpPr>
        <p:spPr>
          <a:xfrm>
            <a:off x="2872501" y="2135522"/>
            <a:ext cx="556499" cy="369332"/>
          </a:xfrm>
          <a:prstGeom prst="rect">
            <a:avLst/>
          </a:prstGeom>
          <a:noFill/>
        </p:spPr>
        <p:txBody>
          <a:bodyPr wrap="none" rtlCol="0">
            <a:spAutoFit/>
          </a:bodyPr>
          <a:lstStyle/>
          <a:p>
            <a:r>
              <a:rPr lang="en-US" dirty="0" smtClean="0"/>
              <a:t>SIFS</a:t>
            </a:r>
            <a:endParaRPr lang="en-US" dirty="0"/>
          </a:p>
        </p:txBody>
      </p:sp>
      <p:sp>
        <p:nvSpPr>
          <p:cNvPr id="14" name="TextBox 13"/>
          <p:cNvSpPr txBox="1"/>
          <p:nvPr/>
        </p:nvSpPr>
        <p:spPr>
          <a:xfrm>
            <a:off x="1828800" y="2145268"/>
            <a:ext cx="556499" cy="369332"/>
          </a:xfrm>
          <a:prstGeom prst="rect">
            <a:avLst/>
          </a:prstGeom>
          <a:noFill/>
        </p:spPr>
        <p:txBody>
          <a:bodyPr wrap="none" rtlCol="0">
            <a:spAutoFit/>
          </a:bodyPr>
          <a:lstStyle/>
          <a:p>
            <a:r>
              <a:rPr lang="en-US" dirty="0" smtClean="0"/>
              <a:t>SIFS</a:t>
            </a:r>
            <a:endParaRPr lang="en-US" dirty="0"/>
          </a:p>
        </p:txBody>
      </p:sp>
      <p:cxnSp>
        <p:nvCxnSpPr>
          <p:cNvPr id="15" name="Straight Arrow Connector 14"/>
          <p:cNvCxnSpPr/>
          <p:nvPr/>
        </p:nvCxnSpPr>
        <p:spPr bwMode="auto">
          <a:xfrm flipV="1">
            <a:off x="533400" y="2390855"/>
            <a:ext cx="7848600" cy="1163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6" name="Straight Arrow Connector 15"/>
          <p:cNvCxnSpPr/>
          <p:nvPr/>
        </p:nvCxnSpPr>
        <p:spPr bwMode="auto">
          <a:xfrm>
            <a:off x="1248067" y="1648599"/>
            <a:ext cx="6085604"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7" name="TextBox 16"/>
          <p:cNvSpPr txBox="1"/>
          <p:nvPr/>
        </p:nvSpPr>
        <p:spPr>
          <a:xfrm>
            <a:off x="4279291" y="1371600"/>
            <a:ext cx="585417" cy="276999"/>
          </a:xfrm>
          <a:prstGeom prst="rect">
            <a:avLst/>
          </a:prstGeom>
          <a:noFill/>
        </p:spPr>
        <p:txBody>
          <a:bodyPr wrap="none" rtlCol="0">
            <a:spAutoFit/>
          </a:bodyPr>
          <a:lstStyle/>
          <a:p>
            <a:r>
              <a:rPr lang="en-US" dirty="0" smtClean="0"/>
              <a:t>TXOP</a:t>
            </a:r>
            <a:endParaRPr lang="en-US" dirty="0"/>
          </a:p>
        </p:txBody>
      </p:sp>
      <p:sp>
        <p:nvSpPr>
          <p:cNvPr id="18" name="Rectangle 17"/>
          <p:cNvSpPr/>
          <p:nvPr/>
        </p:nvSpPr>
        <p:spPr>
          <a:xfrm>
            <a:off x="1248067" y="1658634"/>
            <a:ext cx="587358" cy="350653"/>
          </a:xfrm>
          <a:prstGeom prst="rect">
            <a:avLst/>
          </a:prstGeom>
          <a:solidFill>
            <a:srgbClr val="FFFF00"/>
          </a:solidFill>
          <a:ln w="222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i="1" dirty="0">
                <a:solidFill>
                  <a:schemeClr val="bg1">
                    <a:lumMod val="65000"/>
                  </a:schemeClr>
                </a:solidFill>
              </a:rPr>
              <a:t>RTS</a:t>
            </a:r>
          </a:p>
        </p:txBody>
      </p:sp>
      <p:sp>
        <p:nvSpPr>
          <p:cNvPr id="19" name="TextBox 18"/>
          <p:cNvSpPr txBox="1"/>
          <p:nvPr/>
        </p:nvSpPr>
        <p:spPr>
          <a:xfrm>
            <a:off x="418419" y="1833960"/>
            <a:ext cx="692818" cy="276999"/>
          </a:xfrm>
          <a:prstGeom prst="rect">
            <a:avLst/>
          </a:prstGeom>
          <a:noFill/>
        </p:spPr>
        <p:txBody>
          <a:bodyPr wrap="none" rtlCol="0">
            <a:spAutoFit/>
          </a:bodyPr>
          <a:lstStyle/>
          <a:p>
            <a:r>
              <a:rPr lang="en-US" dirty="0" smtClean="0"/>
              <a:t>40 MHz</a:t>
            </a:r>
            <a:endParaRPr lang="en-US" dirty="0"/>
          </a:p>
        </p:txBody>
      </p:sp>
      <p:sp>
        <p:nvSpPr>
          <p:cNvPr id="20" name="TextBox 19"/>
          <p:cNvSpPr txBox="1"/>
          <p:nvPr/>
        </p:nvSpPr>
        <p:spPr>
          <a:xfrm>
            <a:off x="1529924" y="2465156"/>
            <a:ext cx="692818" cy="276999"/>
          </a:xfrm>
          <a:prstGeom prst="rect">
            <a:avLst/>
          </a:prstGeom>
          <a:noFill/>
        </p:spPr>
        <p:txBody>
          <a:bodyPr wrap="none" rtlCol="0">
            <a:spAutoFit/>
          </a:bodyPr>
          <a:lstStyle/>
          <a:p>
            <a:r>
              <a:rPr lang="en-US" dirty="0" smtClean="0"/>
              <a:t>20 MHz</a:t>
            </a:r>
            <a:endParaRPr lang="en-US" dirty="0"/>
          </a:p>
        </p:txBody>
      </p:sp>
      <p:sp>
        <p:nvSpPr>
          <p:cNvPr id="21" name="TextBox 20"/>
          <p:cNvSpPr txBox="1"/>
          <p:nvPr/>
        </p:nvSpPr>
        <p:spPr>
          <a:xfrm>
            <a:off x="439000" y="2765285"/>
            <a:ext cx="910864" cy="276999"/>
          </a:xfrm>
          <a:prstGeom prst="rect">
            <a:avLst/>
          </a:prstGeom>
          <a:solidFill>
            <a:schemeClr val="bg2"/>
          </a:solidFill>
        </p:spPr>
        <p:txBody>
          <a:bodyPr wrap="square" rtlCol="0">
            <a:spAutoFit/>
          </a:bodyPr>
          <a:lstStyle/>
          <a:p>
            <a:r>
              <a:rPr lang="en-US" dirty="0" smtClean="0"/>
              <a:t>(ED busy)</a:t>
            </a:r>
            <a:endParaRPr lang="en-US" dirty="0"/>
          </a:p>
        </p:txBody>
      </p:sp>
      <p:cxnSp>
        <p:nvCxnSpPr>
          <p:cNvPr id="22" name="Straight Connector 21"/>
          <p:cNvCxnSpPr/>
          <p:nvPr/>
        </p:nvCxnSpPr>
        <p:spPr bwMode="auto">
          <a:xfrm>
            <a:off x="533400" y="2390855"/>
            <a:ext cx="722065" cy="0"/>
          </a:xfrm>
          <a:prstGeom prst="line">
            <a:avLst/>
          </a:prstGeom>
          <a:solidFill>
            <a:schemeClr val="accent1"/>
          </a:solidFill>
          <a:ln w="12700" cap="flat" cmpd="sng" algn="ctr">
            <a:solidFill>
              <a:schemeClr val="tx1"/>
            </a:solidFill>
            <a:prstDash val="solid"/>
            <a:round/>
            <a:headEnd type="stealth" w="med" len="med"/>
            <a:tailEnd type="stealth" w="med" len="med"/>
          </a:ln>
          <a:effectLst/>
        </p:spPr>
      </p:cxnSp>
      <p:sp>
        <p:nvSpPr>
          <p:cNvPr id="23" name="TextBox 22"/>
          <p:cNvSpPr txBox="1"/>
          <p:nvPr/>
        </p:nvSpPr>
        <p:spPr>
          <a:xfrm>
            <a:off x="716435" y="2433824"/>
            <a:ext cx="490840" cy="276999"/>
          </a:xfrm>
          <a:prstGeom prst="rect">
            <a:avLst/>
          </a:prstGeom>
          <a:noFill/>
        </p:spPr>
        <p:txBody>
          <a:bodyPr wrap="none" rtlCol="0">
            <a:spAutoFit/>
          </a:bodyPr>
          <a:lstStyle/>
          <a:p>
            <a:r>
              <a:rPr lang="en-US" dirty="0" smtClean="0"/>
              <a:t>PIFS</a:t>
            </a:r>
            <a:endParaRPr lang="en-US" dirty="0"/>
          </a:p>
        </p:txBody>
      </p:sp>
    </p:spTree>
    <p:extLst>
      <p:ext uri="{BB962C8B-B14F-4D97-AF65-F5344CB8AC3E}">
        <p14:creationId xmlns:p14="http://schemas.microsoft.com/office/powerpoint/2010/main" val="842766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MCS, NSS selection for control frames</a:t>
            </a:r>
            <a:endParaRPr lang="en-US" dirty="0"/>
          </a:p>
        </p:txBody>
      </p:sp>
      <p:sp>
        <p:nvSpPr>
          <p:cNvPr id="3" name="Content Placeholder 2"/>
          <p:cNvSpPr>
            <a:spLocks noGrp="1"/>
          </p:cNvSpPr>
          <p:nvPr>
            <p:ph idx="1"/>
          </p:nvPr>
        </p:nvSpPr>
        <p:spPr>
          <a:xfrm>
            <a:off x="685800" y="2807832"/>
            <a:ext cx="7772400" cy="3288168"/>
          </a:xfrm>
        </p:spPr>
        <p:txBody>
          <a:bodyPr/>
          <a:lstStyle/>
          <a:p>
            <a:r>
              <a:rPr lang="en-US" sz="1600" dirty="0" smtClean="0"/>
              <a:t>An HE STA shall follow the baseline &lt;MCS, NSS&gt; selection rules* except that:</a:t>
            </a:r>
          </a:p>
          <a:p>
            <a:pPr lvl="1"/>
            <a:r>
              <a:rPr lang="en-US" sz="1400" dirty="0" smtClean="0"/>
              <a:t>For Trigger-based PPDU it shall be determined by the soliciting Trigger or UL MU Response A-Control field</a:t>
            </a:r>
          </a:p>
          <a:p>
            <a:pPr lvl="1"/>
            <a:r>
              <a:rPr lang="en-US" sz="1400" dirty="0" smtClean="0"/>
              <a:t>For control frame sent in response to a Trigger-based PPDU it shall be a tuple supported by the intended RX(s)</a:t>
            </a:r>
          </a:p>
          <a:p>
            <a:pPr lvl="1"/>
            <a:r>
              <a:rPr lang="en-US" sz="1400" dirty="0" smtClean="0"/>
              <a:t>For a control frame sent in response to an ER SU PPDU it shall be equal to &lt;MCS0, 1&gt;</a:t>
            </a:r>
          </a:p>
          <a:p>
            <a:pPr lvl="2"/>
            <a:endParaRPr lang="en-US" sz="1200" dirty="0" smtClean="0"/>
          </a:p>
          <a:p>
            <a:r>
              <a:rPr lang="en-US" sz="1600" dirty="0" smtClean="0"/>
              <a:t>An HE STA that sends a control frame in an ER SU PPDU format shall use:</a:t>
            </a:r>
          </a:p>
          <a:p>
            <a:pPr lvl="1"/>
            <a:r>
              <a:rPr lang="en-US" sz="1400" dirty="0" smtClean="0"/>
              <a:t>DCM encoding if the most recent successfully received PPDU sent by the HE STA to the soliciting STA after association used DCM; otherwise the STA shall not use DCM for the control frame.</a:t>
            </a:r>
          </a:p>
          <a:p>
            <a:pPr lvl="1"/>
            <a:r>
              <a:rPr lang="en-US" sz="1400" dirty="0" smtClean="0"/>
              <a:t>106-tone ER SU PPDU if the most recent successfully received PPDU sent by the HE STA to the soliciting STA after association was a 106-tone ER SU PPDU.</a:t>
            </a:r>
          </a:p>
          <a:p>
            <a:endParaRPr lang="en-US" sz="1600" dirty="0"/>
          </a:p>
        </p:txBody>
      </p:sp>
      <p:sp>
        <p:nvSpPr>
          <p:cNvPr id="4" name="Slide Number Placeholder 3"/>
          <p:cNvSpPr>
            <a:spLocks noGrp="1"/>
          </p:cNvSpPr>
          <p:nvPr>
            <p:ph type="sldNum" sz="quarter" idx="12"/>
          </p:nvPr>
        </p:nvSpPr>
        <p:spPr/>
        <p:txBody>
          <a:bodyPr/>
          <a:lstStyle/>
          <a:p>
            <a:r>
              <a:rPr lang="en-US" smtClean="0"/>
              <a:t>Slide </a:t>
            </a:r>
            <a:fld id="{C1789BC7-C074-42CC-ADF8-5107DF6BD1C1}" type="slidenum">
              <a:rPr lang="en-US" smtClean="0"/>
              <a:pPr/>
              <a:t>8</a:t>
            </a:fld>
            <a:endParaRPr lang="en-US" dirty="0"/>
          </a:p>
        </p:txBody>
      </p:sp>
      <p:sp>
        <p:nvSpPr>
          <p:cNvPr id="5" name="Footer Placeholder 4"/>
          <p:cNvSpPr>
            <a:spLocks noGrp="1"/>
          </p:cNvSpPr>
          <p:nvPr>
            <p:ph type="ftr" sz="quarter" idx="3"/>
          </p:nvPr>
        </p:nvSpPr>
        <p:spPr/>
        <p:txBody>
          <a:bodyPr/>
          <a:lstStyle/>
          <a:p>
            <a:r>
              <a:rPr lang="en-US" altLang="ko-KR" smtClean="0"/>
              <a:t>Alfred Asterjadhi, et. al.</a:t>
            </a:r>
            <a:endParaRPr lang="en-US" altLang="ko-KR" dirty="0"/>
          </a:p>
        </p:txBody>
      </p:sp>
      <p:sp>
        <p:nvSpPr>
          <p:cNvPr id="6" name="Date Placeholder 5"/>
          <p:cNvSpPr>
            <a:spLocks noGrp="1"/>
          </p:cNvSpPr>
          <p:nvPr>
            <p:ph type="dt" sz="half" idx="2"/>
          </p:nvPr>
        </p:nvSpPr>
        <p:spPr/>
        <p:txBody>
          <a:bodyPr/>
          <a:lstStyle/>
          <a:p>
            <a:r>
              <a:rPr lang="en-US" smtClean="0"/>
              <a:t>November 2016</a:t>
            </a:r>
            <a:endParaRPr lang="en-US" dirty="0"/>
          </a:p>
        </p:txBody>
      </p:sp>
      <p:sp>
        <p:nvSpPr>
          <p:cNvPr id="7" name="Rectangle 6"/>
          <p:cNvSpPr/>
          <p:nvPr/>
        </p:nvSpPr>
        <p:spPr>
          <a:xfrm>
            <a:off x="284559" y="6198414"/>
            <a:ext cx="7621587" cy="276999"/>
          </a:xfrm>
          <a:prstGeom prst="rect">
            <a:avLst/>
          </a:prstGeom>
        </p:spPr>
        <p:txBody>
          <a:bodyPr wrap="square">
            <a:spAutoFit/>
          </a:bodyPr>
          <a:lstStyle/>
          <a:p>
            <a:r>
              <a:rPr lang="en-US" dirty="0"/>
              <a:t>*Accounting for the addition of the &lt;HE-MCS, NSS&gt; in the &lt;MCS, NSS&gt; selection set</a:t>
            </a:r>
          </a:p>
        </p:txBody>
      </p:sp>
      <p:sp>
        <p:nvSpPr>
          <p:cNvPr id="8" name="Rectangle 7"/>
          <p:cNvSpPr/>
          <p:nvPr/>
        </p:nvSpPr>
        <p:spPr>
          <a:xfrm>
            <a:off x="3313873" y="1304788"/>
            <a:ext cx="2460964" cy="744508"/>
          </a:xfrm>
          <a:prstGeom prst="rect">
            <a:avLst/>
          </a:prstGeom>
          <a:solidFill>
            <a:schemeClr val="bg1"/>
          </a:solidFill>
          <a:ln w="222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(A-)MPDU</a:t>
            </a:r>
            <a:endParaRPr lang="en-US" dirty="0">
              <a:solidFill>
                <a:schemeClr val="tx1"/>
              </a:solidFill>
            </a:endParaRPr>
          </a:p>
        </p:txBody>
      </p:sp>
      <p:sp>
        <p:nvSpPr>
          <p:cNvPr id="9" name="Rectangle 8"/>
          <p:cNvSpPr/>
          <p:nvPr/>
        </p:nvSpPr>
        <p:spPr>
          <a:xfrm>
            <a:off x="6279933" y="2049296"/>
            <a:ext cx="1044501" cy="343674"/>
          </a:xfrm>
          <a:prstGeom prst="rect">
            <a:avLst/>
          </a:prstGeom>
          <a:solidFill>
            <a:srgbClr val="FFFF00"/>
          </a:solidFill>
          <a:ln w="222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Ack/BA</a:t>
            </a:r>
            <a:endParaRPr lang="en-US" dirty="0">
              <a:solidFill>
                <a:schemeClr val="tx1"/>
              </a:solidFill>
            </a:endParaRPr>
          </a:p>
        </p:txBody>
      </p:sp>
      <p:sp>
        <p:nvSpPr>
          <p:cNvPr id="10" name="TextBox 9"/>
          <p:cNvSpPr txBox="1"/>
          <p:nvPr/>
        </p:nvSpPr>
        <p:spPr>
          <a:xfrm>
            <a:off x="5774836" y="1769855"/>
            <a:ext cx="556499" cy="369332"/>
          </a:xfrm>
          <a:prstGeom prst="rect">
            <a:avLst/>
          </a:prstGeom>
          <a:noFill/>
        </p:spPr>
        <p:txBody>
          <a:bodyPr wrap="none" rtlCol="0">
            <a:spAutoFit/>
          </a:bodyPr>
          <a:lstStyle/>
          <a:p>
            <a:r>
              <a:rPr lang="en-US" dirty="0" smtClean="0"/>
              <a:t>SIFS</a:t>
            </a:r>
            <a:endParaRPr lang="en-US" dirty="0"/>
          </a:p>
        </p:txBody>
      </p:sp>
      <p:sp>
        <p:nvSpPr>
          <p:cNvPr id="11" name="Rectangle 10"/>
          <p:cNvSpPr/>
          <p:nvPr/>
        </p:nvSpPr>
        <p:spPr>
          <a:xfrm>
            <a:off x="2264700" y="2056684"/>
            <a:ext cx="610448" cy="336285"/>
          </a:xfrm>
          <a:prstGeom prst="rect">
            <a:avLst/>
          </a:prstGeom>
          <a:solidFill>
            <a:srgbClr val="FFFF00"/>
          </a:solidFill>
          <a:ln w="222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i="1" dirty="0">
                <a:solidFill>
                  <a:schemeClr val="bg1">
                    <a:lumMod val="65000"/>
                  </a:schemeClr>
                </a:solidFill>
              </a:rPr>
              <a:t>CTS</a:t>
            </a:r>
          </a:p>
        </p:txBody>
      </p:sp>
      <p:sp>
        <p:nvSpPr>
          <p:cNvPr id="12" name="Rectangle 11"/>
          <p:cNvSpPr/>
          <p:nvPr/>
        </p:nvSpPr>
        <p:spPr>
          <a:xfrm>
            <a:off x="1248067" y="1665866"/>
            <a:ext cx="587358" cy="371790"/>
          </a:xfrm>
          <a:prstGeom prst="rect">
            <a:avLst/>
          </a:prstGeom>
          <a:solidFill>
            <a:srgbClr val="FFFF00"/>
          </a:solidFill>
          <a:ln w="222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i="1" dirty="0">
                <a:solidFill>
                  <a:schemeClr val="bg1">
                    <a:lumMod val="65000"/>
                  </a:schemeClr>
                </a:solidFill>
              </a:rPr>
              <a:t>RTS</a:t>
            </a:r>
          </a:p>
        </p:txBody>
      </p:sp>
      <p:cxnSp>
        <p:nvCxnSpPr>
          <p:cNvPr id="13" name="Straight Arrow Connector 12"/>
          <p:cNvCxnSpPr/>
          <p:nvPr/>
        </p:nvCxnSpPr>
        <p:spPr>
          <a:xfrm>
            <a:off x="2875148" y="2705473"/>
            <a:ext cx="4458523" cy="923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4095353" y="2041940"/>
            <a:ext cx="575799" cy="276999"/>
          </a:xfrm>
          <a:prstGeom prst="rect">
            <a:avLst/>
          </a:prstGeom>
          <a:noFill/>
        </p:spPr>
        <p:txBody>
          <a:bodyPr wrap="none" rtlCol="0">
            <a:spAutoFit/>
          </a:bodyPr>
          <a:lstStyle/>
          <a:p>
            <a:r>
              <a:rPr lang="en-US" dirty="0" smtClean="0"/>
              <a:t>PPDU</a:t>
            </a:r>
            <a:endParaRPr lang="en-US" dirty="0"/>
          </a:p>
        </p:txBody>
      </p:sp>
      <p:sp>
        <p:nvSpPr>
          <p:cNvPr id="15" name="TextBox 14"/>
          <p:cNvSpPr txBox="1"/>
          <p:nvPr/>
        </p:nvSpPr>
        <p:spPr>
          <a:xfrm>
            <a:off x="2813906" y="1782323"/>
            <a:ext cx="556499" cy="369332"/>
          </a:xfrm>
          <a:prstGeom prst="rect">
            <a:avLst/>
          </a:prstGeom>
          <a:noFill/>
        </p:spPr>
        <p:txBody>
          <a:bodyPr wrap="none" rtlCol="0">
            <a:spAutoFit/>
          </a:bodyPr>
          <a:lstStyle/>
          <a:p>
            <a:r>
              <a:rPr lang="en-US" dirty="0" smtClean="0"/>
              <a:t>SIFS</a:t>
            </a:r>
            <a:endParaRPr lang="en-US" dirty="0"/>
          </a:p>
        </p:txBody>
      </p:sp>
      <p:sp>
        <p:nvSpPr>
          <p:cNvPr id="16" name="TextBox 15"/>
          <p:cNvSpPr txBox="1"/>
          <p:nvPr/>
        </p:nvSpPr>
        <p:spPr>
          <a:xfrm>
            <a:off x="1762165" y="1768304"/>
            <a:ext cx="556499" cy="369332"/>
          </a:xfrm>
          <a:prstGeom prst="rect">
            <a:avLst/>
          </a:prstGeom>
          <a:noFill/>
        </p:spPr>
        <p:txBody>
          <a:bodyPr wrap="none" rtlCol="0">
            <a:spAutoFit/>
          </a:bodyPr>
          <a:lstStyle/>
          <a:p>
            <a:r>
              <a:rPr lang="en-US" dirty="0" smtClean="0"/>
              <a:t>SIFS</a:t>
            </a:r>
            <a:endParaRPr lang="en-US" dirty="0"/>
          </a:p>
        </p:txBody>
      </p:sp>
      <p:cxnSp>
        <p:nvCxnSpPr>
          <p:cNvPr id="17" name="Straight Arrow Connector 16"/>
          <p:cNvCxnSpPr/>
          <p:nvPr/>
        </p:nvCxnSpPr>
        <p:spPr bwMode="auto">
          <a:xfrm flipV="1">
            <a:off x="533400" y="2037656"/>
            <a:ext cx="7848600" cy="1163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8" name="Straight Arrow Connector 17"/>
          <p:cNvCxnSpPr/>
          <p:nvPr/>
        </p:nvCxnSpPr>
        <p:spPr bwMode="auto">
          <a:xfrm>
            <a:off x="1248067" y="1295400"/>
            <a:ext cx="6085604"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9" name="Rectangle 18"/>
          <p:cNvSpPr/>
          <p:nvPr/>
        </p:nvSpPr>
        <p:spPr>
          <a:xfrm>
            <a:off x="1248067" y="1305435"/>
            <a:ext cx="587358" cy="350653"/>
          </a:xfrm>
          <a:prstGeom prst="rect">
            <a:avLst/>
          </a:prstGeom>
          <a:solidFill>
            <a:srgbClr val="FFFF00"/>
          </a:solidFill>
          <a:ln w="222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i="1" dirty="0">
                <a:solidFill>
                  <a:schemeClr val="bg1">
                    <a:lumMod val="65000"/>
                  </a:schemeClr>
                </a:solidFill>
              </a:rPr>
              <a:t>RTS</a:t>
            </a:r>
          </a:p>
        </p:txBody>
      </p:sp>
      <p:sp>
        <p:nvSpPr>
          <p:cNvPr id="20" name="Rectangle 19"/>
          <p:cNvSpPr/>
          <p:nvPr/>
        </p:nvSpPr>
        <p:spPr>
          <a:xfrm>
            <a:off x="2264700" y="2395405"/>
            <a:ext cx="611665" cy="336285"/>
          </a:xfrm>
          <a:prstGeom prst="rect">
            <a:avLst/>
          </a:prstGeom>
          <a:solidFill>
            <a:srgbClr val="FFFF00"/>
          </a:solidFill>
          <a:ln w="222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i="1" dirty="0">
                <a:solidFill>
                  <a:schemeClr val="bg1">
                    <a:lumMod val="65000"/>
                  </a:schemeClr>
                </a:solidFill>
              </a:rPr>
              <a:t>CTS</a:t>
            </a:r>
          </a:p>
        </p:txBody>
      </p:sp>
      <p:sp>
        <p:nvSpPr>
          <p:cNvPr id="21" name="Rectangle 20"/>
          <p:cNvSpPr/>
          <p:nvPr/>
        </p:nvSpPr>
        <p:spPr>
          <a:xfrm>
            <a:off x="6278716" y="2392969"/>
            <a:ext cx="1044501" cy="343674"/>
          </a:xfrm>
          <a:prstGeom prst="rect">
            <a:avLst/>
          </a:prstGeom>
          <a:solidFill>
            <a:srgbClr val="FFFF00"/>
          </a:solidFill>
          <a:ln w="222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Ack/BA</a:t>
            </a:r>
            <a:endParaRPr lang="en-US" dirty="0">
              <a:solidFill>
                <a:schemeClr val="tx1"/>
              </a:solidFill>
            </a:endParaRPr>
          </a:p>
        </p:txBody>
      </p:sp>
      <p:sp>
        <p:nvSpPr>
          <p:cNvPr id="22" name="TextBox 21"/>
          <p:cNvSpPr txBox="1"/>
          <p:nvPr/>
        </p:nvSpPr>
        <p:spPr>
          <a:xfrm>
            <a:off x="418419" y="1480761"/>
            <a:ext cx="692818" cy="276999"/>
          </a:xfrm>
          <a:prstGeom prst="rect">
            <a:avLst/>
          </a:prstGeom>
          <a:noFill/>
        </p:spPr>
        <p:txBody>
          <a:bodyPr wrap="none" rtlCol="0">
            <a:spAutoFit/>
          </a:bodyPr>
          <a:lstStyle/>
          <a:p>
            <a:r>
              <a:rPr lang="en-US" dirty="0" smtClean="0"/>
              <a:t>40 MHz</a:t>
            </a:r>
            <a:endParaRPr lang="en-US" dirty="0"/>
          </a:p>
        </p:txBody>
      </p:sp>
    </p:spTree>
    <p:extLst>
      <p:ext uri="{BB962C8B-B14F-4D97-AF65-F5344CB8AC3E}">
        <p14:creationId xmlns:p14="http://schemas.microsoft.com/office/powerpoint/2010/main" val="272563081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102136</TotalTime>
  <Words>1295</Words>
  <Application>Microsoft Office PowerPoint</Application>
  <PresentationFormat>On-screen Show (4:3)</PresentationFormat>
  <Paragraphs>220</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Malgun Gothic</vt:lpstr>
      <vt:lpstr>Arial</vt:lpstr>
      <vt:lpstr>Times New Roman</vt:lpstr>
      <vt:lpstr>802-11-Submission</vt:lpstr>
      <vt:lpstr>MCS, NSS, BW and PPDU selection for 11ax</vt:lpstr>
      <vt:lpstr>Introduction</vt:lpstr>
      <vt:lpstr>PPDU selection for control frames</vt:lpstr>
      <vt:lpstr>ER SU and reverse link imbalances (1)</vt:lpstr>
      <vt:lpstr>ER SU and reverse link imbalances (2)</vt:lpstr>
      <vt:lpstr>Explicit PPDU Type switching</vt:lpstr>
      <vt:lpstr>BW selection for control frames</vt:lpstr>
      <vt:lpstr>MCS, NSS selection for control frames</vt:lpstr>
    </vt:vector>
  </TitlesOfParts>
  <Company>AT&amp;T Labs Research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 A-Control field</dc:title>
  <dc:creator>Asterjadhi, Alfred</dc:creator>
  <cp:lastModifiedBy>Alfred Asterjadhi</cp:lastModifiedBy>
  <cp:revision>2082</cp:revision>
  <cp:lastPrinted>1998-02-10T13:28:06Z</cp:lastPrinted>
  <dcterms:created xsi:type="dcterms:W3CDTF">2007-05-21T21:00:37Z</dcterms:created>
  <dcterms:modified xsi:type="dcterms:W3CDTF">2016-11-06T15:01:05Z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AdHocReviewCycleID">
    <vt:i4>338609440</vt:i4>
  </property>
  <property fmtid="{D5CDD505-2E9C-101B-9397-08002B2CF9AE}" pid="4" name="_EmailSubject">
    <vt:lpwstr>HE A-COntrol field slides</vt:lpwstr>
  </property>
  <property fmtid="{D5CDD505-2E9C-101B-9397-08002B2CF9AE}" pid="5" name="_AuthorEmail">
    <vt:lpwstr>gcherian@qti.qualcomm.com</vt:lpwstr>
  </property>
  <property fmtid="{D5CDD505-2E9C-101B-9397-08002B2CF9AE}" pid="6" name="_AuthorEmailDisplayName">
    <vt:lpwstr>Cherian, George</vt:lpwstr>
  </property>
  <property fmtid="{D5CDD505-2E9C-101B-9397-08002B2CF9AE}" pid="7" name="_PreviousAdHocReviewCycleID">
    <vt:i4>-1316678273</vt:i4>
  </property>
</Properties>
</file>