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3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7829" autoAdjust="0"/>
  </p:normalViewPr>
  <p:slideViewPr>
    <p:cSldViewPr>
      <p:cViewPr varScale="1">
        <p:scale>
          <a:sx n="76" d="100"/>
          <a:sy n="76" d="100"/>
        </p:scale>
        <p:origin x="-117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00289114\Desktop\Verify%2011ax%20simul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00289114\Desktop\Verify%2011ax%20simul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00289114\Desktop\Verify%2011ax%20simul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lineChart>
        <c:grouping val="standard"/>
        <c:ser>
          <c:idx val="0"/>
          <c:order val="0"/>
          <c:tx>
            <c:v>802.11ac</c:v>
          </c:tx>
          <c:cat>
            <c:numRef>
              <c:f>Sheet3!$E$6:$E$11</c:f>
              <c:numCache>
                <c:formatCode>General</c:formatCode>
                <c:ptCount val="6"/>
                <c:pt idx="0">
                  <c:v>5</c:v>
                </c:pt>
                <c:pt idx="1">
                  <c:v>15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500</c:v>
                </c:pt>
              </c:numCache>
            </c:numRef>
          </c:cat>
          <c:val>
            <c:numRef>
              <c:f>Sheet3!$F$6:$F$11</c:f>
              <c:numCache>
                <c:formatCode>General</c:formatCode>
                <c:ptCount val="6"/>
                <c:pt idx="0">
                  <c:v>72.3</c:v>
                </c:pt>
                <c:pt idx="1">
                  <c:v>65.8</c:v>
                </c:pt>
                <c:pt idx="2">
                  <c:v>57.55</c:v>
                </c:pt>
                <c:pt idx="3">
                  <c:v>48.77</c:v>
                </c:pt>
                <c:pt idx="4">
                  <c:v>41.5</c:v>
                </c:pt>
                <c:pt idx="5">
                  <c:v>33.1</c:v>
                </c:pt>
              </c:numCache>
            </c:numRef>
          </c:val>
        </c:ser>
        <c:ser>
          <c:idx val="1"/>
          <c:order val="1"/>
          <c:tx>
            <c:v>802.11ax</c:v>
          </c:tx>
          <c:cat>
            <c:numRef>
              <c:f>Sheet3!$E$6:$E$11</c:f>
              <c:numCache>
                <c:formatCode>General</c:formatCode>
                <c:ptCount val="6"/>
                <c:pt idx="0">
                  <c:v>5</c:v>
                </c:pt>
                <c:pt idx="1">
                  <c:v>15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500</c:v>
                </c:pt>
              </c:numCache>
            </c:numRef>
          </c:cat>
          <c:val>
            <c:numRef>
              <c:f>Sheet3!$G$6:$G$11</c:f>
              <c:numCache>
                <c:formatCode>General</c:formatCode>
                <c:ptCount val="6"/>
                <c:pt idx="0">
                  <c:v>293.3</c:v>
                </c:pt>
                <c:pt idx="1">
                  <c:v>293.60000000000002</c:v>
                </c:pt>
                <c:pt idx="2">
                  <c:v>293.3</c:v>
                </c:pt>
                <c:pt idx="3">
                  <c:v>292.39999999999986</c:v>
                </c:pt>
                <c:pt idx="4">
                  <c:v>292.39999999999986</c:v>
                </c:pt>
                <c:pt idx="5">
                  <c:v>292.39999999999986</c:v>
                </c:pt>
              </c:numCache>
            </c:numRef>
          </c:val>
        </c:ser>
        <c:marker val="1"/>
        <c:axId val="124909056"/>
        <c:axId val="126406656"/>
      </c:lineChart>
      <c:catAx>
        <c:axId val="124909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/>
                  <a:t>STA Number</a:t>
                </a:r>
                <a:endParaRPr lang="zh-CN" altLang="en-US"/>
              </a:p>
            </c:rich>
          </c:tx>
          <c:layout/>
        </c:title>
        <c:numFmt formatCode="General" sourceLinked="1"/>
        <c:tickLblPos val="nextTo"/>
        <c:crossAx val="126406656"/>
        <c:crosses val="autoZero"/>
        <c:auto val="1"/>
        <c:lblAlgn val="ctr"/>
        <c:lblOffset val="100"/>
      </c:catAx>
      <c:valAx>
        <c:axId val="1264066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en-US"/>
                  <a:t>Throughput (Mbps)</a:t>
                </a:r>
              </a:p>
            </c:rich>
          </c:tx>
          <c:layout>
            <c:manualLayout>
              <c:xMode val="edge"/>
              <c:yMode val="edge"/>
              <c:x val="3.0555555555555579E-2"/>
              <c:y val="0.37178404782735541"/>
            </c:manualLayout>
          </c:layout>
        </c:title>
        <c:numFmt formatCode="General" sourceLinked="1"/>
        <c:tickLblPos val="nextTo"/>
        <c:crossAx val="1249090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lineChart>
        <c:grouping val="standard"/>
        <c:ser>
          <c:idx val="0"/>
          <c:order val="0"/>
          <c:tx>
            <c:v>802.11ax</c:v>
          </c:tx>
          <c:cat>
            <c:numRef>
              <c:f>Sheet3!$E$25:$E$29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Sheet3!$F$25:$F$29</c:f>
              <c:numCache>
                <c:formatCode>General</c:formatCode>
                <c:ptCount val="5"/>
                <c:pt idx="0">
                  <c:v>293.3</c:v>
                </c:pt>
                <c:pt idx="1">
                  <c:v>211.3</c:v>
                </c:pt>
                <c:pt idx="2">
                  <c:v>118.4</c:v>
                </c:pt>
                <c:pt idx="3">
                  <c:v>83.3</c:v>
                </c:pt>
                <c:pt idx="4">
                  <c:v>60.1</c:v>
                </c:pt>
              </c:numCache>
            </c:numRef>
          </c:val>
        </c:ser>
        <c:ser>
          <c:idx val="1"/>
          <c:order val="1"/>
          <c:tx>
            <c:v>802.11ac</c:v>
          </c:tx>
          <c:cat>
            <c:numRef>
              <c:f>Sheet3!$E$25:$E$29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Sheet3!$G$25:$G$29</c:f>
              <c:numCache>
                <c:formatCode>General</c:formatCode>
                <c:ptCount val="5"/>
                <c:pt idx="0">
                  <c:v>66.5</c:v>
                </c:pt>
                <c:pt idx="1">
                  <c:v>63</c:v>
                </c:pt>
                <c:pt idx="2">
                  <c:v>59.8</c:v>
                </c:pt>
                <c:pt idx="3">
                  <c:v>42.3</c:v>
                </c:pt>
                <c:pt idx="4">
                  <c:v>21.7</c:v>
                </c:pt>
              </c:numCache>
            </c:numRef>
          </c:val>
        </c:ser>
        <c:marker val="1"/>
        <c:axId val="127885312"/>
        <c:axId val="80445824"/>
      </c:lineChart>
      <c:catAx>
        <c:axId val="1278853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/>
                  <a:t>BSS</a:t>
                </a:r>
                <a:r>
                  <a:rPr lang="en-US" altLang="zh-CN" baseline="0"/>
                  <a:t> Range (m)</a:t>
                </a:r>
                <a:endParaRPr lang="zh-CN" altLang="en-US"/>
              </a:p>
            </c:rich>
          </c:tx>
          <c:layout/>
        </c:title>
        <c:numFmt formatCode="General" sourceLinked="1"/>
        <c:tickLblPos val="nextTo"/>
        <c:crossAx val="80445824"/>
        <c:crosses val="autoZero"/>
        <c:auto val="1"/>
        <c:lblAlgn val="ctr"/>
        <c:lblOffset val="100"/>
      </c:catAx>
      <c:valAx>
        <c:axId val="804458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Throughput</a:t>
                </a:r>
                <a:r>
                  <a:rPr lang="en-US" altLang="zh-CN" baseline="0"/>
                  <a:t> (Mbps)</a:t>
                </a:r>
                <a:endParaRPr lang="zh-CN" altLang="en-US"/>
              </a:p>
            </c:rich>
          </c:tx>
          <c:layout/>
        </c:title>
        <c:numFmt formatCode="General" sourceLinked="1"/>
        <c:tickLblPos val="nextTo"/>
        <c:crossAx val="1278853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lineChart>
        <c:grouping val="standard"/>
        <c:ser>
          <c:idx val="0"/>
          <c:order val="0"/>
          <c:tx>
            <c:v>802.11ac</c:v>
          </c:tx>
          <c:cat>
            <c:numRef>
              <c:f>Sheet3!$E$43:$E$47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Sheet3!$F$43:$F$47</c:f>
              <c:numCache>
                <c:formatCode>General</c:formatCode>
                <c:ptCount val="5"/>
                <c:pt idx="0">
                  <c:v>66.5</c:v>
                </c:pt>
                <c:pt idx="1">
                  <c:v>63</c:v>
                </c:pt>
                <c:pt idx="2">
                  <c:v>59.8</c:v>
                </c:pt>
                <c:pt idx="3">
                  <c:v>42.3</c:v>
                </c:pt>
                <c:pt idx="4">
                  <c:v>21.7</c:v>
                </c:pt>
              </c:numCache>
            </c:numRef>
          </c:val>
        </c:ser>
        <c:ser>
          <c:idx val="1"/>
          <c:order val="1"/>
          <c:tx>
            <c:v>802.11ax (nearest STAs scheduling)</c:v>
          </c:tx>
          <c:cat>
            <c:numRef>
              <c:f>Sheet3!$E$43:$E$47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Sheet3!$G$43:$G$47</c:f>
              <c:numCache>
                <c:formatCode>General</c:formatCode>
                <c:ptCount val="5"/>
                <c:pt idx="0">
                  <c:v>293.5</c:v>
                </c:pt>
                <c:pt idx="1">
                  <c:v>284.8</c:v>
                </c:pt>
                <c:pt idx="2">
                  <c:v>266.8</c:v>
                </c:pt>
                <c:pt idx="3">
                  <c:v>202.8</c:v>
                </c:pt>
                <c:pt idx="4">
                  <c:v>104.7</c:v>
                </c:pt>
              </c:numCache>
            </c:numRef>
          </c:val>
        </c:ser>
        <c:ser>
          <c:idx val="2"/>
          <c:order val="2"/>
          <c:tx>
            <c:v>802.11ax (K best STAs scheduling)</c:v>
          </c:tx>
          <c:spPr>
            <a:ln w="25400" cap="flat" cmpd="sng" algn="ctr">
              <a:solidFill>
                <a:schemeClr val="accent4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4"/>
                </a:solidFill>
                <a:prstDash val="solid"/>
              </a:ln>
              <a:effectLst/>
            </c:spPr>
          </c:marker>
          <c:cat>
            <c:numRef>
              <c:f>Sheet3!$E$43:$E$47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Sheet3!$H$43:$H$47</c:f>
              <c:numCache>
                <c:formatCode>General</c:formatCode>
                <c:ptCount val="5"/>
                <c:pt idx="0">
                  <c:v>293.39999999999986</c:v>
                </c:pt>
                <c:pt idx="1">
                  <c:v>243</c:v>
                </c:pt>
                <c:pt idx="2">
                  <c:v>173.9</c:v>
                </c:pt>
                <c:pt idx="3">
                  <c:v>141</c:v>
                </c:pt>
                <c:pt idx="4">
                  <c:v>84.7</c:v>
                </c:pt>
              </c:numCache>
            </c:numRef>
          </c:val>
        </c:ser>
        <c:marker val="1"/>
        <c:axId val="80636160"/>
        <c:axId val="80651008"/>
      </c:lineChart>
      <c:catAx>
        <c:axId val="806361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 sz="1050" b="1" i="0" baseline="0"/>
                  <a:t>BSS Range (m)</a:t>
                </a:r>
                <a:endParaRPr lang="zh-CN" altLang="zh-CN" sz="1050" b="1" i="0" baseline="0"/>
              </a:p>
            </c:rich>
          </c:tx>
          <c:layout/>
        </c:title>
        <c:numFmt formatCode="General" sourceLinked="1"/>
        <c:tickLblPos val="nextTo"/>
        <c:crossAx val="80651008"/>
        <c:crosses val="autoZero"/>
        <c:auto val="1"/>
        <c:lblAlgn val="ctr"/>
        <c:lblOffset val="100"/>
      </c:catAx>
      <c:valAx>
        <c:axId val="806510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 sz="1000" b="1" i="0" baseline="0"/>
                  <a:t>Throughput (Mbps)</a:t>
                </a:r>
                <a:endParaRPr lang="zh-CN" altLang="zh-CN" sz="1000" b="1" i="0" baseline="0"/>
              </a:p>
            </c:rich>
          </c:tx>
          <c:layout/>
        </c:title>
        <c:numFmt formatCode="General" sourceLinked="1"/>
        <c:tickLblPos val="nextTo"/>
        <c:crossAx val="806361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Huawei Technology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Verifying 11ax’s PAR by UL MU-MIMO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2016-10-25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2185838"/>
              </p:ext>
            </p:extLst>
          </p:nvPr>
        </p:nvGraphicFramePr>
        <p:xfrm>
          <a:off x="509588" y="2274888"/>
          <a:ext cx="8102600" cy="2701925"/>
        </p:xfrm>
        <a:graphic>
          <a:graphicData uri="http://schemas.openxmlformats.org/presentationml/2006/ole">
            <p:oleObj spid="_x0000_s3132" name="Document" r:id="rId4" imgW="8250056" imgH="275572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Four times throughput gain is promised in the PAR of 802.11ax.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previous results [1-4], the four times throughput gain is shown in some scenario by using </a:t>
            </a:r>
            <a:r>
              <a:rPr lang="en-GB" smtClean="0"/>
              <a:t>some </a:t>
            </a:r>
            <a:r>
              <a:rPr lang="en-GB" altLang="zh-CN" smtClean="0"/>
              <a:t>features in </a:t>
            </a:r>
            <a:r>
              <a:rPr lang="en-GB" smtClean="0"/>
              <a:t>802.11ax, </a:t>
            </a:r>
            <a:r>
              <a:rPr lang="en-GB" dirty="0" smtClean="0"/>
              <a:t>e.g., OFDMA, spatial reuse.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is to verify the four times throughput gain by UL MU-MIMO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4419600" cy="45720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Scenario: Indoor, single BSS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Channel model: Channel-D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Bandwidth: 20MHz @ 5GHz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Antenna number: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AP: 4 ; non-AP STA: 1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Transmit Power: 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altLang="zh-CN" sz="1600" dirty="0" smtClean="0"/>
              <a:t>AP: 20dBm ; non-AP STA: 15dBm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Traffic model: full buffer, UL only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Packet size: 1460 bytes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Access protocol: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802.11ac: EDCA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802.11ax: Trigger + UL MU-MIMO + MBA (EDCA disabled)</a:t>
            </a:r>
            <a:endParaRPr lang="en-GB" sz="1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48200" y="1828800"/>
            <a:ext cx="441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position: random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(uniform distribution) within a certain BSS range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lang="en-GB" sz="2000" b="1" kern="0" baseline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lang="en-GB" sz="2000" b="1" kern="0" baseline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lang="en-GB" sz="2000" b="1" kern="0" baseline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0" lang="en-GB" sz="20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lang="en-GB" sz="2000" b="1" kern="0" baseline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Simulation variable:</a:t>
            </a:r>
          </a:p>
          <a:p>
            <a:pPr marL="1085850" lvl="1" indent="-342900" eaLnBrk="1" hangingPunct="1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GB" sz="16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STA</a:t>
            </a:r>
            <a:r>
              <a:rPr lang="en-GB" sz="1600" b="1" kern="0" dirty="0" smtClean="0">
                <a:solidFill>
                  <a:srgbClr val="000000"/>
                </a:solidFill>
                <a:latin typeface="+mn-lt"/>
                <a:ea typeface="+mn-ea"/>
              </a:rPr>
              <a:t> number; BSS Range; </a:t>
            </a:r>
            <a:r>
              <a:rPr lang="en-GB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Scheduling algorithm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8" name="椭圆 7"/>
          <p:cNvSpPr/>
          <p:nvPr/>
        </p:nvSpPr>
        <p:spPr bwMode="auto">
          <a:xfrm>
            <a:off x="5257800" y="2819400"/>
            <a:ext cx="2819400" cy="2667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6553200" y="3581400"/>
          <a:ext cx="314325" cy="930143"/>
        </p:xfrm>
        <a:graphic>
          <a:graphicData uri="http://schemas.openxmlformats.org/presentationml/2006/ole">
            <p:oleObj spid="_x0000_s25601" name="Visio" r:id="rId4" imgW="470630" imgH="1381315" progId="">
              <p:embed/>
            </p:oleObj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6019800" y="4648200"/>
          <a:ext cx="247649" cy="450720"/>
        </p:xfrm>
        <a:graphic>
          <a:graphicData uri="http://schemas.openxmlformats.org/presentationml/2006/ole">
            <p:oleObj spid="_x0000_s25603" name="Visio" r:id="rId5" imgW="478346" imgH="870109" progId="">
              <p:embed/>
            </p:oleObj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562600" y="4038600"/>
          <a:ext cx="247649" cy="450720"/>
        </p:xfrm>
        <a:graphic>
          <a:graphicData uri="http://schemas.openxmlformats.org/presentationml/2006/ole">
            <p:oleObj spid="_x0000_s25605" name="Visio" r:id="rId6" imgW="478346" imgH="870109" progId="">
              <p:embed/>
            </p:oleObj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791200" y="3429000"/>
          <a:ext cx="247649" cy="450720"/>
        </p:xfrm>
        <a:graphic>
          <a:graphicData uri="http://schemas.openxmlformats.org/presentationml/2006/ole">
            <p:oleObj spid="_x0000_s25606" name="Visio" r:id="rId7" imgW="478346" imgH="870109" progId="">
              <p:embed/>
            </p:oleObj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6248400" y="3962400"/>
          <a:ext cx="247649" cy="450720"/>
        </p:xfrm>
        <a:graphic>
          <a:graphicData uri="http://schemas.openxmlformats.org/presentationml/2006/ole">
            <p:oleObj spid="_x0000_s25607" name="Visio" r:id="rId8" imgW="478346" imgH="870109" progId="">
              <p:embed/>
            </p:oleObj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7010400" y="4419600"/>
          <a:ext cx="247649" cy="450720"/>
        </p:xfrm>
        <a:graphic>
          <a:graphicData uri="http://schemas.openxmlformats.org/presentationml/2006/ole">
            <p:oleObj spid="_x0000_s25608" name="Visio" r:id="rId9" imgW="478346" imgH="870109" progId="">
              <p:embed/>
            </p:oleObj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7391400" y="3810000"/>
          <a:ext cx="247649" cy="450720"/>
        </p:xfrm>
        <a:graphic>
          <a:graphicData uri="http://schemas.openxmlformats.org/presentationml/2006/ole">
            <p:oleObj spid="_x0000_s25609" name="Visio" r:id="rId10" imgW="478346" imgH="870109" progId="">
              <p:embed/>
            </p:oleObj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6705600" y="5029200"/>
          <a:ext cx="247649" cy="450720"/>
        </p:xfrm>
        <a:graphic>
          <a:graphicData uri="http://schemas.openxmlformats.org/presentationml/2006/ole">
            <p:oleObj spid="_x0000_s25610" name="Visio" r:id="rId11" imgW="478346" imgH="870109" progId="">
              <p:embed/>
            </p:oleObj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6934200" y="2895600"/>
          <a:ext cx="247649" cy="450720"/>
        </p:xfrm>
        <a:graphic>
          <a:graphicData uri="http://schemas.openxmlformats.org/presentationml/2006/ole">
            <p:oleObj spid="_x0000_s25611" name="Visio" r:id="rId12" imgW="478346" imgH="870109" progId="">
              <p:embed/>
            </p:oleObj>
          </a:graphicData>
        </a:graphic>
      </p:graphicFrame>
      <p:cxnSp>
        <p:nvCxnSpPr>
          <p:cNvPr id="21" name="直接箭头连接符 20"/>
          <p:cNvCxnSpPr>
            <a:endCxn id="8" idx="7"/>
          </p:cNvCxnSpPr>
          <p:nvPr/>
        </p:nvCxnSpPr>
        <p:spPr bwMode="auto">
          <a:xfrm flipV="1">
            <a:off x="6705600" y="3209973"/>
            <a:ext cx="958708" cy="9048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086600" y="3505200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BSS Range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5410200" y="3733800"/>
          <a:ext cx="297021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7"/>
                <a:gridCol w="14851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STA number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 gain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4.06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Technology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801" y="1981200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BSS range = 10</a:t>
            </a:r>
            <a:r>
              <a:rPr kumimoji="0" lang="en-US" altLang="zh-CN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m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STA number increases from 5 to 500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Random scheduling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4572000" y="1981200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Throughput gain can be more than 4 times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The gain increases with STA number</a:t>
            </a:r>
          </a:p>
        </p:txBody>
      </p:sp>
      <p:graphicFrame>
        <p:nvGraphicFramePr>
          <p:cNvPr id="10" name="图表 9"/>
          <p:cNvGraphicFramePr/>
          <p:nvPr/>
        </p:nvGraphicFramePr>
        <p:xfrm>
          <a:off x="4572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1371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Setting: 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1600" dirty="0" smtClean="0"/>
              <a:t>STA number = 15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1600" dirty="0" smtClean="0"/>
              <a:t>BSS range increases from 10 to 50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1600" dirty="0" smtClean="0"/>
              <a:t>Random scheduling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Technology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  <p:graphicFrame>
        <p:nvGraphicFramePr>
          <p:cNvPr id="8" name="内容占位符 7"/>
          <p:cNvGraphicFramePr>
            <a:graphicFrameLocks/>
          </p:cNvGraphicFramePr>
          <p:nvPr/>
        </p:nvGraphicFramePr>
        <p:xfrm>
          <a:off x="5410200" y="3733800"/>
          <a:ext cx="29702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107"/>
                <a:gridCol w="14851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Range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 gain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572000" y="1981200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Conclusion: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Using random scheduling, 4 times throughput is only achievable when STAs are deployed near to the AP</a:t>
            </a:r>
          </a:p>
        </p:txBody>
      </p:sp>
      <p:graphicFrame>
        <p:nvGraphicFramePr>
          <p:cNvPr id="11" name="图表 10"/>
          <p:cNvGraphicFramePr/>
          <p:nvPr/>
        </p:nvGraphicFramePr>
        <p:xfrm>
          <a:off x="457200" y="3429000"/>
          <a:ext cx="45720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Technology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152400" y="1676400"/>
            <a:ext cx="5181600" cy="2133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Setting: 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1600" dirty="0" smtClean="0"/>
              <a:t>STA number = 15, 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1600" dirty="0" smtClean="0"/>
              <a:t>BSS range increases from 10 to 50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sz="1600" dirty="0" smtClean="0"/>
              <a:t>Scheduling algorithm: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400" dirty="0" smtClean="0"/>
              <a:t>Nearest </a:t>
            </a:r>
            <a:r>
              <a:rPr lang="en-US" altLang="zh-CN" sz="1400" dirty="0" smtClean="0"/>
              <a:t>STAs (always schedule the nearest 4 STAs)</a:t>
            </a:r>
            <a:endParaRPr lang="en-US" altLang="zh-CN" sz="1400" dirty="0" smtClean="0"/>
          </a:p>
          <a:p>
            <a:pPr lvl="2">
              <a:buFont typeface="Wingdings" pitchFamily="2" charset="2"/>
              <a:buChar char="Ø"/>
            </a:pPr>
            <a:r>
              <a:rPr lang="en-US" altLang="zh-CN" sz="1400" dirty="0" smtClean="0"/>
              <a:t>K best </a:t>
            </a:r>
            <a:r>
              <a:rPr lang="en-US" altLang="zh-CN" sz="1400" dirty="0" smtClean="0"/>
              <a:t>STAs (randomly select from the K best STAs, K=8 in this simulation)</a:t>
            </a:r>
            <a:endParaRPr lang="zh-CN" altLang="en-US" sz="1400" dirty="0"/>
          </a:p>
        </p:txBody>
      </p:sp>
      <p:graphicFrame>
        <p:nvGraphicFramePr>
          <p:cNvPr id="8" name="内容占位符 7"/>
          <p:cNvGraphicFramePr>
            <a:graphicFrameLocks/>
          </p:cNvGraphicFramePr>
          <p:nvPr/>
        </p:nvGraphicFramePr>
        <p:xfrm>
          <a:off x="5181600" y="3657600"/>
          <a:ext cx="3733800" cy="231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BSS Range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Throughput gain</a:t>
                      </a:r>
                    </a:p>
                    <a:p>
                      <a:r>
                        <a:rPr lang="en-US" altLang="zh-CN" sz="1200" dirty="0" smtClean="0"/>
                        <a:t>(nearest STAs)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Throughput gain</a:t>
                      </a:r>
                    </a:p>
                    <a:p>
                      <a:r>
                        <a:rPr lang="en-US" altLang="zh-CN" sz="1200" dirty="0" smtClean="0"/>
                        <a:t>(K best STAs)</a:t>
                      </a:r>
                      <a:endParaRPr lang="zh-CN" alt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50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 bwMode="auto">
          <a:xfrm>
            <a:off x="4572000" y="1676400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By improving the </a:t>
            </a: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scheduling </a:t>
            </a: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algorithm, </a:t>
            </a: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4 times throughput gain </a:t>
            </a: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is still achievable when </a:t>
            </a: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the BSS range is becoming </a:t>
            </a: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larger</a:t>
            </a:r>
            <a:endParaRPr lang="en-US" altLang="zh-CN" sz="1600" kern="0" dirty="0" smtClean="0">
              <a:solidFill>
                <a:srgbClr val="000000"/>
              </a:solidFill>
              <a:latin typeface="+mn-lt"/>
              <a:ea typeface="+mn-ea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5334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Through system level simulation, we demonstrate that 4 times throughput gain can be achieved by using UL MU-MIMO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The denser the STAs are deployed, the more gain is obtained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The throughput gain is more obvious when STAs are deployed closer to the AP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Improving scheduling algorithm can increase the </a:t>
            </a:r>
            <a:r>
              <a:rPr lang="en-US" altLang="zh-CN" dirty="0" smtClean="0"/>
              <a:t>throughput gain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Technology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11-15-1095-10-00ax-ofdma-performance-in-11ax</a:t>
            </a:r>
          </a:p>
          <a:p>
            <a:r>
              <a:rPr lang="en-US" altLang="zh-CN" dirty="0" smtClean="0"/>
              <a:t>[2] 11-16-1143-01-00ax-11ax-par-verification</a:t>
            </a:r>
          </a:p>
          <a:p>
            <a:r>
              <a:rPr lang="en-US" altLang="zh-CN" dirty="0" smtClean="0"/>
              <a:t>[3] 11-16-1198-03-00ax-preliminary-11ax-par-verification</a:t>
            </a:r>
          </a:p>
          <a:p>
            <a:r>
              <a:rPr lang="en-US" altLang="zh-CN" dirty="0" smtClean="0"/>
              <a:t>[4] 11-16-1166-00-00ax-meeting-par-requirements-with-ul-ofdma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Huawei Technology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November 2016</a:t>
            </a:r>
            <a:endParaRPr lang="en-GB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13609</TotalTime>
  <Words>544</Words>
  <Application>Microsoft Office PowerPoint</Application>
  <PresentationFormat>全屏显示(4:3)</PresentationFormat>
  <Paragraphs>155</Paragraphs>
  <Slides>8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802-11-Submission</vt:lpstr>
      <vt:lpstr>Document</vt:lpstr>
      <vt:lpstr>Visio</vt:lpstr>
      <vt:lpstr>Verifying 11ax’s PAR by UL MU-MIMO</vt:lpstr>
      <vt:lpstr>Introduction</vt:lpstr>
      <vt:lpstr>Simulation Assumptions</vt:lpstr>
      <vt:lpstr>Simulation Results</vt:lpstr>
      <vt:lpstr>Simulation Results</vt:lpstr>
      <vt:lpstr>Simulation Results</vt:lpstr>
      <vt:lpstr>Conclusion</vt:lpstr>
      <vt:lpstr>References</vt:lpstr>
    </vt:vector>
  </TitlesOfParts>
  <Company>HP Enterprise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95 Wireless Tutorial IEEE 802.11 status</dc:title>
  <dc:creator>Dorothy Stanley</dc:creator>
  <cp:lastModifiedBy>g00289114</cp:lastModifiedBy>
  <cp:revision>237</cp:revision>
  <cp:lastPrinted>1601-01-01T00:00:00Z</cp:lastPrinted>
  <dcterms:created xsi:type="dcterms:W3CDTF">2016-03-24T22:14:52Z</dcterms:created>
  <dcterms:modified xsi:type="dcterms:W3CDTF">2016-11-04T05:31:28Z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(2)yJx6i8Hn9eN6dEkwP9BVm/FOBVc3tq6eyhp8oN3Sk3qvJbA4DwmPU3aPnd68wXVs4BYMg/4z
dMwUsMMXQn8TK8QrRunJpSZAX/rkLbI8+OGiaVruITKYTtbb+oHvRzAoHyoOK9XP/LPuo3Wm
erHA8nlxvmES4z8VytRuSztxyzNDXkR4KfC0H0iJuYmoDLiAG0QA595W784aPgF+4bd2Q1zY
RtfWInqa1p/z4CC03m</vt:lpwstr>
  </property>
  <property fmtid="{D5CDD505-2E9C-101B-9397-08002B2CF9AE}" pid="3" name="_2015_ms_pID_7253431">
    <vt:lpwstr>MaAf36p6OkwGweVh28K3BRu7l8Emy/aaItmYxvua2st9p3KoYzxcmJ
XU2qxtnuHOkbBh4KQbGAsOwj2SF1pGN3W1CTM9EvVebNgId71N8Dmz2hSswnhheDquU5KCB4
hwZsn1NNqKmrSGGmJgUG40OBBOISX0kgc040wte1fPSsqg==</vt:lpwstr>
  </property>
</Properties>
</file>