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506" r:id="rId3"/>
    <p:sldId id="507" r:id="rId4"/>
    <p:sldId id="508" r:id="rId5"/>
    <p:sldId id="509" r:id="rId6"/>
    <p:sldId id="510" r:id="rId7"/>
    <p:sldId id="511" r:id="rId8"/>
    <p:sldId id="512" r:id="rId9"/>
    <p:sldId id="513" r:id="rId10"/>
    <p:sldId id="514" r:id="rId11"/>
    <p:sldId id="515" r:id="rId12"/>
    <p:sldId id="520" r:id="rId13"/>
    <p:sldId id="521" r:id="rId14"/>
    <p:sldId id="522" r:id="rId15"/>
    <p:sldId id="523" r:id="rId16"/>
    <p:sldId id="519"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72" autoAdjust="0"/>
    <p:restoredTop sz="99548" autoAdjust="0"/>
  </p:normalViewPr>
  <p:slideViewPr>
    <p:cSldViewPr>
      <p:cViewPr varScale="1">
        <p:scale>
          <a:sx n="82" d="100"/>
          <a:sy n="82" d="100"/>
        </p:scale>
        <p:origin x="96"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81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dirty="0" smtClean="0"/>
              <a:t>November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a:t>
            </a:r>
            <a:endParaRPr lang="en-US" dirty="0"/>
          </a:p>
        </p:txBody>
      </p:sp>
      <p:sp>
        <p:nvSpPr>
          <p:cNvPr id="1029" name="Rectangle 5"/>
          <p:cNvSpPr>
            <a:spLocks noGrp="1" noChangeArrowheads="1"/>
          </p:cNvSpPr>
          <p:nvPr>
            <p:ph type="ftr" sz="quarter" idx="3"/>
          </p:nvPr>
        </p:nvSpPr>
        <p:spPr bwMode="auto">
          <a:xfrm>
            <a:off x="6737340" y="6475413"/>
            <a:ext cx="1806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Jayh</a:t>
            </a:r>
            <a:r>
              <a:rPr lang="en-US" altLang="ko-KR" dirty="0" smtClean="0"/>
              <a:t> H. Park,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802.11-16/1404r0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3000" dirty="0" smtClean="0"/>
              <a:t>Early TWT SP termination for TWT operation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2016-11-xx</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graphicFrame>
        <p:nvGraphicFramePr>
          <p:cNvPr id="11" name="Table 12"/>
          <p:cNvGraphicFramePr>
            <a:graphicFrameLocks noGrp="1"/>
          </p:cNvGraphicFramePr>
          <p:nvPr>
            <p:extLst>
              <p:ext uri="{D42A27DB-BD31-4B8C-83A1-F6EECF244321}">
                <p14:modId xmlns:p14="http://schemas.microsoft.com/office/powerpoint/2010/main" val="1493171683"/>
              </p:ext>
            </p:extLst>
          </p:nvPr>
        </p:nvGraphicFramePr>
        <p:xfrm>
          <a:off x="838200" y="3048000"/>
          <a:ext cx="7620000" cy="2743200"/>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Jayh </a:t>
                      </a:r>
                      <a:r>
                        <a:rPr lang="en-US" sz="1200" dirty="0" err="1" smtClean="0">
                          <a:latin typeface="Times New Roman"/>
                          <a:ea typeface="Times New Roman"/>
                          <a:cs typeface="Arial"/>
                        </a:rPr>
                        <a:t>Hyunhee</a:t>
                      </a:r>
                      <a:r>
                        <a:rPr lang="en-US" sz="1200" baseline="0" dirty="0" smtClean="0">
                          <a:latin typeface="Times New Roman"/>
                          <a:ea typeface="Times New Roman"/>
                          <a:cs typeface="Arial"/>
                        </a:rPr>
                        <a:t> </a:t>
                      </a:r>
                      <a:r>
                        <a:rPr lang="en-US" sz="1200" dirty="0" smtClean="0">
                          <a:latin typeface="Times New Roman"/>
                          <a:ea typeface="Times New Roman"/>
                          <a:cs typeface="Arial"/>
                        </a:rPr>
                        <a:t>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graphicFrame>
        <p:nvGraphicFramePr>
          <p:cNvPr id="5" name="Table 4"/>
          <p:cNvGraphicFramePr>
            <a:graphicFrameLocks noGrp="1"/>
          </p:cNvGraphicFramePr>
          <p:nvPr>
            <p:extLst/>
          </p:nvPr>
        </p:nvGraphicFramePr>
        <p:xfrm>
          <a:off x="693587" y="1295400"/>
          <a:ext cx="7848600" cy="4131780"/>
        </p:xfrm>
        <a:graphic>
          <a:graphicData uri="http://schemas.openxmlformats.org/drawingml/2006/table">
            <a:tbl>
              <a:tblPr firstRow="1" bandRow="1">
                <a:tableStyleId>{F5AB1C69-6EDB-4FF4-983F-18BD219EF322}</a:tableStyleId>
              </a:tblPr>
              <a:tblGrid>
                <a:gridCol w="1569720"/>
                <a:gridCol w="1239253"/>
                <a:gridCol w="1734954"/>
                <a:gridCol w="1171073"/>
                <a:gridCol w="2133600"/>
              </a:tblGrid>
              <a:tr h="275452">
                <a:tc>
                  <a:txBody>
                    <a:bodyPr/>
                    <a:lstStyle/>
                    <a:p>
                      <a:pPr algn="ctr"/>
                      <a:r>
                        <a:rPr lang="en-US" sz="1100" b="1" kern="1200" dirty="0" smtClean="0">
                          <a:solidFill>
                            <a:schemeClr val="dk1"/>
                          </a:solidFill>
                          <a:latin typeface="+mn-lt"/>
                          <a:ea typeface="+mn-ea"/>
                          <a:cs typeface="+mn-cs"/>
                        </a:rPr>
                        <a:t>Name</a:t>
                      </a:r>
                      <a:endParaRPr lang="en-US" sz="1100" b="1"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Affiliation</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Address</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Phone</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Email</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Narendar Madhavan</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spcAft>
                          <a:spcPts val="0"/>
                        </a:spcAft>
                      </a:pPr>
                      <a:r>
                        <a:rPr lang="en-US" sz="1100" dirty="0">
                          <a:effectLst/>
                          <a:latin typeface="Times New Roman"/>
                          <a:ea typeface="ＭＳ 明朝"/>
                        </a:rPr>
                        <a:t>Toshiba </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smtClean="0">
                          <a:effectLst/>
                          <a:latin typeface="Times New Roman"/>
                          <a:ea typeface="ＭＳ 明朝"/>
                        </a:rPr>
                        <a:t>narendar.madhavan@toshiba.co.jp</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Masahiro Sekiya</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err="1">
                          <a:effectLst/>
                          <a:latin typeface="Times New Roman"/>
                          <a:ea typeface="ＭＳ 明朝"/>
                        </a:rPr>
                        <a:t>Toshihisa</a:t>
                      </a:r>
                      <a:r>
                        <a:rPr lang="en-US" sz="1100" dirty="0">
                          <a:effectLst/>
                          <a:latin typeface="Times New Roman"/>
                          <a:ea typeface="ＭＳ 明朝"/>
                        </a:rPr>
                        <a:t> </a:t>
                      </a:r>
                      <a:r>
                        <a:rPr lang="en-US" sz="1100" dirty="0" err="1">
                          <a:effectLst/>
                          <a:latin typeface="Times New Roman"/>
                          <a:ea typeface="ＭＳ 明朝"/>
                        </a:rPr>
                        <a:t>Nabetani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err="1">
                          <a:effectLst/>
                          <a:latin typeface="Times New Roman"/>
                          <a:ea typeface="ＭＳ 明朝"/>
                        </a:rPr>
                        <a:t>Tsuguhide</a:t>
                      </a:r>
                      <a:r>
                        <a:rPr lang="en-US" sz="1100" dirty="0">
                          <a:effectLst/>
                          <a:latin typeface="Times New Roman"/>
                          <a:ea typeface="ＭＳ 明朝"/>
                        </a:rPr>
                        <a:t> Aoki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Tomoko Adachi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err="1">
                          <a:effectLst/>
                          <a:latin typeface="Times New Roman"/>
                          <a:ea typeface="ＭＳ 明朝"/>
                        </a:rPr>
                        <a:t>Kentaro</a:t>
                      </a:r>
                      <a:r>
                        <a:rPr lang="en-US" sz="1100" dirty="0">
                          <a:effectLst/>
                          <a:latin typeface="Times New Roman"/>
                          <a:ea typeface="ＭＳ 明朝"/>
                        </a:rPr>
                        <a:t> Taniguchi </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Daisuke Taki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Koji </a:t>
                      </a:r>
                      <a:r>
                        <a:rPr lang="en-US" sz="1100" dirty="0" err="1">
                          <a:effectLst/>
                          <a:latin typeface="Times New Roman"/>
                          <a:ea typeface="ＭＳ 明朝"/>
                        </a:rPr>
                        <a:t>Horisaki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David Halls</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Filippo </a:t>
                      </a:r>
                      <a:r>
                        <a:rPr lang="en-US" sz="1100" dirty="0" err="1">
                          <a:effectLst/>
                          <a:latin typeface="Times New Roman"/>
                          <a:ea typeface="ＭＳ 明朝"/>
                        </a:rPr>
                        <a:t>Tosato</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Zubeir Bocus</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smtClean="0">
                          <a:effectLst/>
                          <a:latin typeface="Times New Roman"/>
                          <a:ea typeface="ＭＳ 明朝"/>
                        </a:rPr>
                        <a:t>Parag</a:t>
                      </a:r>
                      <a:r>
                        <a:rPr lang="en-US" sz="1100" baseline="0" dirty="0" smtClean="0">
                          <a:effectLst/>
                          <a:latin typeface="Times New Roman"/>
                          <a:ea typeface="ＭＳ 明朝"/>
                        </a:rPr>
                        <a:t> Kulkarni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8"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243480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C1789BC7-C074-42CC-ADF8-5107DF6BD1C1}" type="slidenum">
              <a:rPr lang="en-US" smtClean="0"/>
              <a:pPr>
                <a:defRPr/>
              </a:pPr>
              <a:t>11</a:t>
            </a:fld>
            <a:endParaRPr lang="en-US"/>
          </a:p>
        </p:txBody>
      </p:sp>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10" name="Table 12"/>
          <p:cNvGraphicFramePr>
            <a:graphicFrameLocks noGrp="1"/>
          </p:cNvGraphicFramePr>
          <p:nvPr>
            <p:extLst/>
          </p:nvPr>
        </p:nvGraphicFramePr>
        <p:xfrm>
          <a:off x="685800" y="1340540"/>
          <a:ext cx="7848600" cy="3073428"/>
        </p:xfrm>
        <a:graphic>
          <a:graphicData uri="http://schemas.openxmlformats.org/drawingml/2006/table">
            <a:tbl>
              <a:tblPr firstRow="1" bandRow="1">
                <a:tableStyleId>{F5AB1C69-6EDB-4FF4-983F-18BD219EF322}</a:tableStyleId>
              </a:tblPr>
              <a:tblGrid>
                <a:gridCol w="1600200"/>
                <a:gridCol w="1219200"/>
                <a:gridCol w="1600200"/>
                <a:gridCol w="1295400"/>
                <a:gridCol w="2133600"/>
              </a:tblGrid>
              <a:tr h="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b="0" kern="1200" dirty="0" smtClean="0">
                          <a:solidFill>
                            <a:schemeClr val="dk1"/>
                          </a:solidFill>
                          <a:latin typeface="+mn-lt"/>
                          <a:ea typeface="+mn-ea"/>
                          <a:cs typeface="+mn-cs"/>
                        </a:rPr>
                        <a:t>Sungeun Lee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Cypress Semiconductor Corporation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sungeun.lee@cypress.com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Saishankar  Nandagopalan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snan@cypress.com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Stephane Baron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fr-FR" sz="1100" b="0" dirty="0" smtClean="0">
                          <a:latin typeface="+mn-lt"/>
                          <a:ea typeface="Times New Roman"/>
                          <a:cs typeface="Arial"/>
                        </a:rPr>
                        <a:t>Canon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stephane.baron@crf.canon.fr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Pascal  </a:t>
                      </a:r>
                      <a:r>
                        <a:rPr lang="fr-FR" sz="1100" dirty="0" err="1" smtClean="0">
                          <a:latin typeface="+mn-lt"/>
                          <a:ea typeface="Times New Roman"/>
                          <a:cs typeface="Arial"/>
                        </a:rPr>
                        <a:t>Viger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pascal.viger@crf.canon.fr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Patrice </a:t>
                      </a:r>
                      <a:r>
                        <a:rPr lang="fr-FR" sz="1100" dirty="0" err="1" smtClean="0">
                          <a:latin typeface="+mn-lt"/>
                          <a:ea typeface="Times New Roman"/>
                          <a:cs typeface="Arial"/>
                        </a:rPr>
                        <a:t>Nezou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patrice.nezou@crf.canon.fr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13"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055558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early </a:t>
            </a:r>
            <a:r>
              <a:rPr lang="en-US" altLang="ko-KR" dirty="0"/>
              <a:t>TWT SP termination</a:t>
            </a:r>
            <a:endParaRPr lang="ko-KR" altLang="en-US"/>
          </a:p>
        </p:txBody>
      </p:sp>
      <p:sp>
        <p:nvSpPr>
          <p:cNvPr id="3" name="내용 개체 틀 2"/>
          <p:cNvSpPr>
            <a:spLocks noGrp="1"/>
          </p:cNvSpPr>
          <p:nvPr>
            <p:ph idx="1"/>
          </p:nvPr>
        </p:nvSpPr>
        <p:spPr/>
        <p:txBody>
          <a:bodyPr/>
          <a:lstStyle/>
          <a:p>
            <a:r>
              <a:rPr lang="en-US" altLang="ko-KR" dirty="0"/>
              <a:t>The early TWT SP termination events of TWT operation are as defined below:</a:t>
            </a:r>
          </a:p>
          <a:p>
            <a:pPr lvl="1"/>
            <a:r>
              <a:rPr lang="en-US" altLang="ko-KR" sz="1600" dirty="0"/>
              <a:t>The reception of a Trigger frame with the Cascade Indication field equal to 0 that is not intended to the STA and does not allocate any random RU</a:t>
            </a:r>
          </a:p>
          <a:p>
            <a:pPr lvl="1"/>
            <a:r>
              <a:rPr lang="en-US" altLang="ko-KR" sz="1600" dirty="0"/>
              <a:t>The  transmission  of  an  acknowledgement  in  response  to  a  soliciting  frame  sent  by  the  TWT responding STA that had either the EOSP subfield equal to 1 or the More Data field equal to 0 when the frame does not contain an EOSP subfield</a:t>
            </a:r>
          </a:p>
          <a:p>
            <a:endParaRPr lang="ko-KR" altLang="en-US"/>
          </a:p>
        </p:txBody>
      </p:sp>
      <p:sp>
        <p:nvSpPr>
          <p:cNvPr id="4" name="날짜 개체 틀 3"/>
          <p:cNvSpPr>
            <a:spLocks noGrp="1"/>
          </p:cNvSpPr>
          <p:nvPr>
            <p:ph type="dt" sz="half" idx="10"/>
          </p:nvPr>
        </p:nvSpPr>
        <p:spPr/>
        <p:txBody>
          <a:bodyPr/>
          <a:lstStyle/>
          <a:p>
            <a:pPr>
              <a:defRPr/>
            </a:pPr>
            <a:r>
              <a:rPr lang="en-US" smtClean="0"/>
              <a:t>November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7" name="TextBox 6"/>
          <p:cNvSpPr txBox="1"/>
          <p:nvPr/>
        </p:nvSpPr>
        <p:spPr>
          <a:xfrm>
            <a:off x="470076" y="6074831"/>
            <a:ext cx="1001043" cy="276999"/>
          </a:xfrm>
          <a:prstGeom prst="rect">
            <a:avLst/>
          </a:prstGeom>
          <a:noFill/>
        </p:spPr>
        <p:txBody>
          <a:bodyPr wrap="none" rtlCol="0">
            <a:spAutoFit/>
          </a:bodyPr>
          <a:lstStyle/>
          <a:p>
            <a:r>
              <a:rPr lang="en-US" altLang="ko-KR" dirty="0" smtClean="0"/>
              <a:t>TWT request</a:t>
            </a:r>
          </a:p>
        </p:txBody>
      </p:sp>
      <p:sp>
        <p:nvSpPr>
          <p:cNvPr id="8" name="TextBox 7"/>
          <p:cNvSpPr txBox="1"/>
          <p:nvPr/>
        </p:nvSpPr>
        <p:spPr>
          <a:xfrm>
            <a:off x="730350" y="4963298"/>
            <a:ext cx="1094017" cy="276999"/>
          </a:xfrm>
          <a:prstGeom prst="rect">
            <a:avLst/>
          </a:prstGeom>
          <a:noFill/>
        </p:spPr>
        <p:txBody>
          <a:bodyPr wrap="none" rtlCol="0">
            <a:spAutoFit/>
          </a:bodyPr>
          <a:lstStyle/>
          <a:p>
            <a:r>
              <a:rPr lang="en-US" altLang="ko-KR" dirty="0" smtClean="0"/>
              <a:t>TWT response</a:t>
            </a:r>
          </a:p>
        </p:txBody>
      </p:sp>
      <p:sp>
        <p:nvSpPr>
          <p:cNvPr id="9" name="직사각형 8"/>
          <p:cNvSpPr/>
          <p:nvPr/>
        </p:nvSpPr>
        <p:spPr bwMode="auto">
          <a:xfrm>
            <a:off x="916598" y="5679862"/>
            <a:ext cx="129600" cy="4572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1220729" y="5219597"/>
            <a:ext cx="129600" cy="4572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3389591" y="4838417"/>
            <a:ext cx="683200" cy="261610"/>
          </a:xfrm>
          <a:prstGeom prst="rect">
            <a:avLst/>
          </a:prstGeom>
          <a:noFill/>
        </p:spPr>
        <p:txBody>
          <a:bodyPr wrap="none" rtlCol="0">
            <a:spAutoFit/>
          </a:bodyPr>
          <a:lstStyle/>
          <a:p>
            <a:r>
              <a:rPr lang="en-US" altLang="ko-KR" sz="1050" dirty="0" smtClean="0">
                <a:latin typeface="+mn-ea"/>
                <a:cs typeface="Calibri" panose="020F0502020204030204" pitchFamily="34" charset="0"/>
              </a:rPr>
              <a:t>TWT SP</a:t>
            </a:r>
          </a:p>
        </p:txBody>
      </p:sp>
      <p:sp>
        <p:nvSpPr>
          <p:cNvPr id="12" name="TextBox 11"/>
          <p:cNvSpPr txBox="1"/>
          <p:nvPr/>
        </p:nvSpPr>
        <p:spPr>
          <a:xfrm>
            <a:off x="8143278" y="5250877"/>
            <a:ext cx="338072" cy="307777"/>
          </a:xfrm>
          <a:prstGeom prst="rect">
            <a:avLst/>
          </a:prstGeom>
          <a:noFill/>
        </p:spPr>
        <p:txBody>
          <a:bodyPr wrap="square" rtlCol="0">
            <a:spAutoFit/>
          </a:bodyPr>
          <a:lstStyle/>
          <a:p>
            <a:r>
              <a:rPr lang="en-US" altLang="ko-KR" sz="1400" b="1" dirty="0" smtClean="0"/>
              <a:t>…</a:t>
            </a:r>
            <a:endParaRPr lang="ko-KR" altLang="en-US" sz="1400" b="1"/>
          </a:p>
        </p:txBody>
      </p:sp>
      <p:sp>
        <p:nvSpPr>
          <p:cNvPr id="13" name="직사각형 12"/>
          <p:cNvSpPr/>
          <p:nvPr/>
        </p:nvSpPr>
        <p:spPr bwMode="auto">
          <a:xfrm>
            <a:off x="6005260" y="5053873"/>
            <a:ext cx="1527507" cy="627350"/>
          </a:xfrm>
          <a:prstGeom prst="rect">
            <a:avLst/>
          </a:prstGeom>
          <a:noFill/>
          <a:ln w="127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916441" y="4847921"/>
            <a:ext cx="683200" cy="261610"/>
          </a:xfrm>
          <a:prstGeom prst="rect">
            <a:avLst/>
          </a:prstGeom>
          <a:noFill/>
        </p:spPr>
        <p:txBody>
          <a:bodyPr wrap="none" rtlCol="0">
            <a:spAutoFit/>
          </a:bodyPr>
          <a:lstStyle/>
          <a:p>
            <a:r>
              <a:rPr lang="en-US" altLang="ko-KR" sz="1050" dirty="0" smtClean="0">
                <a:latin typeface="+mn-ea"/>
                <a:cs typeface="Calibri" panose="020F0502020204030204" pitchFamily="34" charset="0"/>
              </a:rPr>
              <a:t>TWT SP</a:t>
            </a:r>
          </a:p>
        </p:txBody>
      </p:sp>
      <p:cxnSp>
        <p:nvCxnSpPr>
          <p:cNvPr id="15" name="직선 화살표 연결선 14"/>
          <p:cNvCxnSpPr/>
          <p:nvPr/>
        </p:nvCxnSpPr>
        <p:spPr bwMode="auto">
          <a:xfrm>
            <a:off x="1350329" y="5802652"/>
            <a:ext cx="867230" cy="0"/>
          </a:xfrm>
          <a:prstGeom prst="straightConnector1">
            <a:avLst/>
          </a:prstGeom>
          <a:solidFill>
            <a:schemeClr val="accent1"/>
          </a:solidFill>
          <a:ln w="12700" cap="flat" cmpd="sng" algn="ctr">
            <a:solidFill>
              <a:schemeClr val="tx1"/>
            </a:solidFill>
            <a:prstDash val="dash"/>
            <a:round/>
            <a:headEnd type="triangle" w="med" len="med"/>
            <a:tailEnd type="triangle" w="med" len="med"/>
          </a:ln>
          <a:effectLst/>
        </p:spPr>
      </p:cxnSp>
      <p:cxnSp>
        <p:nvCxnSpPr>
          <p:cNvPr id="16" name="직선 연결선 15"/>
          <p:cNvCxnSpPr/>
          <p:nvPr/>
        </p:nvCxnSpPr>
        <p:spPr bwMode="auto">
          <a:xfrm flipV="1">
            <a:off x="1350329" y="5680927"/>
            <a:ext cx="0" cy="2815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직선 연결선 16"/>
          <p:cNvCxnSpPr/>
          <p:nvPr/>
        </p:nvCxnSpPr>
        <p:spPr bwMode="auto">
          <a:xfrm flipV="1">
            <a:off x="2217559" y="5673011"/>
            <a:ext cx="0" cy="2815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flipV="1">
            <a:off x="3962400" y="5680927"/>
            <a:ext cx="0" cy="2815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flipV="1">
            <a:off x="6005260" y="5673011"/>
            <a:ext cx="0" cy="2815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직선 연결선 19"/>
          <p:cNvCxnSpPr/>
          <p:nvPr/>
        </p:nvCxnSpPr>
        <p:spPr bwMode="auto">
          <a:xfrm flipV="1">
            <a:off x="7532767" y="5680927"/>
            <a:ext cx="0" cy="2815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직선 화살표 연결선 20"/>
          <p:cNvCxnSpPr/>
          <p:nvPr/>
        </p:nvCxnSpPr>
        <p:spPr bwMode="auto">
          <a:xfrm>
            <a:off x="2217559" y="5802652"/>
            <a:ext cx="1744841"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22" name="직선 화살표 연결선 21"/>
          <p:cNvCxnSpPr/>
          <p:nvPr/>
        </p:nvCxnSpPr>
        <p:spPr bwMode="auto">
          <a:xfrm>
            <a:off x="3962400" y="5802652"/>
            <a:ext cx="2042860" cy="0"/>
          </a:xfrm>
          <a:prstGeom prst="straightConnector1">
            <a:avLst/>
          </a:prstGeom>
          <a:solidFill>
            <a:schemeClr val="accent1"/>
          </a:solidFill>
          <a:ln w="12700" cap="flat" cmpd="sng" algn="ctr">
            <a:solidFill>
              <a:schemeClr val="tx1"/>
            </a:solidFill>
            <a:prstDash val="dash"/>
            <a:round/>
            <a:headEnd type="triangle" w="med" len="med"/>
            <a:tailEnd type="triangle" w="med" len="med"/>
          </a:ln>
          <a:effectLst/>
        </p:spPr>
      </p:cxnSp>
      <p:cxnSp>
        <p:nvCxnSpPr>
          <p:cNvPr id="23" name="직선 화살표 연결선 22"/>
          <p:cNvCxnSpPr/>
          <p:nvPr/>
        </p:nvCxnSpPr>
        <p:spPr bwMode="auto">
          <a:xfrm>
            <a:off x="6005260" y="5802652"/>
            <a:ext cx="152750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24" name="직선 화살표 연결선 23"/>
          <p:cNvCxnSpPr/>
          <p:nvPr/>
        </p:nvCxnSpPr>
        <p:spPr bwMode="auto">
          <a:xfrm>
            <a:off x="7543800" y="5802652"/>
            <a:ext cx="1016222" cy="0"/>
          </a:xfrm>
          <a:prstGeom prst="straightConnector1">
            <a:avLst/>
          </a:prstGeom>
          <a:solidFill>
            <a:schemeClr val="accent1"/>
          </a:solidFill>
          <a:ln w="12700" cap="flat" cmpd="sng" algn="ctr">
            <a:solidFill>
              <a:schemeClr val="tx1"/>
            </a:solidFill>
            <a:prstDash val="dash"/>
            <a:round/>
            <a:headEnd type="triangle" w="med" len="med"/>
            <a:tailEnd type="triangle" w="med" len="med"/>
          </a:ln>
          <a:effectLst/>
        </p:spPr>
      </p:cxnSp>
      <p:sp>
        <p:nvSpPr>
          <p:cNvPr id="25" name="TextBox 24"/>
          <p:cNvSpPr txBox="1"/>
          <p:nvPr/>
        </p:nvSpPr>
        <p:spPr>
          <a:xfrm>
            <a:off x="2848868" y="5766393"/>
            <a:ext cx="533031" cy="276999"/>
          </a:xfrm>
          <a:prstGeom prst="rect">
            <a:avLst/>
          </a:prstGeom>
          <a:noFill/>
        </p:spPr>
        <p:txBody>
          <a:bodyPr wrap="none" rtlCol="0">
            <a:spAutoFit/>
          </a:bodyPr>
          <a:lstStyle/>
          <a:p>
            <a:r>
              <a:rPr lang="en-US" altLang="ko-KR" dirty="0" smtClean="0"/>
              <a:t>Wake</a:t>
            </a:r>
          </a:p>
        </p:txBody>
      </p:sp>
      <p:sp>
        <p:nvSpPr>
          <p:cNvPr id="26" name="TextBox 25"/>
          <p:cNvSpPr txBox="1"/>
          <p:nvPr/>
        </p:nvSpPr>
        <p:spPr>
          <a:xfrm>
            <a:off x="1536709" y="5770304"/>
            <a:ext cx="510076" cy="276999"/>
          </a:xfrm>
          <a:prstGeom prst="rect">
            <a:avLst/>
          </a:prstGeom>
          <a:noFill/>
        </p:spPr>
        <p:txBody>
          <a:bodyPr wrap="none" rtlCol="0">
            <a:spAutoFit/>
          </a:bodyPr>
          <a:lstStyle/>
          <a:p>
            <a:r>
              <a:rPr lang="en-US" altLang="ko-KR" dirty="0" smtClean="0"/>
              <a:t>Doze</a:t>
            </a:r>
          </a:p>
        </p:txBody>
      </p:sp>
      <p:sp>
        <p:nvSpPr>
          <p:cNvPr id="27" name="TextBox 26"/>
          <p:cNvSpPr txBox="1"/>
          <p:nvPr/>
        </p:nvSpPr>
        <p:spPr>
          <a:xfrm>
            <a:off x="4823924" y="5770304"/>
            <a:ext cx="510076" cy="276999"/>
          </a:xfrm>
          <a:prstGeom prst="rect">
            <a:avLst/>
          </a:prstGeom>
          <a:noFill/>
        </p:spPr>
        <p:txBody>
          <a:bodyPr wrap="none" rtlCol="0">
            <a:spAutoFit/>
          </a:bodyPr>
          <a:lstStyle/>
          <a:p>
            <a:r>
              <a:rPr lang="en-US" altLang="ko-KR" dirty="0" smtClean="0"/>
              <a:t>Doze</a:t>
            </a:r>
          </a:p>
        </p:txBody>
      </p:sp>
      <p:sp>
        <p:nvSpPr>
          <p:cNvPr id="28" name="TextBox 27"/>
          <p:cNvSpPr txBox="1"/>
          <p:nvPr/>
        </p:nvSpPr>
        <p:spPr>
          <a:xfrm>
            <a:off x="6553569" y="5770304"/>
            <a:ext cx="533031" cy="276999"/>
          </a:xfrm>
          <a:prstGeom prst="rect">
            <a:avLst/>
          </a:prstGeom>
          <a:noFill/>
        </p:spPr>
        <p:txBody>
          <a:bodyPr wrap="none" rtlCol="0">
            <a:spAutoFit/>
          </a:bodyPr>
          <a:lstStyle/>
          <a:p>
            <a:r>
              <a:rPr lang="en-US" altLang="ko-KR" dirty="0" smtClean="0"/>
              <a:t>Wake</a:t>
            </a:r>
          </a:p>
        </p:txBody>
      </p:sp>
      <p:sp>
        <p:nvSpPr>
          <p:cNvPr id="29" name="TextBox 28"/>
          <p:cNvSpPr txBox="1"/>
          <p:nvPr/>
        </p:nvSpPr>
        <p:spPr>
          <a:xfrm>
            <a:off x="7793081" y="5766393"/>
            <a:ext cx="510076" cy="276999"/>
          </a:xfrm>
          <a:prstGeom prst="rect">
            <a:avLst/>
          </a:prstGeom>
          <a:noFill/>
        </p:spPr>
        <p:txBody>
          <a:bodyPr wrap="none" rtlCol="0">
            <a:spAutoFit/>
          </a:bodyPr>
          <a:lstStyle/>
          <a:p>
            <a:r>
              <a:rPr lang="en-US" altLang="ko-KR" dirty="0" smtClean="0"/>
              <a:t>Doze</a:t>
            </a:r>
          </a:p>
        </p:txBody>
      </p:sp>
      <p:sp>
        <p:nvSpPr>
          <p:cNvPr id="30" name="TextBox 29"/>
          <p:cNvSpPr txBox="1"/>
          <p:nvPr/>
        </p:nvSpPr>
        <p:spPr>
          <a:xfrm>
            <a:off x="3303672" y="3962400"/>
            <a:ext cx="5070491" cy="461665"/>
          </a:xfrm>
          <a:prstGeom prst="rect">
            <a:avLst/>
          </a:prstGeom>
          <a:noFill/>
        </p:spPr>
        <p:txBody>
          <a:bodyPr wrap="none" rtlCol="0">
            <a:spAutoFit/>
          </a:bodyPr>
          <a:lstStyle/>
          <a:p>
            <a:r>
              <a:rPr lang="en-US" altLang="ko-KR" dirty="0" smtClean="0"/>
              <a:t>Basically, </a:t>
            </a:r>
            <a:r>
              <a:rPr lang="en-US" altLang="ko-KR" dirty="0"/>
              <a:t>a TWT scheduled STA in TWT operation shall be in the awake state </a:t>
            </a:r>
            <a:endParaRPr lang="en-US" altLang="ko-KR" dirty="0" smtClean="0"/>
          </a:p>
          <a:p>
            <a:r>
              <a:rPr lang="en-US" altLang="ko-KR" dirty="0" smtClean="0"/>
              <a:t>during </a:t>
            </a:r>
            <a:r>
              <a:rPr lang="en-US" altLang="ko-KR" dirty="0"/>
              <a:t>a TWT </a:t>
            </a:r>
            <a:r>
              <a:rPr lang="en-US" altLang="ko-KR" dirty="0" smtClean="0"/>
              <a:t>SP</a:t>
            </a:r>
            <a:endParaRPr lang="en-US" altLang="ko-KR" dirty="0"/>
          </a:p>
        </p:txBody>
      </p:sp>
      <p:sp>
        <p:nvSpPr>
          <p:cNvPr id="31" name="직사각형 30"/>
          <p:cNvSpPr/>
          <p:nvPr/>
        </p:nvSpPr>
        <p:spPr bwMode="auto">
          <a:xfrm>
            <a:off x="2289758" y="5356707"/>
            <a:ext cx="108000" cy="3240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2" name="직사각형 31"/>
          <p:cNvSpPr/>
          <p:nvPr/>
        </p:nvSpPr>
        <p:spPr bwMode="auto">
          <a:xfrm>
            <a:off x="2502752" y="5355701"/>
            <a:ext cx="670974" cy="324000"/>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3" name="TextBox 32"/>
          <p:cNvSpPr txBox="1"/>
          <p:nvPr/>
        </p:nvSpPr>
        <p:spPr>
          <a:xfrm>
            <a:off x="2176885" y="5146873"/>
            <a:ext cx="333746" cy="246221"/>
          </a:xfrm>
          <a:prstGeom prst="rect">
            <a:avLst/>
          </a:prstGeom>
          <a:noFill/>
        </p:spPr>
        <p:txBody>
          <a:bodyPr wrap="none" rtlCol="0">
            <a:spAutoFit/>
          </a:bodyPr>
          <a:lstStyle/>
          <a:p>
            <a:pPr algn="ctr"/>
            <a:r>
              <a:rPr lang="en-US" altLang="ko-KR" sz="1000" dirty="0" smtClean="0"/>
              <a:t>TF</a:t>
            </a:r>
            <a:endParaRPr lang="ko-KR" altLang="en-US" sz="1000"/>
          </a:p>
        </p:txBody>
      </p:sp>
      <p:sp>
        <p:nvSpPr>
          <p:cNvPr id="34" name="TextBox 33"/>
          <p:cNvSpPr txBox="1"/>
          <p:nvPr/>
        </p:nvSpPr>
        <p:spPr>
          <a:xfrm>
            <a:off x="2314002" y="5146339"/>
            <a:ext cx="1056353" cy="246221"/>
          </a:xfrm>
          <a:prstGeom prst="rect">
            <a:avLst/>
          </a:prstGeom>
          <a:noFill/>
        </p:spPr>
        <p:txBody>
          <a:bodyPr wrap="square" rtlCol="0">
            <a:spAutoFit/>
          </a:bodyPr>
          <a:lstStyle/>
          <a:p>
            <a:pPr algn="ctr"/>
            <a:r>
              <a:rPr lang="en-US" altLang="ko-KR" sz="1000" dirty="0" smtClean="0"/>
              <a:t>UL MU</a:t>
            </a:r>
            <a:endParaRPr lang="ko-KR" altLang="en-US" sz="1000"/>
          </a:p>
        </p:txBody>
      </p:sp>
      <p:sp>
        <p:nvSpPr>
          <p:cNvPr id="35" name="직사각형 34"/>
          <p:cNvSpPr/>
          <p:nvPr/>
        </p:nvSpPr>
        <p:spPr bwMode="auto">
          <a:xfrm>
            <a:off x="2208879" y="5052792"/>
            <a:ext cx="1753521" cy="627350"/>
          </a:xfrm>
          <a:prstGeom prst="rect">
            <a:avLst/>
          </a:prstGeom>
          <a:noFill/>
          <a:ln w="127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6" name="직선 화살표 연결선 35"/>
          <p:cNvCxnSpPr/>
          <p:nvPr/>
        </p:nvCxnSpPr>
        <p:spPr bwMode="auto">
          <a:xfrm>
            <a:off x="1361618" y="5517701"/>
            <a:ext cx="90776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TextBox 36"/>
          <p:cNvSpPr txBox="1"/>
          <p:nvPr/>
        </p:nvSpPr>
        <p:spPr>
          <a:xfrm>
            <a:off x="1850493" y="4515976"/>
            <a:ext cx="1670650" cy="276999"/>
          </a:xfrm>
          <a:prstGeom prst="rect">
            <a:avLst/>
          </a:prstGeom>
          <a:noFill/>
        </p:spPr>
        <p:txBody>
          <a:bodyPr wrap="none" rtlCol="0">
            <a:spAutoFit/>
          </a:bodyPr>
          <a:lstStyle/>
          <a:p>
            <a:r>
              <a:rPr lang="en-US" altLang="ko-KR" b="1" dirty="0" smtClean="0"/>
              <a:t>Cascade indication = 0</a:t>
            </a:r>
            <a:endParaRPr lang="ko-KR" altLang="en-US" b="1"/>
          </a:p>
        </p:txBody>
      </p:sp>
      <p:cxnSp>
        <p:nvCxnSpPr>
          <p:cNvPr id="38" name="직선 화살표 연결선 37"/>
          <p:cNvCxnSpPr/>
          <p:nvPr/>
        </p:nvCxnSpPr>
        <p:spPr bwMode="auto">
          <a:xfrm flipV="1">
            <a:off x="2361397" y="4745136"/>
            <a:ext cx="141355" cy="410706"/>
          </a:xfrm>
          <a:prstGeom prst="straightConnector1">
            <a:avLst/>
          </a:prstGeom>
          <a:solidFill>
            <a:schemeClr val="accent1"/>
          </a:solidFill>
          <a:ln w="12700" cap="flat" cmpd="sng" algn="ctr">
            <a:solidFill>
              <a:schemeClr val="tx1"/>
            </a:solidFill>
            <a:prstDash val="sysDot"/>
            <a:round/>
            <a:headEnd type="none" w="sm" len="sm"/>
            <a:tailEnd type="triangle"/>
          </a:ln>
          <a:effectLst/>
        </p:spPr>
      </p:cxnSp>
      <p:sp>
        <p:nvSpPr>
          <p:cNvPr id="39" name="직사각형 38"/>
          <p:cNvSpPr/>
          <p:nvPr/>
        </p:nvSpPr>
        <p:spPr bwMode="auto">
          <a:xfrm>
            <a:off x="6136771" y="5355701"/>
            <a:ext cx="416429" cy="324000"/>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TextBox 39"/>
          <p:cNvSpPr txBox="1"/>
          <p:nvPr/>
        </p:nvSpPr>
        <p:spPr>
          <a:xfrm>
            <a:off x="5838918" y="5146339"/>
            <a:ext cx="1056353" cy="246221"/>
          </a:xfrm>
          <a:prstGeom prst="rect">
            <a:avLst/>
          </a:prstGeom>
          <a:noFill/>
        </p:spPr>
        <p:txBody>
          <a:bodyPr wrap="square" rtlCol="0">
            <a:spAutoFit/>
          </a:bodyPr>
          <a:lstStyle/>
          <a:p>
            <a:pPr algn="ctr"/>
            <a:r>
              <a:rPr lang="en-US" altLang="ko-KR" sz="1000" dirty="0" smtClean="0"/>
              <a:t>DL MU</a:t>
            </a:r>
            <a:endParaRPr lang="ko-KR" altLang="en-US" sz="1000"/>
          </a:p>
        </p:txBody>
      </p:sp>
      <p:sp>
        <p:nvSpPr>
          <p:cNvPr id="41" name="TextBox 40"/>
          <p:cNvSpPr txBox="1"/>
          <p:nvPr/>
        </p:nvSpPr>
        <p:spPr>
          <a:xfrm>
            <a:off x="5958778" y="4515976"/>
            <a:ext cx="1393779" cy="276999"/>
          </a:xfrm>
          <a:prstGeom prst="rect">
            <a:avLst/>
          </a:prstGeom>
          <a:noFill/>
        </p:spPr>
        <p:txBody>
          <a:bodyPr wrap="none" rtlCol="0">
            <a:spAutoFit/>
          </a:bodyPr>
          <a:lstStyle/>
          <a:p>
            <a:r>
              <a:rPr lang="en-US" altLang="ko-KR" b="1" dirty="0" smtClean="0"/>
              <a:t>EOSP=1 or MD=0</a:t>
            </a:r>
            <a:endParaRPr lang="ko-KR" altLang="en-US" b="1"/>
          </a:p>
        </p:txBody>
      </p:sp>
      <p:cxnSp>
        <p:nvCxnSpPr>
          <p:cNvPr id="42" name="직선 화살표 연결선 41"/>
          <p:cNvCxnSpPr/>
          <p:nvPr/>
        </p:nvCxnSpPr>
        <p:spPr bwMode="auto">
          <a:xfrm flipV="1">
            <a:off x="6367094" y="4780523"/>
            <a:ext cx="141355" cy="410706"/>
          </a:xfrm>
          <a:prstGeom prst="straightConnector1">
            <a:avLst/>
          </a:prstGeom>
          <a:solidFill>
            <a:schemeClr val="accent1"/>
          </a:solidFill>
          <a:ln w="12700" cap="flat" cmpd="sng" algn="ctr">
            <a:solidFill>
              <a:schemeClr val="tx1"/>
            </a:solidFill>
            <a:prstDash val="sysDot"/>
            <a:round/>
            <a:headEnd type="none" w="sm" len="sm"/>
            <a:tailEnd type="triangle"/>
          </a:ln>
          <a:effectLst/>
        </p:spPr>
      </p:cxnSp>
      <p:cxnSp>
        <p:nvCxnSpPr>
          <p:cNvPr id="43" name="직선 화살표 연결선 42"/>
          <p:cNvCxnSpPr/>
          <p:nvPr/>
        </p:nvCxnSpPr>
        <p:spPr bwMode="auto">
          <a:xfrm flipV="1">
            <a:off x="3809239" y="4418604"/>
            <a:ext cx="141355" cy="410706"/>
          </a:xfrm>
          <a:prstGeom prst="straightConnector1">
            <a:avLst/>
          </a:prstGeom>
          <a:solidFill>
            <a:schemeClr val="accent1"/>
          </a:solidFill>
          <a:ln w="12700" cap="flat" cmpd="sng" algn="ctr">
            <a:solidFill>
              <a:schemeClr val="tx1"/>
            </a:solidFill>
            <a:prstDash val="sysDot"/>
            <a:round/>
            <a:headEnd type="none" w="sm" len="sm"/>
            <a:tailEnd type="triangle"/>
          </a:ln>
          <a:effectLst/>
        </p:spPr>
      </p:cxnSp>
      <p:cxnSp>
        <p:nvCxnSpPr>
          <p:cNvPr id="44" name="직선 화살표 연결선 43"/>
          <p:cNvCxnSpPr/>
          <p:nvPr/>
        </p:nvCxnSpPr>
        <p:spPr bwMode="auto">
          <a:xfrm>
            <a:off x="773876" y="5673297"/>
            <a:ext cx="778614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5" name="TextBox 44"/>
          <p:cNvSpPr txBox="1"/>
          <p:nvPr/>
        </p:nvSpPr>
        <p:spPr>
          <a:xfrm>
            <a:off x="1627296" y="5313212"/>
            <a:ext cx="474810" cy="253916"/>
          </a:xfrm>
          <a:prstGeom prst="rect">
            <a:avLst/>
          </a:prstGeom>
          <a:noFill/>
        </p:spPr>
        <p:txBody>
          <a:bodyPr wrap="none" rtlCol="0">
            <a:spAutoFit/>
          </a:bodyPr>
          <a:lstStyle/>
          <a:p>
            <a:r>
              <a:rPr lang="en-US" altLang="ko-KR" sz="1050" dirty="0" smtClean="0">
                <a:latin typeface="+mn-ea"/>
                <a:cs typeface="Calibri" panose="020F0502020204030204" pitchFamily="34" charset="0"/>
              </a:rPr>
              <a:t>TWT</a:t>
            </a:r>
          </a:p>
        </p:txBody>
      </p:sp>
    </p:spTree>
    <p:extLst>
      <p:ext uri="{BB962C8B-B14F-4D97-AF65-F5344CB8AC3E}">
        <p14:creationId xmlns:p14="http://schemas.microsoft.com/office/powerpoint/2010/main" val="2258489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r>
              <a:rPr lang="en-US" altLang="ko-KR" sz="1800" dirty="0"/>
              <a:t>Related spec text in 11ax: 25.7.3.4 Negotiation of wake TBTT and listen interval </a:t>
            </a:r>
          </a:p>
          <a:p>
            <a:pPr lvl="1"/>
            <a:r>
              <a:rPr lang="en-US" altLang="ko-KR" sz="1400" dirty="0"/>
              <a:t>A TWT scheduled STA that intends to operate in power save mode may transmit a TWT request frame to the TWT scheduling STA that </a:t>
            </a:r>
            <a:r>
              <a:rPr lang="en-US" altLang="ko-KR" sz="1400" dirty="0">
                <a:solidFill>
                  <a:srgbClr val="FF0000"/>
                </a:solidFill>
              </a:rPr>
              <a:t>identifies the wake TBTT of the first Beacon frame and the wake interval between subsequent Beacon frames it intends to receive</a:t>
            </a:r>
          </a:p>
          <a:p>
            <a:pPr lvl="1"/>
            <a:r>
              <a:rPr lang="en-US" altLang="ko-KR" sz="1400" dirty="0"/>
              <a:t>After successfully completing the negotiation, the TWT scheduled STA may go to doze state until its TSF matches the next negotiated wake TBTT provided that the STA is in power save mode, and no other condition requires the STA to remain awake. </a:t>
            </a:r>
            <a:r>
              <a:rPr lang="en-US" altLang="ko-KR" sz="1400" dirty="0">
                <a:solidFill>
                  <a:srgbClr val="FF0000"/>
                </a:solidFill>
              </a:rPr>
              <a:t>The TWT scheduled STA shall be in the awake state to listen to Beacon frames transmitted at negotiated wake TBTTs</a:t>
            </a:r>
            <a:r>
              <a:rPr lang="en-US" altLang="ko-KR" sz="1400" dirty="0"/>
              <a:t> </a:t>
            </a:r>
          </a:p>
          <a:p>
            <a:pPr lvl="1"/>
            <a:endParaRPr lang="en-US" altLang="ko-KR" sz="1400" dirty="0"/>
          </a:p>
          <a:p>
            <a:r>
              <a:rPr lang="en-US" altLang="ko-KR" sz="1800" dirty="0"/>
              <a:t>Defined early TWT SP termination cannot be adopted in this wake TBTT negotiation  </a:t>
            </a:r>
          </a:p>
          <a:p>
            <a:pPr lvl="1"/>
            <a:r>
              <a:rPr lang="en-US" altLang="ko-KR" sz="1400" dirty="0"/>
              <a:t>The negotiation of wake TBTT and listen interval cannot meet the conditions for early TWT SP termination (e.g., Cascade Indication, EOSP, and More Data field) since this negotiation is related to receive the Beacon frame (not data frame)</a:t>
            </a:r>
          </a:p>
          <a:p>
            <a:pPr lvl="1"/>
            <a:r>
              <a:rPr lang="en-US" altLang="ko-KR" sz="1400" dirty="0"/>
              <a:t>After all, after receiving the Beacon </a:t>
            </a:r>
            <a:r>
              <a:rPr lang="en-US" altLang="ko-KR" sz="1400" dirty="0" smtClean="0"/>
              <a:t>frame, </a:t>
            </a:r>
            <a:r>
              <a:rPr lang="en-US" altLang="ko-KR" sz="1400" dirty="0"/>
              <a:t>a TWT scheduled STA should maintain the awake state during the TWT SP </a:t>
            </a:r>
          </a:p>
          <a:p>
            <a:endParaRPr lang="ko-KR" altLang="en-US" dirty="0"/>
          </a:p>
        </p:txBody>
      </p:sp>
      <p:sp>
        <p:nvSpPr>
          <p:cNvPr id="4" name="날짜 개체 틀 3"/>
          <p:cNvSpPr>
            <a:spLocks noGrp="1"/>
          </p:cNvSpPr>
          <p:nvPr>
            <p:ph type="dt" sz="half" idx="10"/>
          </p:nvPr>
        </p:nvSpPr>
        <p:spPr/>
        <p:txBody>
          <a:bodyPr/>
          <a:lstStyle/>
          <a:p>
            <a:pPr>
              <a:defRPr/>
            </a:pPr>
            <a:r>
              <a:rPr lang="en-US" smtClean="0"/>
              <a:t>November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38981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Condition for early TWT SP termination</a:t>
            </a:r>
            <a:endParaRPr lang="ko-KR" altLang="en-US"/>
          </a:p>
        </p:txBody>
      </p:sp>
      <p:sp>
        <p:nvSpPr>
          <p:cNvPr id="3" name="내용 개체 틀 2"/>
          <p:cNvSpPr>
            <a:spLocks noGrp="1"/>
          </p:cNvSpPr>
          <p:nvPr>
            <p:ph idx="1"/>
          </p:nvPr>
        </p:nvSpPr>
        <p:spPr/>
        <p:txBody>
          <a:bodyPr/>
          <a:lstStyle/>
          <a:p>
            <a:r>
              <a:rPr lang="en-US" altLang="ko-KR" dirty="0"/>
              <a:t>In this contribution, we defines the condition of early TWT SP termination after receiving the Beacon frame in the negotiation of wake TBTT and listen </a:t>
            </a:r>
            <a:r>
              <a:rPr lang="en-US" altLang="ko-KR" dirty="0" smtClean="0"/>
              <a:t>interval</a:t>
            </a:r>
            <a:endParaRPr lang="en-US" altLang="ko-KR" dirty="0" smtClean="0"/>
          </a:p>
          <a:p>
            <a:r>
              <a:rPr lang="en-US" altLang="ko-KR" dirty="0" smtClean="0"/>
              <a:t>After </a:t>
            </a:r>
            <a:r>
              <a:rPr lang="en-US" altLang="ko-KR" dirty="0"/>
              <a:t>receiving the Beacon </a:t>
            </a:r>
            <a:r>
              <a:rPr lang="en-US" altLang="ko-KR" dirty="0" smtClean="0"/>
              <a:t>frame at or after TBTT, </a:t>
            </a:r>
            <a:r>
              <a:rPr lang="en-US" altLang="ko-KR" dirty="0"/>
              <a:t>the TWT scheduled STA may </a:t>
            </a:r>
            <a:r>
              <a:rPr lang="en-US" altLang="ko-KR" dirty="0" smtClean="0"/>
              <a:t>go </a:t>
            </a:r>
            <a:r>
              <a:rPr lang="en-US" altLang="ko-KR" dirty="0"/>
              <a:t>to doze state until next </a:t>
            </a:r>
            <a:r>
              <a:rPr lang="en-US" altLang="ko-KR" dirty="0" smtClean="0"/>
              <a:t>wake TBTT</a:t>
            </a:r>
            <a:endParaRPr lang="en-US" altLang="ko-KR" dirty="0"/>
          </a:p>
          <a:p>
            <a:r>
              <a:rPr lang="en-US" altLang="ko-KR" dirty="0"/>
              <a:t>W</a:t>
            </a:r>
            <a:r>
              <a:rPr lang="en-US" altLang="ko-KR" dirty="0" smtClean="0"/>
              <a:t>hen the STA </a:t>
            </a:r>
            <a:r>
              <a:rPr lang="en-US" altLang="ko-KR" dirty="0"/>
              <a:t>doesn’t receive a beacon during the </a:t>
            </a:r>
            <a:r>
              <a:rPr lang="en-US" altLang="ko-KR" dirty="0" smtClean="0"/>
              <a:t>SP, </a:t>
            </a:r>
            <a:r>
              <a:rPr lang="en-US" altLang="ko-KR" dirty="0"/>
              <a:t>the STA may go to doze state at the end of SP until the next wake TBTT if no other condition requires the STA to remain awake</a:t>
            </a:r>
            <a:endParaRPr lang="ko-KR" altLang="en-US" dirty="0"/>
          </a:p>
        </p:txBody>
      </p:sp>
      <p:sp>
        <p:nvSpPr>
          <p:cNvPr id="4" name="날짜 개체 틀 3"/>
          <p:cNvSpPr>
            <a:spLocks noGrp="1"/>
          </p:cNvSpPr>
          <p:nvPr>
            <p:ph type="dt" sz="half" idx="10"/>
          </p:nvPr>
        </p:nvSpPr>
        <p:spPr/>
        <p:txBody>
          <a:bodyPr/>
          <a:lstStyle/>
          <a:p>
            <a:pPr>
              <a:defRPr/>
            </a:pPr>
            <a:r>
              <a:rPr lang="en-US" smtClean="0"/>
              <a:t>November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7" name="TextBox 6"/>
          <p:cNvSpPr txBox="1"/>
          <p:nvPr/>
        </p:nvSpPr>
        <p:spPr>
          <a:xfrm>
            <a:off x="470076" y="5985924"/>
            <a:ext cx="1001043" cy="276999"/>
          </a:xfrm>
          <a:prstGeom prst="rect">
            <a:avLst/>
          </a:prstGeom>
          <a:noFill/>
        </p:spPr>
        <p:txBody>
          <a:bodyPr wrap="none" rtlCol="0">
            <a:spAutoFit/>
          </a:bodyPr>
          <a:lstStyle/>
          <a:p>
            <a:r>
              <a:rPr lang="en-US" altLang="ko-KR" dirty="0" smtClean="0"/>
              <a:t>TWT request</a:t>
            </a:r>
          </a:p>
        </p:txBody>
      </p:sp>
      <p:sp>
        <p:nvSpPr>
          <p:cNvPr id="8" name="TextBox 7"/>
          <p:cNvSpPr txBox="1"/>
          <p:nvPr/>
        </p:nvSpPr>
        <p:spPr>
          <a:xfrm>
            <a:off x="730350" y="4738923"/>
            <a:ext cx="1094017" cy="276999"/>
          </a:xfrm>
          <a:prstGeom prst="rect">
            <a:avLst/>
          </a:prstGeom>
          <a:noFill/>
        </p:spPr>
        <p:txBody>
          <a:bodyPr wrap="none" rtlCol="0">
            <a:spAutoFit/>
          </a:bodyPr>
          <a:lstStyle/>
          <a:p>
            <a:r>
              <a:rPr lang="en-US" altLang="ko-KR" dirty="0" smtClean="0"/>
              <a:t>TWT response</a:t>
            </a:r>
          </a:p>
        </p:txBody>
      </p:sp>
      <p:sp>
        <p:nvSpPr>
          <p:cNvPr id="9" name="직사각형 8"/>
          <p:cNvSpPr/>
          <p:nvPr/>
        </p:nvSpPr>
        <p:spPr bwMode="auto">
          <a:xfrm>
            <a:off x="916598" y="5511243"/>
            <a:ext cx="129600" cy="4572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1220729" y="5061192"/>
            <a:ext cx="129600" cy="4572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직사각형 10"/>
          <p:cNvSpPr/>
          <p:nvPr/>
        </p:nvSpPr>
        <p:spPr bwMode="auto">
          <a:xfrm>
            <a:off x="7964410" y="4974272"/>
            <a:ext cx="180000" cy="540000"/>
          </a:xfrm>
          <a:prstGeom prst="rect">
            <a:avLst/>
          </a:prstGeom>
          <a:solidFill>
            <a:srgbClr val="00CC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1875100" y="5487390"/>
            <a:ext cx="647934" cy="276999"/>
          </a:xfrm>
          <a:prstGeom prst="rect">
            <a:avLst/>
          </a:prstGeom>
          <a:noFill/>
        </p:spPr>
        <p:txBody>
          <a:bodyPr wrap="none" rtlCol="0">
            <a:spAutoFit/>
          </a:bodyPr>
          <a:lstStyle/>
          <a:p>
            <a:pPr algn="ctr"/>
            <a:r>
              <a:rPr lang="en-US" altLang="ko-KR" dirty="0" smtClean="0"/>
              <a:t>Beacon</a:t>
            </a:r>
          </a:p>
        </p:txBody>
      </p:sp>
      <p:sp>
        <p:nvSpPr>
          <p:cNvPr id="15" name="TextBox 14"/>
          <p:cNvSpPr txBox="1"/>
          <p:nvPr/>
        </p:nvSpPr>
        <p:spPr>
          <a:xfrm>
            <a:off x="7714525" y="5487390"/>
            <a:ext cx="647934" cy="276999"/>
          </a:xfrm>
          <a:prstGeom prst="rect">
            <a:avLst/>
          </a:prstGeom>
          <a:noFill/>
        </p:spPr>
        <p:txBody>
          <a:bodyPr wrap="none" rtlCol="0">
            <a:spAutoFit/>
          </a:bodyPr>
          <a:lstStyle/>
          <a:p>
            <a:pPr algn="ctr"/>
            <a:r>
              <a:rPr lang="en-US" altLang="ko-KR" dirty="0" smtClean="0"/>
              <a:t>Beacon</a:t>
            </a:r>
          </a:p>
        </p:txBody>
      </p:sp>
      <p:cxnSp>
        <p:nvCxnSpPr>
          <p:cNvPr id="16" name="직선 화살표 연결선 15"/>
          <p:cNvCxnSpPr/>
          <p:nvPr/>
        </p:nvCxnSpPr>
        <p:spPr bwMode="auto">
          <a:xfrm flipH="1">
            <a:off x="2465503" y="5091542"/>
            <a:ext cx="2900" cy="894382"/>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17" name="TextBox 16"/>
          <p:cNvSpPr txBox="1"/>
          <p:nvPr/>
        </p:nvSpPr>
        <p:spPr>
          <a:xfrm>
            <a:off x="1875100" y="5968443"/>
            <a:ext cx="1410964" cy="461665"/>
          </a:xfrm>
          <a:prstGeom prst="rect">
            <a:avLst/>
          </a:prstGeom>
          <a:noFill/>
        </p:spPr>
        <p:txBody>
          <a:bodyPr wrap="none" rtlCol="0">
            <a:spAutoFit/>
          </a:bodyPr>
          <a:lstStyle/>
          <a:p>
            <a:r>
              <a:rPr lang="en-US" altLang="ko-KR" dirty="0" smtClean="0">
                <a:solidFill>
                  <a:srgbClr val="FF0000"/>
                </a:solidFill>
              </a:rPr>
              <a:t>may terminate</a:t>
            </a:r>
            <a:br>
              <a:rPr lang="en-US" altLang="ko-KR" dirty="0" smtClean="0">
                <a:solidFill>
                  <a:srgbClr val="FF0000"/>
                </a:solidFill>
              </a:rPr>
            </a:br>
            <a:r>
              <a:rPr lang="en-US" altLang="ko-KR" dirty="0" smtClean="0">
                <a:solidFill>
                  <a:srgbClr val="FF0000"/>
                </a:solidFill>
              </a:rPr>
              <a:t>and go to doze state</a:t>
            </a:r>
          </a:p>
        </p:txBody>
      </p:sp>
      <p:sp>
        <p:nvSpPr>
          <p:cNvPr id="18" name="TextBox 17"/>
          <p:cNvSpPr txBox="1"/>
          <p:nvPr/>
        </p:nvSpPr>
        <p:spPr>
          <a:xfrm>
            <a:off x="8272528" y="5082947"/>
            <a:ext cx="338072" cy="307777"/>
          </a:xfrm>
          <a:prstGeom prst="rect">
            <a:avLst/>
          </a:prstGeom>
          <a:noFill/>
        </p:spPr>
        <p:txBody>
          <a:bodyPr wrap="square" rtlCol="0">
            <a:spAutoFit/>
          </a:bodyPr>
          <a:lstStyle/>
          <a:p>
            <a:r>
              <a:rPr lang="en-US" altLang="ko-KR" sz="1400" b="1" dirty="0" smtClean="0"/>
              <a:t>…</a:t>
            </a:r>
            <a:endParaRPr lang="ko-KR" altLang="en-US" sz="1400" b="1"/>
          </a:p>
        </p:txBody>
      </p:sp>
      <p:sp>
        <p:nvSpPr>
          <p:cNvPr id="19" name="TextBox 18"/>
          <p:cNvSpPr txBox="1"/>
          <p:nvPr/>
        </p:nvSpPr>
        <p:spPr>
          <a:xfrm>
            <a:off x="480505" y="4413177"/>
            <a:ext cx="1715341" cy="276999"/>
          </a:xfrm>
          <a:prstGeom prst="rect">
            <a:avLst/>
          </a:prstGeom>
          <a:noFill/>
        </p:spPr>
        <p:txBody>
          <a:bodyPr wrap="none" rtlCol="0">
            <a:spAutoFit/>
          </a:bodyPr>
          <a:lstStyle/>
          <a:p>
            <a:r>
              <a:rPr lang="en-US" altLang="ko-KR" b="1" i="1" dirty="0" smtClean="0"/>
              <a:t>Wake TBTT negotiation</a:t>
            </a:r>
          </a:p>
        </p:txBody>
      </p:sp>
      <p:sp>
        <p:nvSpPr>
          <p:cNvPr id="20" name="직사각형 19"/>
          <p:cNvSpPr/>
          <p:nvPr/>
        </p:nvSpPr>
        <p:spPr bwMode="auto">
          <a:xfrm>
            <a:off x="2285503" y="4974272"/>
            <a:ext cx="180000" cy="540000"/>
          </a:xfrm>
          <a:prstGeom prst="rect">
            <a:avLst/>
          </a:prstGeom>
          <a:solidFill>
            <a:srgbClr val="00CC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4200710" y="4974272"/>
            <a:ext cx="180000" cy="540000"/>
          </a:xfrm>
          <a:prstGeom prst="rect">
            <a:avLst/>
          </a:prstGeom>
          <a:solidFill>
            <a:srgbClr val="00CC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TextBox 21"/>
          <p:cNvSpPr txBox="1"/>
          <p:nvPr/>
        </p:nvSpPr>
        <p:spPr>
          <a:xfrm>
            <a:off x="3950825" y="5487390"/>
            <a:ext cx="647934" cy="276999"/>
          </a:xfrm>
          <a:prstGeom prst="rect">
            <a:avLst/>
          </a:prstGeom>
          <a:noFill/>
        </p:spPr>
        <p:txBody>
          <a:bodyPr wrap="none" rtlCol="0">
            <a:spAutoFit/>
          </a:bodyPr>
          <a:lstStyle/>
          <a:p>
            <a:pPr algn="ctr"/>
            <a:r>
              <a:rPr lang="en-US" altLang="ko-KR" dirty="0" smtClean="0"/>
              <a:t>Beacon</a:t>
            </a:r>
          </a:p>
        </p:txBody>
      </p:sp>
      <p:sp>
        <p:nvSpPr>
          <p:cNvPr id="23" name="직사각형 22"/>
          <p:cNvSpPr/>
          <p:nvPr/>
        </p:nvSpPr>
        <p:spPr bwMode="auto">
          <a:xfrm>
            <a:off x="6082560" y="4974272"/>
            <a:ext cx="180000" cy="540000"/>
          </a:xfrm>
          <a:prstGeom prst="rect">
            <a:avLst/>
          </a:prstGeom>
          <a:solidFill>
            <a:srgbClr val="00CC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6029445" y="5487390"/>
            <a:ext cx="647934" cy="276999"/>
          </a:xfrm>
          <a:prstGeom prst="rect">
            <a:avLst/>
          </a:prstGeom>
          <a:noFill/>
        </p:spPr>
        <p:txBody>
          <a:bodyPr wrap="none" rtlCol="0">
            <a:spAutoFit/>
          </a:bodyPr>
          <a:lstStyle/>
          <a:p>
            <a:pPr algn="ctr"/>
            <a:r>
              <a:rPr lang="en-US" altLang="ko-KR" dirty="0" smtClean="0"/>
              <a:t>Beacon</a:t>
            </a:r>
          </a:p>
        </p:txBody>
      </p:sp>
      <p:cxnSp>
        <p:nvCxnSpPr>
          <p:cNvPr id="27" name="직선 화살표 연결선 26"/>
          <p:cNvCxnSpPr/>
          <p:nvPr/>
        </p:nvCxnSpPr>
        <p:spPr bwMode="auto">
          <a:xfrm>
            <a:off x="6082560" y="5162206"/>
            <a:ext cx="0" cy="806237"/>
          </a:xfrm>
          <a:prstGeom prst="straightConnector1">
            <a:avLst/>
          </a:prstGeom>
          <a:solidFill>
            <a:schemeClr val="accent1"/>
          </a:solidFill>
          <a:ln w="12700" cap="flat" cmpd="sng" algn="ctr">
            <a:solidFill>
              <a:schemeClr val="tx1"/>
            </a:solidFill>
            <a:prstDash val="dash"/>
            <a:round/>
            <a:headEnd type="none" w="med" len="med"/>
            <a:tailEnd type="none" w="med" len="med"/>
          </a:ln>
          <a:effectLst/>
        </p:spPr>
      </p:cxnSp>
      <p:sp>
        <p:nvSpPr>
          <p:cNvPr id="28" name="TextBox 27"/>
          <p:cNvSpPr txBox="1"/>
          <p:nvPr/>
        </p:nvSpPr>
        <p:spPr>
          <a:xfrm>
            <a:off x="5572300" y="5892185"/>
            <a:ext cx="1032975" cy="461665"/>
          </a:xfrm>
          <a:prstGeom prst="rect">
            <a:avLst/>
          </a:prstGeom>
          <a:noFill/>
        </p:spPr>
        <p:txBody>
          <a:bodyPr wrap="none" rtlCol="0">
            <a:spAutoFit/>
          </a:bodyPr>
          <a:lstStyle/>
          <a:p>
            <a:pPr algn="ctr"/>
            <a:r>
              <a:rPr lang="en-US" altLang="ko-KR" i="1" dirty="0" smtClean="0"/>
              <a:t>Wake interval</a:t>
            </a:r>
          </a:p>
          <a:p>
            <a:pPr algn="ctr"/>
            <a:r>
              <a:rPr lang="en-US" altLang="ko-KR" i="1" dirty="0" smtClean="0"/>
              <a:t>(e.g., LI = 2)</a:t>
            </a:r>
          </a:p>
        </p:txBody>
      </p:sp>
      <p:cxnSp>
        <p:nvCxnSpPr>
          <p:cNvPr id="32" name="직선 화살표 연결선 31"/>
          <p:cNvCxnSpPr/>
          <p:nvPr/>
        </p:nvCxnSpPr>
        <p:spPr bwMode="auto">
          <a:xfrm>
            <a:off x="757714" y="5518392"/>
            <a:ext cx="778614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4" name="직선 화살표 연결선 33"/>
          <p:cNvCxnSpPr/>
          <p:nvPr/>
        </p:nvCxnSpPr>
        <p:spPr bwMode="auto">
          <a:xfrm>
            <a:off x="2489567" y="5787067"/>
            <a:ext cx="3563942" cy="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Tree>
    <p:extLst>
      <p:ext uri="{BB962C8B-B14F-4D97-AF65-F5344CB8AC3E}">
        <p14:creationId xmlns:p14="http://schemas.microsoft.com/office/powerpoint/2010/main" val="3029889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a:t>
            </a:r>
            <a:endParaRPr lang="ko-KR" altLang="en-US"/>
          </a:p>
        </p:txBody>
      </p:sp>
      <p:sp>
        <p:nvSpPr>
          <p:cNvPr id="3" name="내용 개체 틀 2"/>
          <p:cNvSpPr>
            <a:spLocks noGrp="1"/>
          </p:cNvSpPr>
          <p:nvPr>
            <p:ph idx="1"/>
          </p:nvPr>
        </p:nvSpPr>
        <p:spPr/>
        <p:txBody>
          <a:bodyPr/>
          <a:lstStyle/>
          <a:p>
            <a:r>
              <a:rPr lang="en-US" altLang="ko-KR" dirty="0"/>
              <a:t>This contribution proposes a condition of early TWT SP termination for negotiated TWT SP in 25.7.3.4 Negotiation of wake TBTT and listen </a:t>
            </a:r>
            <a:r>
              <a:rPr lang="en-US" altLang="ko-KR" dirty="0" smtClean="0"/>
              <a:t>interval</a:t>
            </a:r>
            <a:endParaRPr lang="en-US" altLang="ko-KR" dirty="0"/>
          </a:p>
          <a:p>
            <a:pPr lvl="1"/>
            <a:r>
              <a:rPr lang="en-US" altLang="ko-KR" dirty="0"/>
              <a:t>After receiving the Beacon frame at or after TBTT, the TWT scheduled STA may go to doze state until the next wake TBTT if no other condition requires the STA to remain awake</a:t>
            </a:r>
            <a:r>
              <a:rPr lang="en-US" altLang="ko-KR" dirty="0" smtClean="0"/>
              <a:t>.</a:t>
            </a:r>
          </a:p>
          <a:p>
            <a:pPr lvl="1"/>
            <a:r>
              <a:rPr lang="en-US" altLang="ko-KR" dirty="0"/>
              <a:t>When the STA doesn’t receive a beacon during the SP, the STA may go to doze state at the end of SP until the next wake TBTT if no other condition requires the STA to remain awake</a:t>
            </a:r>
            <a:endParaRPr lang="en-US"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smtClean="0"/>
              <a:t>November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3121650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a:p>
        </p:txBody>
      </p:sp>
      <p:sp>
        <p:nvSpPr>
          <p:cNvPr id="3" name="내용 개체 틀 2"/>
          <p:cNvSpPr>
            <a:spLocks noGrp="1"/>
          </p:cNvSpPr>
          <p:nvPr>
            <p:ph idx="1"/>
          </p:nvPr>
        </p:nvSpPr>
        <p:spPr/>
        <p:txBody>
          <a:bodyPr/>
          <a:lstStyle/>
          <a:p>
            <a:r>
              <a:rPr lang="en-US" altLang="ko-KR" dirty="0"/>
              <a:t>Do you agree to add the following </a:t>
            </a:r>
            <a:r>
              <a:rPr lang="en-US" altLang="ko-KR" dirty="0" smtClean="0"/>
              <a:t>text in </a:t>
            </a:r>
            <a:r>
              <a:rPr lang="en-US" altLang="ko-KR" dirty="0"/>
              <a:t>the 11ax spec draft</a:t>
            </a:r>
            <a:r>
              <a:rPr lang="en-US" altLang="ko-KR" dirty="0" smtClean="0"/>
              <a:t>?</a:t>
            </a:r>
          </a:p>
          <a:p>
            <a:endParaRPr lang="en-US" altLang="ko-KR" sz="1600" dirty="0"/>
          </a:p>
          <a:p>
            <a:pPr marL="0" indent="0">
              <a:buNone/>
            </a:pPr>
            <a:r>
              <a:rPr lang="en-US" altLang="ko-KR" dirty="0"/>
              <a:t>25.7.3.4 Negotiation of wake TBTT and listen interval </a:t>
            </a:r>
          </a:p>
          <a:p>
            <a:pPr marL="0" indent="0">
              <a:buNone/>
            </a:pPr>
            <a:endParaRPr lang="en-US" altLang="ko-KR" sz="1000" b="0" dirty="0"/>
          </a:p>
          <a:p>
            <a:pPr marL="0" indent="0">
              <a:buNone/>
            </a:pPr>
            <a:r>
              <a:rPr lang="en-US" altLang="ko-KR" sz="1600" b="0" dirty="0"/>
              <a:t>After successfully completing the negotiation, the TWT scheduled STA may go to doze state until its TSF matches the next negotiated wake TBTT(#1654)(#420) provided that the STA is in power save mode, and no other condition requires the STA to remain awake. The TWT scheduled STA shall be in the awake state to listen to Beacon frames transmitted at negotiated wake TBTTs and shall operate as described in in 25.7.3.3 (Rules for TWT scheduled STA(#1657)(#958)(#2400)(#142)(#957)(#1657).</a:t>
            </a:r>
          </a:p>
          <a:p>
            <a:pPr marL="0" indent="0">
              <a:buNone/>
            </a:pPr>
            <a:endParaRPr lang="en-US" altLang="ko-KR" sz="1000" b="0" u="sng" dirty="0"/>
          </a:p>
          <a:p>
            <a:pPr marL="0" indent="0">
              <a:buNone/>
            </a:pPr>
            <a:r>
              <a:rPr lang="en-US" altLang="ko-KR" sz="1600" b="0" u="sng" dirty="0"/>
              <a:t>After receiving the Beacon frame at or after TBTT, the TWT scheduled STA may go to doze state until the next wake TBTT if no other condition requires the STA to remain awake.</a:t>
            </a:r>
          </a:p>
          <a:p>
            <a:pPr marL="0" indent="0">
              <a:buNone/>
            </a:pPr>
            <a:endParaRPr lang="en-US" altLang="ko-KR" sz="1000" b="0" dirty="0"/>
          </a:p>
          <a:p>
            <a:pPr marL="0" indent="0">
              <a:buNone/>
            </a:pPr>
            <a:r>
              <a:rPr lang="en-US" altLang="ko-KR" sz="1600" b="0" dirty="0"/>
              <a:t>Either STA can tear down an established negotiation following the tear down procedure described in 10.44.8 (TWT Teardown).</a:t>
            </a:r>
          </a:p>
          <a:p>
            <a:pPr marL="0" indent="0">
              <a:buNone/>
            </a:pPr>
            <a:endParaRPr lang="en-US" altLang="ko-KR" sz="1600" dirty="0" smtClean="0"/>
          </a:p>
        </p:txBody>
      </p:sp>
      <p:sp>
        <p:nvSpPr>
          <p:cNvPr id="4" name="날짜 개체 틀 3"/>
          <p:cNvSpPr>
            <a:spLocks noGrp="1"/>
          </p:cNvSpPr>
          <p:nvPr>
            <p:ph type="dt" sz="half" idx="10"/>
          </p:nvPr>
        </p:nvSpPr>
        <p:spPr/>
        <p:txBody>
          <a:bodyPr/>
          <a:lstStyle/>
          <a:p>
            <a:pPr>
              <a:defRPr/>
            </a:pPr>
            <a:r>
              <a:rPr lang="en-US" smtClean="0"/>
              <a:t>November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95300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524000"/>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1295604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2921697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790048010"/>
              </p:ext>
            </p:extLst>
          </p:nvPr>
        </p:nvGraphicFramePr>
        <p:xfrm>
          <a:off x="685800" y="1338127"/>
          <a:ext cx="7772400" cy="4684864"/>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Abhishek</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Patil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appatil@qca.qualcomm.com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2800" b="1" baseline="0">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t>Authors (continued)</a:t>
            </a:r>
            <a:endParaRPr lang="zh-CN" altLang="en-US" sz="2000" kern="0" dirty="0"/>
          </a:p>
        </p:txBody>
      </p:sp>
      <p:sp>
        <p:nvSpPr>
          <p:cNvPr id="8"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9229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5"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1883422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graphicFrame>
        <p:nvGraphicFramePr>
          <p:cNvPr id="8" name="Table 7"/>
          <p:cNvGraphicFramePr>
            <a:graphicFrameLocks noGrp="1"/>
          </p:cNvGraphicFramePr>
          <p:nvPr>
            <p:extLst/>
          </p:nvPr>
        </p:nvGraphicFramePr>
        <p:xfrm>
          <a:off x="762000" y="4263716"/>
          <a:ext cx="7247351" cy="1377260"/>
        </p:xfrm>
        <a:graphic>
          <a:graphicData uri="http://schemas.openxmlformats.org/drawingml/2006/table">
            <a:tbl>
              <a:tblPr firstRow="1" bandRow="1">
                <a:tableStyleId>{F5AB1C69-6EDB-4FF4-983F-18BD219EF322}</a:tableStyleId>
              </a:tblPr>
              <a:tblGrid>
                <a:gridCol w="1449470"/>
                <a:gridCol w="1144319"/>
                <a:gridCol w="1602046"/>
                <a:gridCol w="1296894"/>
                <a:gridCol w="1754622"/>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tx1"/>
                          </a:solidFill>
                          <a:latin typeface="+mn-lt"/>
                          <a:ea typeface="+mn-ea"/>
                          <a:cs typeface="+mn-cs"/>
                        </a:rPr>
                        <a:t> </a:t>
                      </a:r>
                      <a:r>
                        <a:rPr lang="en-US" sz="1200" b="0" u="sng" kern="1200" dirty="0" smtClean="0">
                          <a:solidFill>
                            <a:schemeClr val="tx1"/>
                          </a:solidFill>
                          <a:latin typeface="+mn-lt"/>
                          <a:ea typeface="+mn-ea"/>
                          <a:cs typeface="+mn-cs"/>
                        </a:rPr>
                        <a:t>joonsuk@apple.com</a:t>
                      </a:r>
                      <a:endParaRPr lang="en-US" sz="9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rPr>
                        <a:t>guoqing_li@apple.com</a:t>
                      </a:r>
                      <a:endParaRPr lang="en-US" sz="9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Jarkko</a:t>
                      </a:r>
                      <a:r>
                        <a:rPr lang="en-US" sz="1200" dirty="0" smtClean="0">
                          <a:solidFill>
                            <a:srgbClr val="000000"/>
                          </a:solidFill>
                          <a:latin typeface="+mn-lt"/>
                          <a:ea typeface="Times New Roman"/>
                          <a:cs typeface="Arial"/>
                        </a:rPr>
                        <a:t> </a:t>
                      </a:r>
                      <a:r>
                        <a:rPr lang="en-US" sz="1200" dirty="0" err="1" smtClean="0">
                          <a:solidFill>
                            <a:srgbClr val="000000"/>
                          </a:solidFill>
                          <a:latin typeface="+mn-lt"/>
                          <a:ea typeface="Times New Roman"/>
                          <a:cs typeface="Arial"/>
                        </a:rPr>
                        <a:t>Kneckt</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rPr>
                        <a:t>jkneckt@apple.com</a:t>
                      </a:r>
                      <a:endParaRPr lang="en-US" sz="9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rPr>
                        <a:t>ericwong@apple.com</a:t>
                      </a:r>
                      <a:r>
                        <a:rPr lang="en-US" sz="9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chartman@apple.com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0"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452872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graphicFrame>
        <p:nvGraphicFramePr>
          <p:cNvPr id="7" name="表格 6"/>
          <p:cNvGraphicFramePr>
            <a:graphicFrameLocks noGrp="1"/>
          </p:cNvGraphicFramePr>
          <p:nvPr>
            <p:extLst>
              <p:ext uri="{D42A27DB-BD31-4B8C-83A1-F6EECF244321}">
                <p14:modId xmlns:p14="http://schemas.microsoft.com/office/powerpoint/2010/main" val="3395982167"/>
              </p:ext>
            </p:extLst>
          </p:nvPr>
        </p:nvGraphicFramePr>
        <p:xfrm>
          <a:off x="838200" y="1045417"/>
          <a:ext cx="7467600" cy="541638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5B-N8, No.2222 </a:t>
                      </a:r>
                      <a:r>
                        <a:rPr lang="en-US" sz="1000" dirty="0" err="1" smtClean="0">
                          <a:solidFill>
                            <a:srgbClr val="000000"/>
                          </a:solidFill>
                          <a:latin typeface="Times New Roman"/>
                          <a:ea typeface="Times New Roman"/>
                          <a:cs typeface="Arial"/>
                        </a:rPr>
                        <a:t>Xinjinqiao</a:t>
                      </a:r>
                      <a:r>
                        <a:rPr lang="en-US" sz="1000" dirty="0" smtClean="0">
                          <a:solidFill>
                            <a:srgbClr val="000000"/>
                          </a:solidFill>
                          <a:latin typeface="Times New Roman"/>
                          <a:ea typeface="Times New Roman"/>
                          <a:cs typeface="Arial"/>
                        </a:rPr>
                        <a:t> Road, </a:t>
                      </a:r>
                      <a:r>
                        <a:rPr lang="en-US" sz="1000" dirty="0" err="1" smtClean="0">
                          <a:solidFill>
                            <a:srgbClr val="000000"/>
                          </a:solidFill>
                          <a:latin typeface="Times New Roman"/>
                          <a:ea typeface="Times New Roman"/>
                          <a:cs typeface="Arial"/>
                        </a:rPr>
                        <a:t>Pudong</a:t>
                      </a:r>
                      <a:r>
                        <a:rPr lang="en-US" sz="1000" dirty="0" smtClean="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a:t>
                      </a:r>
                      <a:r>
                        <a:rPr lang="en-US" sz="1000" dirty="0" smtClean="0">
                          <a:solidFill>
                            <a:srgbClr val="000000"/>
                          </a:solidFill>
                          <a:latin typeface="Times New Roman"/>
                          <a:ea typeface="Times New Roman"/>
                          <a:cs typeface="Arial"/>
                        </a:rPr>
                        <a:t>92121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100" dirty="0" smtClean="0">
                          <a:latin typeface="Times New Roman"/>
                          <a:ea typeface="Times New Roman"/>
                          <a:cs typeface="Arial"/>
                        </a:rPr>
                        <a:t>F1-17,</a:t>
                      </a:r>
                      <a:r>
                        <a:rPr lang="en-US" sz="1100" baseline="0" dirty="0" smtClean="0">
                          <a:latin typeface="Times New Roman"/>
                          <a:ea typeface="Times New Roman"/>
                          <a:cs typeface="Arial"/>
                        </a:rPr>
                        <a:t> Huawei Base, </a:t>
                      </a:r>
                      <a:r>
                        <a:rPr lang="en-US" sz="1100" baseline="0" dirty="0" err="1" smtClean="0">
                          <a:latin typeface="Times New Roman"/>
                          <a:ea typeface="Times New Roman"/>
                          <a:cs typeface="Arial"/>
                        </a:rPr>
                        <a:t>Bantian</a:t>
                      </a:r>
                      <a:r>
                        <a:rPr lang="en-US" sz="1100" baseline="0" dirty="0" smtClean="0">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5"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263779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graphicFrame>
        <p:nvGraphicFramePr>
          <p:cNvPr id="7" name="Table 6"/>
          <p:cNvGraphicFramePr>
            <a:graphicFrameLocks noGrp="1"/>
          </p:cNvGraphicFramePr>
          <p:nvPr/>
        </p:nvGraphicFramePr>
        <p:xfrm>
          <a:off x="762000" y="3839623"/>
          <a:ext cx="7620000" cy="1722976"/>
        </p:xfrm>
        <a:graphic>
          <a:graphicData uri="http://schemas.openxmlformats.org/drawingml/2006/table">
            <a:tbl>
              <a:tblPr/>
              <a:tblGrid>
                <a:gridCol w="1523999"/>
                <a:gridCol w="1219200"/>
                <a:gridCol w="1676400"/>
                <a:gridCol w="1371600"/>
                <a:gridCol w="1828801"/>
              </a:tblGrid>
              <a:tr h="424276">
                <a:tc>
                  <a:txBody>
                    <a:bodyPr/>
                    <a:lstStyle/>
                    <a:p>
                      <a:pPr algn="ctr" fontAlgn="ctr"/>
                      <a:r>
                        <a:rPr lang="en-US" sz="1200" b="0" i="0" u="none" strike="noStrike" dirty="0" smtClean="0">
                          <a:solidFill>
                            <a:srgbClr val="000000"/>
                          </a:solidFill>
                          <a:latin typeface="+mn-lt"/>
                          <a:ea typeface="+mn-ea"/>
                        </a:rPr>
                        <a:t>Bo Sun</a:t>
                      </a:r>
                      <a:endParaRPr lang="en-US" sz="1200" b="0" i="0" u="none" strike="noStrike" dirty="0">
                        <a:solidFill>
                          <a:srgbClr val="000000"/>
                        </a:solidFill>
                        <a:latin typeface="+mn-lt"/>
                        <a:ea typeface="+mn-ea"/>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200" b="0" i="0" u="none" strike="noStrike" dirty="0">
                          <a:solidFill>
                            <a:srgbClr val="000000"/>
                          </a:solidFill>
                          <a:latin typeface="+mn-lt"/>
                          <a:ea typeface="+mn-ea"/>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#9 Wuxingduan, Xifeng</a:t>
                      </a:r>
                      <a:br>
                        <a:rPr lang="en-US" sz="1200" b="0" i="0" u="none" strike="noStrike">
                          <a:solidFill>
                            <a:srgbClr val="000000"/>
                          </a:solidFill>
                          <a:latin typeface="+mn-lt"/>
                          <a:ea typeface="+mn-ea"/>
                        </a:rPr>
                      </a:br>
                      <a:r>
                        <a:rPr lang="en-US" sz="1200" b="0" i="0" u="none" strike="noStrike">
                          <a:solidFill>
                            <a:srgbClr val="000000"/>
                          </a:solidFill>
                          <a:latin typeface="+mn-lt"/>
                          <a:ea typeface="+mn-ea"/>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sun.bo1@zte.com.cn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Kaiying</a:t>
                      </a:r>
                      <a:r>
                        <a:rPr lang="en-US" sz="1200" b="0" i="0" u="none" strike="noStrike" dirty="0">
                          <a:solidFill>
                            <a:srgbClr val="000000"/>
                          </a:solidFill>
                          <a:latin typeface="+mn-lt"/>
                          <a:ea typeface="+mn-ea"/>
                        </a:rPr>
                        <a:t> </a:t>
                      </a:r>
                      <a:r>
                        <a:rPr lang="en-US" sz="1200" b="0" i="0" u="none" strike="noStrike" dirty="0" err="1">
                          <a:solidFill>
                            <a:srgbClr val="000000"/>
                          </a:solidFill>
                          <a:latin typeface="+mn-lt"/>
                          <a:ea typeface="+mn-ea"/>
                        </a:rPr>
                        <a:t>Lv</a:t>
                      </a:r>
                      <a:endParaRPr lang="en-US" sz="1200" b="0" i="0" u="none" strike="noStrike" dirty="0">
                        <a:solidFill>
                          <a:srgbClr val="000000"/>
                        </a:solidFill>
                        <a:latin typeface="+mn-lt"/>
                        <a:ea typeface="+mn-ea"/>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lv.kaiying@zte.com.cn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Yonggang</a:t>
                      </a:r>
                      <a:r>
                        <a:rPr lang="en-US" sz="1200" b="0" i="0" u="none" strike="noStrike" dirty="0">
                          <a:solidFill>
                            <a:srgbClr val="000000"/>
                          </a:solidFill>
                          <a:latin typeface="+mn-lt"/>
                          <a:ea typeface="+mn-ea"/>
                        </a:rPr>
                        <a:t>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yfang@ztetx.com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Ke</a:t>
                      </a:r>
                      <a:r>
                        <a:rPr lang="en-US" sz="1200" b="0" i="0" u="none" strike="noStrike" dirty="0">
                          <a:solidFill>
                            <a:srgbClr val="000000"/>
                          </a:solidFill>
                          <a:latin typeface="+mn-lt"/>
                          <a:ea typeface="+mn-ea"/>
                        </a:rPr>
                        <a:t>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yao.ke5@zte.com.cn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Weimin</a:t>
                      </a:r>
                      <a:r>
                        <a:rPr lang="en-US" sz="1200" b="0" i="0" u="none" strike="noStrike" dirty="0">
                          <a:solidFill>
                            <a:srgbClr val="000000"/>
                          </a:solidFill>
                          <a:latin typeface="+mn-lt"/>
                          <a:ea typeface="+mn-ea"/>
                        </a:rPr>
                        <a:t>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xing.weimin@zte.com.cn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a:solidFill>
                            <a:srgbClr val="000000"/>
                          </a:solidFill>
                          <a:latin typeface="+mn-lt"/>
                          <a:ea typeface="+mn-ea"/>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a:solidFill>
                            <a:srgbClr val="000000"/>
                          </a:solidFill>
                          <a:latin typeface="+mn-lt"/>
                          <a:ea typeface="+mn-ea"/>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a:solidFill>
                            <a:srgbClr val="000000"/>
                          </a:solidFill>
                          <a:latin typeface="+mn-lt"/>
                          <a:ea typeface="+mn-ea"/>
                        </a:rPr>
                        <a:t>170 W Tasman </a:t>
                      </a:r>
                      <a:r>
                        <a:rPr lang="en-US" sz="1200" b="0" i="0" u="none" strike="noStrike" dirty="0" err="1">
                          <a:solidFill>
                            <a:srgbClr val="000000"/>
                          </a:solidFill>
                          <a:latin typeface="+mn-lt"/>
                          <a:ea typeface="+mn-ea"/>
                        </a:rPr>
                        <a:t>Dr</a:t>
                      </a:r>
                      <a:r>
                        <a:rPr lang="en-US" sz="1200" b="0" i="0" u="none" strike="noStrike" dirty="0">
                          <a:solidFill>
                            <a:srgbClr val="000000"/>
                          </a:solidFill>
                          <a:latin typeface="+mn-lt"/>
                          <a:ea typeface="+mn-ea"/>
                        </a:rPr>
                        <a:t>,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brianh@cisco.com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Pooya</a:t>
                      </a:r>
                      <a:r>
                        <a:rPr lang="en-US" sz="1200" b="0" i="0" u="none" strike="noStrike" dirty="0">
                          <a:solidFill>
                            <a:srgbClr val="000000"/>
                          </a:solidFill>
                          <a:latin typeface="+mn-lt"/>
                          <a:ea typeface="+mn-ea"/>
                        </a:rPr>
                        <a:t> </a:t>
                      </a:r>
                      <a:r>
                        <a:rPr lang="en-US" sz="1200" b="0" i="0" u="none" strike="noStrike" dirty="0" err="1">
                          <a:solidFill>
                            <a:srgbClr val="000000"/>
                          </a:solidFill>
                          <a:latin typeface="+mn-lt"/>
                          <a:ea typeface="+mn-ea"/>
                        </a:rPr>
                        <a:t>Monajemi</a:t>
                      </a:r>
                      <a:endParaRPr lang="en-US" sz="1200" b="0" i="0" u="none" strike="noStrike" dirty="0">
                        <a:solidFill>
                          <a:srgbClr val="000000"/>
                        </a:solidFill>
                        <a:latin typeface="+mn-lt"/>
                        <a:ea typeface="+mn-ea"/>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pmonajem@cisco.com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nvPr>
        </p:nvGraphicFramePr>
        <p:xfrm>
          <a:off x="762000" y="1371600"/>
          <a:ext cx="7620000" cy="2470113"/>
        </p:xfrm>
        <a:graphic>
          <a:graphicData uri="http://schemas.openxmlformats.org/drawingml/2006/table">
            <a:tbl>
              <a:tblPr firstRow="1" bandRow="1">
                <a:tableStyleId>{F5AB1C69-6EDB-4FF4-983F-18BD219EF322}</a:tableStyleId>
              </a:tblPr>
              <a:tblGrid>
                <a:gridCol w="1524000"/>
                <a:gridCol w="1219200"/>
                <a:gridCol w="1676400"/>
                <a:gridCol w="1355558"/>
                <a:gridCol w="1844842"/>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0"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2224840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graphicFrame>
        <p:nvGraphicFramePr>
          <p:cNvPr id="13" name="Table 12"/>
          <p:cNvGraphicFramePr>
            <a:graphicFrameLocks noGrp="1"/>
          </p:cNvGraphicFramePr>
          <p:nvPr>
            <p:extLst/>
          </p:nvPr>
        </p:nvGraphicFramePr>
        <p:xfrm>
          <a:off x="685800" y="1193248"/>
          <a:ext cx="7848600" cy="3776124"/>
        </p:xfrm>
        <a:graphic>
          <a:graphicData uri="http://schemas.openxmlformats.org/drawingml/2006/table">
            <a:tbl>
              <a:tblPr firstRow="1" bandRow="1">
                <a:tableStyleId>{F5AB1C69-6EDB-4FF4-983F-18BD219EF322}</a:tableStyleId>
              </a:tblPr>
              <a:tblGrid>
                <a:gridCol w="1833785"/>
                <a:gridCol w="833215"/>
                <a:gridCol w="1876927"/>
                <a:gridCol w="1404486"/>
                <a:gridCol w="1900187"/>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5"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049232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99295</TotalTime>
  <Words>1900</Words>
  <Application>Microsoft Office PowerPoint</Application>
  <PresentationFormat>화면 슬라이드 쇼(4:3)</PresentationFormat>
  <Paragraphs>610</Paragraphs>
  <Slides>16</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16</vt:i4>
      </vt:variant>
    </vt:vector>
  </HeadingPairs>
  <TitlesOfParts>
    <vt:vector size="21" baseType="lpstr">
      <vt:lpstr>ＭＳ 明朝</vt:lpstr>
      <vt:lpstr>Arial</vt:lpstr>
      <vt:lpstr>Calibri</vt:lpstr>
      <vt:lpstr>Times New Roman</vt:lpstr>
      <vt:lpstr>802-11-Submission</vt:lpstr>
      <vt:lpstr>Early TWT SP termination for TWT operation</vt:lpstr>
      <vt:lpstr>Authors (continued)</vt:lpstr>
      <vt:lpstr>Authors (continued)</vt:lpstr>
      <vt:lpstr>PowerPoint 프레젠테이션</vt:lpstr>
      <vt:lpstr>Authors (continued)</vt:lpstr>
      <vt:lpstr>Authors (continued)</vt:lpstr>
      <vt:lpstr>Authors (continued)</vt:lpstr>
      <vt:lpstr>Authors (continued)</vt:lpstr>
      <vt:lpstr>Authors (continued)</vt:lpstr>
      <vt:lpstr>Authors (continued)</vt:lpstr>
      <vt:lpstr>Authors (continued)</vt:lpstr>
      <vt:lpstr>Recap: early TWT SP termination</vt:lpstr>
      <vt:lpstr>Motivation</vt:lpstr>
      <vt:lpstr>Condition for early TWT SP termination</vt:lpstr>
      <vt:lpstr>Conclusion</vt:lpstr>
      <vt:lpstr>Straw poll</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박현희/선임연구원/차세대표준(연)IoT팀(hyunh.park@lge.com)</cp:lastModifiedBy>
  <cp:revision>1315</cp:revision>
  <cp:lastPrinted>1998-02-10T13:28:06Z</cp:lastPrinted>
  <dcterms:created xsi:type="dcterms:W3CDTF">2007-05-21T21:00:37Z</dcterms:created>
  <dcterms:modified xsi:type="dcterms:W3CDTF">2016-11-07T03:23:57Z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