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69" r:id="rId2"/>
    <p:sldId id="506" r:id="rId3"/>
    <p:sldId id="507" r:id="rId4"/>
    <p:sldId id="508" r:id="rId5"/>
    <p:sldId id="509" r:id="rId6"/>
    <p:sldId id="510" r:id="rId7"/>
    <p:sldId id="511" r:id="rId8"/>
    <p:sldId id="512" r:id="rId9"/>
    <p:sldId id="513" r:id="rId10"/>
    <p:sldId id="514" r:id="rId11"/>
    <p:sldId id="515" r:id="rId12"/>
    <p:sldId id="516" r:id="rId13"/>
    <p:sldId id="517" r:id="rId14"/>
    <p:sldId id="518" r:id="rId15"/>
    <p:sldId id="520" r:id="rId16"/>
    <p:sldId id="519" r:id="rId17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172" autoAdjust="0"/>
    <p:restoredTop sz="99548" autoAdjust="0"/>
  </p:normalViewPr>
  <p:slideViewPr>
    <p:cSldViewPr>
      <p:cViewPr>
        <p:scale>
          <a:sx n="80" d="100"/>
          <a:sy n="80" d="100"/>
        </p:scale>
        <p:origin x="582" y="2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2916" y="-9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Page </a:t>
            </a:r>
            <a:fld id="{B376B859-F927-4FFC-938A-1E85F81B0C78}" type="slidenum">
              <a:rPr lang="en-US" smtClean="0">
                <a:cs typeface="Arial" charset="0"/>
              </a:rPr>
              <a:pPr/>
              <a:t>1</a:t>
            </a:fld>
            <a:endParaRPr lang="en-US" smtClean="0">
              <a:cs typeface="Arial" charset="0"/>
            </a:endParaRPr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781353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37340" y="6475413"/>
            <a:ext cx="1806585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Jayh</a:t>
            </a:r>
            <a:r>
              <a:rPr lang="en-US" altLang="ko-KR" dirty="0" smtClean="0"/>
              <a:t> H. Park,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Porat, Broadcom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Porat, Broadcom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November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37340" y="6475413"/>
            <a:ext cx="1806585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Jayh</a:t>
            </a:r>
            <a:r>
              <a:rPr lang="en-US" altLang="ko-KR" dirty="0" smtClean="0"/>
              <a:t> H. Park,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Porat, Broadcom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Porat, Broadcom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Porat, Broadcom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Porat, Broadcom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Porat, Broadcom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Porat, Broadcom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Porat, Broadcom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722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November 2016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737340" y="6475413"/>
            <a:ext cx="180658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 smtClean="0"/>
              <a:t>Jayh</a:t>
            </a:r>
            <a:r>
              <a:rPr lang="en-US" altLang="ko-KR" dirty="0" smtClean="0"/>
              <a:t> H. Park, LG Electronics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doc.: IEEE </a:t>
            </a:r>
            <a:r>
              <a:rPr lang="en-US" sz="1800" b="1" dirty="0" smtClean="0">
                <a:cs typeface="+mn-cs"/>
              </a:rPr>
              <a:t>802.11-16/1403r1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8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November 2016</a:t>
            </a:r>
            <a:endParaRPr lang="en-US" dirty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066800"/>
          </a:xfrm>
        </p:spPr>
        <p:txBody>
          <a:bodyPr/>
          <a:lstStyle/>
          <a:p>
            <a:r>
              <a:rPr lang="en-US" dirty="0" smtClean="0"/>
              <a:t>SR </a:t>
            </a:r>
            <a:r>
              <a:rPr lang="en-US" dirty="0" err="1" smtClean="0"/>
              <a:t>Backoff</a:t>
            </a:r>
            <a:r>
              <a:rPr lang="en-US" dirty="0" smtClean="0"/>
              <a:t> Procedure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</a:t>
            </a:r>
            <a:r>
              <a:rPr lang="en-US" sz="2000" b="0" dirty="0" smtClean="0"/>
              <a:t>2016-11-08</a:t>
            </a:r>
            <a:endParaRPr lang="en-US" sz="2000" b="0" dirty="0" smtClean="0"/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533400" y="2133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9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6363840" y="6475413"/>
            <a:ext cx="218008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Jayh </a:t>
            </a:r>
            <a:r>
              <a:rPr lang="en-US" altLang="ko-KR" dirty="0" err="1" smtClean="0"/>
              <a:t>hyunhee</a:t>
            </a:r>
            <a:r>
              <a:rPr lang="en-US" altLang="ko-KR" dirty="0" smtClean="0"/>
              <a:t> </a:t>
            </a:r>
            <a:r>
              <a:rPr lang="en-US" altLang="ko-KR" dirty="0" smtClean="0"/>
              <a:t>Park, LG Electronics</a:t>
            </a:r>
            <a:endParaRPr lang="en-US" altLang="ko-KR" dirty="0"/>
          </a:p>
        </p:txBody>
      </p:sp>
      <p:graphicFrame>
        <p:nvGraphicFramePr>
          <p:cNvPr id="11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3171683"/>
              </p:ext>
            </p:extLst>
          </p:nvPr>
        </p:nvGraphicFramePr>
        <p:xfrm>
          <a:off x="838200" y="3048000"/>
          <a:ext cx="7620000" cy="27432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24000"/>
                <a:gridCol w="1203158"/>
                <a:gridCol w="1684421"/>
                <a:gridCol w="1363579"/>
                <a:gridCol w="1844842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Jayh </a:t>
                      </a: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Hyunhee</a:t>
                      </a:r>
                      <a:r>
                        <a:rPr lang="en-US" sz="12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Park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9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LG Electronics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9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19,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Yangjae-daero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11gil,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Seocho-gu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Seoul 137-130, Korea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hyunh.park@lge.com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Kiseon Ryu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kiseon.ryu@lge.com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Jinyoung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Chun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jiny.chun@lge.com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Jinsoo Choi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js.choi@lge.com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Jeongki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jeongki.kim@lge.com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Dongguk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Lim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dongguk.lim@lge.com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Suhwook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suhwook.kim@lge.com 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Eunsung Park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esung.park@lge.com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HanGyu Cho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hg.cho@lge.com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693587" y="1295400"/>
          <a:ext cx="7848600" cy="41317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69720"/>
                <a:gridCol w="1239253"/>
                <a:gridCol w="1734954"/>
                <a:gridCol w="1171073"/>
                <a:gridCol w="2133600"/>
              </a:tblGrid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Name</a:t>
                      </a:r>
                      <a:endParaRPr lang="en-US" sz="11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Affiliation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Address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Phone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Email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1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Sigurd Schelstraete</a:t>
                      </a:r>
                      <a:endParaRPr lang="en-US" sz="11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Quantenna</a:t>
                      </a:r>
                      <a:endParaRPr lang="en-US" sz="1100" b="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Sigurd@quantenna.com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Huizhao Wang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hwang@quantenna.com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/>
                          <a:ea typeface="ＭＳ 明朝"/>
                        </a:rPr>
                        <a:t>Narendar Madhavan</a:t>
                      </a:r>
                      <a:endParaRPr lang="ja-JP" sz="1000" dirty="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/>
                          <a:ea typeface="ＭＳ 明朝"/>
                        </a:rPr>
                        <a:t>Toshiba </a:t>
                      </a:r>
                      <a:endParaRPr lang="ja-JP" sz="1000" dirty="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ＭＳ 明朝"/>
                        </a:rPr>
                        <a:t> </a:t>
                      </a:r>
                      <a:endParaRPr lang="ja-JP" sz="100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ＭＳ 明朝"/>
                        </a:rPr>
                        <a:t> </a:t>
                      </a:r>
                      <a:endParaRPr lang="ja-JP" sz="100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/>
                          <a:ea typeface="ＭＳ 明朝"/>
                        </a:rPr>
                        <a:t>narendar.madhavan@toshiba.co.jp</a:t>
                      </a:r>
                      <a:endParaRPr lang="ja-JP" sz="1000" dirty="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/>
                          <a:ea typeface="ＭＳ 明朝"/>
                        </a:rPr>
                        <a:t>Masahiro Sekiya</a:t>
                      </a:r>
                      <a:endParaRPr lang="ja-JP" sz="1000" dirty="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ＭＳ 明朝"/>
                        </a:rPr>
                        <a:t> </a:t>
                      </a:r>
                      <a:endParaRPr lang="ja-JP" sz="100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ＭＳ 明朝"/>
                        </a:rPr>
                        <a:t> </a:t>
                      </a:r>
                      <a:endParaRPr lang="ja-JP" sz="100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/>
                          <a:ea typeface="ＭＳ 明朝"/>
                        </a:rPr>
                        <a:t> </a:t>
                      </a:r>
                      <a:endParaRPr lang="ja-JP" sz="1000" dirty="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effectLst/>
                          <a:latin typeface="Times New Roman"/>
                          <a:ea typeface="ＭＳ 明朝"/>
                        </a:rPr>
                        <a:t>Toshihisa</a:t>
                      </a:r>
                      <a:r>
                        <a:rPr lang="en-US" sz="1100" dirty="0">
                          <a:effectLst/>
                          <a:latin typeface="Times New Roman"/>
                          <a:ea typeface="ＭＳ 明朝"/>
                        </a:rPr>
                        <a:t> </a:t>
                      </a:r>
                      <a:r>
                        <a:rPr lang="en-US" sz="1100" dirty="0" err="1">
                          <a:effectLst/>
                          <a:latin typeface="Times New Roman"/>
                          <a:ea typeface="ＭＳ 明朝"/>
                        </a:rPr>
                        <a:t>Nabetani</a:t>
                      </a:r>
                      <a:endParaRPr lang="ja-JP" sz="1000" dirty="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ＭＳ 明朝"/>
                        </a:rPr>
                        <a:t> </a:t>
                      </a:r>
                      <a:endParaRPr lang="ja-JP" sz="100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ＭＳ 明朝"/>
                        </a:rPr>
                        <a:t> </a:t>
                      </a:r>
                      <a:endParaRPr lang="ja-JP" sz="100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ＭＳ 明朝"/>
                        </a:rPr>
                        <a:t> </a:t>
                      </a:r>
                      <a:endParaRPr lang="ja-JP" sz="100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effectLst/>
                          <a:latin typeface="Times New Roman"/>
                          <a:ea typeface="ＭＳ 明朝"/>
                        </a:rPr>
                        <a:t>Tsuguhide</a:t>
                      </a:r>
                      <a:r>
                        <a:rPr lang="en-US" sz="1100" dirty="0">
                          <a:effectLst/>
                          <a:latin typeface="Times New Roman"/>
                          <a:ea typeface="ＭＳ 明朝"/>
                        </a:rPr>
                        <a:t> Aoki</a:t>
                      </a:r>
                      <a:endParaRPr lang="ja-JP" sz="1000" dirty="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ＭＳ 明朝"/>
                        </a:rPr>
                        <a:t> </a:t>
                      </a:r>
                      <a:endParaRPr lang="ja-JP" sz="100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ＭＳ 明朝"/>
                        </a:rPr>
                        <a:t> </a:t>
                      </a:r>
                      <a:endParaRPr lang="ja-JP" sz="100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ＭＳ 明朝"/>
                        </a:rPr>
                        <a:t> </a:t>
                      </a:r>
                      <a:endParaRPr lang="ja-JP" sz="100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/>
                          <a:ea typeface="ＭＳ 明朝"/>
                        </a:rPr>
                        <a:t>Tomoko Adachi</a:t>
                      </a:r>
                      <a:endParaRPr lang="ja-JP" sz="1000" dirty="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ＭＳ 明朝"/>
                        </a:rPr>
                        <a:t> </a:t>
                      </a:r>
                      <a:endParaRPr lang="ja-JP" sz="100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ＭＳ 明朝"/>
                        </a:rPr>
                        <a:t> </a:t>
                      </a:r>
                      <a:endParaRPr lang="ja-JP" sz="100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ＭＳ 明朝"/>
                        </a:rPr>
                        <a:t> </a:t>
                      </a:r>
                      <a:endParaRPr lang="ja-JP" sz="100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effectLst/>
                          <a:latin typeface="Times New Roman"/>
                          <a:ea typeface="ＭＳ 明朝"/>
                        </a:rPr>
                        <a:t>Kentaro</a:t>
                      </a:r>
                      <a:r>
                        <a:rPr lang="en-US" sz="1100" dirty="0">
                          <a:effectLst/>
                          <a:latin typeface="Times New Roman"/>
                          <a:ea typeface="ＭＳ 明朝"/>
                        </a:rPr>
                        <a:t> Taniguchi </a:t>
                      </a:r>
                      <a:endParaRPr lang="ja-JP" sz="1000" dirty="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ＭＳ 明朝"/>
                        </a:rPr>
                        <a:t> </a:t>
                      </a:r>
                      <a:endParaRPr lang="ja-JP" sz="100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ＭＳ 明朝"/>
                        </a:rPr>
                        <a:t> </a:t>
                      </a:r>
                      <a:endParaRPr lang="ja-JP" sz="100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ＭＳ 明朝"/>
                        </a:rPr>
                        <a:t> </a:t>
                      </a:r>
                      <a:endParaRPr lang="ja-JP" sz="100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/>
                          <a:ea typeface="ＭＳ 明朝"/>
                        </a:rPr>
                        <a:t>Daisuke Taki</a:t>
                      </a:r>
                      <a:endParaRPr lang="ja-JP" sz="1000" dirty="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ＭＳ 明朝"/>
                        </a:rPr>
                        <a:t> </a:t>
                      </a:r>
                      <a:endParaRPr lang="ja-JP" sz="100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ＭＳ 明朝"/>
                        </a:rPr>
                        <a:t> </a:t>
                      </a:r>
                      <a:endParaRPr lang="ja-JP" sz="100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ＭＳ 明朝"/>
                        </a:rPr>
                        <a:t> </a:t>
                      </a:r>
                      <a:endParaRPr lang="ja-JP" sz="100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/>
                          <a:ea typeface="ＭＳ 明朝"/>
                        </a:rPr>
                        <a:t>Koji </a:t>
                      </a:r>
                      <a:r>
                        <a:rPr lang="en-US" sz="1100" dirty="0" err="1">
                          <a:effectLst/>
                          <a:latin typeface="Times New Roman"/>
                          <a:ea typeface="ＭＳ 明朝"/>
                        </a:rPr>
                        <a:t>Horisaki</a:t>
                      </a:r>
                      <a:endParaRPr lang="ja-JP" sz="1000" dirty="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/>
                          <a:ea typeface="ＭＳ 明朝"/>
                        </a:rPr>
                        <a:t> </a:t>
                      </a:r>
                      <a:endParaRPr lang="ja-JP" sz="1000" dirty="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ＭＳ 明朝"/>
                        </a:rPr>
                        <a:t> </a:t>
                      </a:r>
                      <a:endParaRPr lang="ja-JP" sz="100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/>
                          <a:ea typeface="ＭＳ 明朝"/>
                        </a:rPr>
                        <a:t> </a:t>
                      </a:r>
                      <a:endParaRPr lang="ja-JP" sz="1000" dirty="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/>
                          <a:ea typeface="ＭＳ 明朝"/>
                        </a:rPr>
                        <a:t>David Halls</a:t>
                      </a:r>
                      <a:endParaRPr lang="ja-JP" sz="1000" dirty="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ＭＳ 明朝"/>
                        </a:rPr>
                        <a:t> </a:t>
                      </a:r>
                      <a:endParaRPr lang="ja-JP" sz="100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ＭＳ 明朝"/>
                        </a:rPr>
                        <a:t> </a:t>
                      </a:r>
                      <a:endParaRPr lang="ja-JP" sz="100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ＭＳ 明朝"/>
                        </a:rPr>
                        <a:t> </a:t>
                      </a:r>
                      <a:endParaRPr lang="ja-JP" sz="100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/>
                          <a:ea typeface="ＭＳ 明朝"/>
                        </a:rPr>
                        <a:t>Filippo </a:t>
                      </a:r>
                      <a:r>
                        <a:rPr lang="en-US" sz="1100" dirty="0" err="1">
                          <a:effectLst/>
                          <a:latin typeface="Times New Roman"/>
                          <a:ea typeface="ＭＳ 明朝"/>
                        </a:rPr>
                        <a:t>Tosato</a:t>
                      </a:r>
                      <a:endParaRPr lang="ja-JP" sz="1000" dirty="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ＭＳ 明朝"/>
                        </a:rPr>
                        <a:t> </a:t>
                      </a:r>
                      <a:endParaRPr lang="ja-JP" sz="100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/>
                          <a:ea typeface="ＭＳ 明朝"/>
                        </a:rPr>
                        <a:t> </a:t>
                      </a:r>
                      <a:endParaRPr lang="ja-JP" sz="1000" dirty="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ＭＳ 明朝"/>
                        </a:rPr>
                        <a:t> </a:t>
                      </a:r>
                      <a:endParaRPr lang="ja-JP" sz="100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/>
                          <a:ea typeface="ＭＳ 明朝"/>
                        </a:rPr>
                        <a:t>Zubeir Bocus</a:t>
                      </a:r>
                      <a:endParaRPr lang="ja-JP" sz="1000" dirty="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ＭＳ 明朝"/>
                        </a:rPr>
                        <a:t> </a:t>
                      </a:r>
                      <a:endParaRPr lang="ja-JP" sz="100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/>
                          <a:ea typeface="ＭＳ 明朝"/>
                        </a:rPr>
                        <a:t> </a:t>
                      </a:r>
                      <a:endParaRPr lang="ja-JP" sz="1000" dirty="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/>
                          <a:ea typeface="ＭＳ 明朝"/>
                        </a:rPr>
                        <a:t> </a:t>
                      </a:r>
                      <a:endParaRPr lang="ja-JP" sz="1000" dirty="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/>
                          <a:ea typeface="ＭＳ 明朝"/>
                        </a:rPr>
                        <a:t>Parag</a:t>
                      </a:r>
                      <a:r>
                        <a:rPr lang="en-US" sz="1100" baseline="0" dirty="0" smtClean="0">
                          <a:effectLst/>
                          <a:latin typeface="Times New Roman"/>
                          <a:ea typeface="ＭＳ 明朝"/>
                        </a:rPr>
                        <a:t> Kulkarni</a:t>
                      </a:r>
                      <a:endParaRPr lang="ja-JP" sz="1000" dirty="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ＭＳ 明朝"/>
                        </a:rPr>
                        <a:t> </a:t>
                      </a:r>
                      <a:endParaRPr lang="ja-JP" sz="100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ＭＳ 明朝"/>
                        </a:rPr>
                        <a:t> </a:t>
                      </a:r>
                      <a:endParaRPr lang="ja-JP" sz="100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/>
                          <a:ea typeface="ＭＳ 明朝"/>
                        </a:rPr>
                        <a:t> </a:t>
                      </a:r>
                      <a:endParaRPr lang="ja-JP" sz="1000" dirty="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标题 18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November 2016</a:t>
            </a:r>
            <a:endParaRPr lang="en-US" dirty="0"/>
          </a:p>
        </p:txBody>
      </p:sp>
      <p:sp>
        <p:nvSpPr>
          <p:cNvPr id="9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6363840" y="6475413"/>
            <a:ext cx="218008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Jayh </a:t>
            </a:r>
            <a:r>
              <a:rPr lang="en-US" altLang="ko-KR" dirty="0" err="1" smtClean="0"/>
              <a:t>hyunhee</a:t>
            </a:r>
            <a:r>
              <a:rPr lang="en-US" altLang="ko-KR" dirty="0" smtClean="0"/>
              <a:t> </a:t>
            </a:r>
            <a:r>
              <a:rPr lang="en-US" altLang="ko-KR" dirty="0" smtClean="0"/>
              <a:t>Park, LG Electronics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43480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4344988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9" name="标题 18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10" name="Table 12"/>
          <p:cNvGraphicFramePr>
            <a:graphicFrameLocks noGrp="1"/>
          </p:cNvGraphicFramePr>
          <p:nvPr>
            <p:extLst/>
          </p:nvPr>
        </p:nvGraphicFramePr>
        <p:xfrm>
          <a:off x="685800" y="1340540"/>
          <a:ext cx="7848600" cy="307342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00200"/>
                <a:gridCol w="1219200"/>
                <a:gridCol w="1600200"/>
                <a:gridCol w="1295400"/>
                <a:gridCol w="2133600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Masahito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Mori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Sony Corp.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Masahito.Mori@jp.sony.com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Yusuke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Tanaka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YusukeC.Tanaka@jp.sony.com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Yuichi Morioka</a:t>
                      </a:r>
                      <a:endParaRPr lang="en-US" sz="11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Yuichi.Morioka@jp.sony.com</a:t>
                      </a:r>
                      <a:endParaRPr lang="en-US" altLang="ja-JP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+mn-lt"/>
                        </a:rPr>
                        <a:t>Kazuyuki Sakoda</a:t>
                      </a:r>
                      <a:endParaRPr lang="en-US" sz="1100" dirty="0">
                        <a:latin typeface="+mn-lt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Kazuyuki.Sakoda@am.sony.com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William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Carney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William.Carney@am.sony.com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1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Sungeun Lee</a:t>
                      </a:r>
                      <a:endParaRPr lang="en-US" sz="11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Cypress Semiconductor Corporation</a:t>
                      </a:r>
                      <a:endParaRPr lang="en-US" sz="1100" b="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sungeun.lee@cypress.com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Saishankar  Nandagopalan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snan@cypress.com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100" dirty="0" smtClean="0">
                          <a:latin typeface="+mn-lt"/>
                          <a:ea typeface="Times New Roman"/>
                          <a:cs typeface="Arial"/>
                        </a:rPr>
                        <a:t>Stephane Baron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100" b="0" dirty="0" smtClean="0">
                          <a:latin typeface="+mn-lt"/>
                          <a:ea typeface="Times New Roman"/>
                          <a:cs typeface="Arial"/>
                        </a:rPr>
                        <a:t>Canon</a:t>
                      </a:r>
                      <a:endParaRPr lang="en-US" sz="1100" b="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100" dirty="0" smtClean="0">
                          <a:latin typeface="+mn-lt"/>
                          <a:ea typeface="Times New Roman"/>
                          <a:cs typeface="Arial"/>
                        </a:rPr>
                        <a:t>stephane.baron@crf.canon.fr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100" dirty="0" smtClean="0">
                          <a:latin typeface="+mn-lt"/>
                          <a:ea typeface="Times New Roman"/>
                          <a:cs typeface="Arial"/>
                        </a:rPr>
                        <a:t>Pascal  </a:t>
                      </a:r>
                      <a:r>
                        <a:rPr lang="fr-FR" sz="1100" dirty="0" err="1" smtClean="0">
                          <a:latin typeface="+mn-lt"/>
                          <a:ea typeface="Times New Roman"/>
                          <a:cs typeface="Arial"/>
                        </a:rPr>
                        <a:t>Viger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100" dirty="0" smtClean="0">
                          <a:latin typeface="+mn-lt"/>
                          <a:ea typeface="Times New Roman"/>
                          <a:cs typeface="Arial"/>
                        </a:rPr>
                        <a:t>pascal.viger@crf.canon.fr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100" dirty="0" smtClean="0">
                          <a:latin typeface="+mn-lt"/>
                          <a:ea typeface="Times New Roman"/>
                          <a:cs typeface="Arial"/>
                        </a:rPr>
                        <a:t>Patrice </a:t>
                      </a:r>
                      <a:r>
                        <a:rPr lang="fr-FR" sz="1100" dirty="0" err="1" smtClean="0">
                          <a:latin typeface="+mn-lt"/>
                          <a:ea typeface="Times New Roman"/>
                          <a:cs typeface="Arial"/>
                        </a:rPr>
                        <a:t>Nezou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100" dirty="0" smtClean="0">
                          <a:latin typeface="+mn-lt"/>
                          <a:ea typeface="Times New Roman"/>
                          <a:cs typeface="Arial"/>
                        </a:rPr>
                        <a:t>patrice.nezou@crf.canon.fr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November 2016</a:t>
            </a:r>
            <a:endParaRPr lang="en-US" dirty="0"/>
          </a:p>
        </p:txBody>
      </p:sp>
      <p:sp>
        <p:nvSpPr>
          <p:cNvPr id="7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6363840" y="6475413"/>
            <a:ext cx="218008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Jayh </a:t>
            </a:r>
            <a:r>
              <a:rPr lang="en-US" altLang="ko-KR" dirty="0" err="1" smtClean="0"/>
              <a:t>hyunhee</a:t>
            </a:r>
            <a:r>
              <a:rPr lang="en-US" altLang="ko-KR" dirty="0" smtClean="0"/>
              <a:t> </a:t>
            </a:r>
            <a:r>
              <a:rPr lang="en-US" altLang="ko-KR" dirty="0" smtClean="0"/>
              <a:t>Park, LG Electronics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0555586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Motivation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In the last F2F meeting, related motion of the OBSS_PD SR </a:t>
            </a:r>
            <a:r>
              <a:rPr lang="en-US" altLang="ko-KR" dirty="0" err="1"/>
              <a:t>backoff</a:t>
            </a:r>
            <a:r>
              <a:rPr lang="en-US" altLang="ko-KR" dirty="0"/>
              <a:t> procedure was passed as below:</a:t>
            </a:r>
          </a:p>
          <a:p>
            <a:pPr lvl="1"/>
            <a:r>
              <a:rPr lang="en-US" altLang="ko-KR" dirty="0"/>
              <a:t>When the receiving STA validates the conditions for spatial reuse operation by using OBSS_PD level, it shall invoke an SR </a:t>
            </a:r>
            <a:r>
              <a:rPr lang="en-US" altLang="ko-KR" dirty="0" err="1"/>
              <a:t>backoff</a:t>
            </a:r>
            <a:r>
              <a:rPr lang="en-US" altLang="ko-KR" dirty="0"/>
              <a:t> procedure by resuming the </a:t>
            </a:r>
            <a:r>
              <a:rPr lang="en-US" altLang="ko-KR" dirty="0" err="1"/>
              <a:t>backoff</a:t>
            </a:r>
            <a:r>
              <a:rPr lang="en-US" altLang="ko-KR" dirty="0"/>
              <a:t> counter countdown for the associated EDCAF as defined in 10.22.2.2 EDCA </a:t>
            </a:r>
            <a:r>
              <a:rPr lang="en-US" altLang="ko-KR" dirty="0" err="1"/>
              <a:t>backoff</a:t>
            </a:r>
            <a:r>
              <a:rPr lang="en-US" altLang="ko-KR" dirty="0"/>
              <a:t> procedure.</a:t>
            </a:r>
          </a:p>
          <a:p>
            <a:endParaRPr lang="en-US" altLang="ko-KR" dirty="0" smtClean="0"/>
          </a:p>
          <a:p>
            <a:r>
              <a:rPr lang="en-US" altLang="ko-KR" dirty="0"/>
              <a:t>In this contribution, we want to clarify SR </a:t>
            </a:r>
            <a:r>
              <a:rPr lang="en-US" altLang="ko-KR" dirty="0" err="1"/>
              <a:t>Backoff</a:t>
            </a:r>
            <a:r>
              <a:rPr lang="en-US" altLang="ko-KR" dirty="0"/>
              <a:t> procedure for SR Delay </a:t>
            </a:r>
            <a:r>
              <a:rPr lang="en-US" altLang="ko-KR" dirty="0" smtClean="0"/>
              <a:t>Entry</a:t>
            </a:r>
            <a:endParaRPr lang="ko-KR" altLang="en-US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2016</a:t>
            </a:r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7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6363840" y="6475413"/>
            <a:ext cx="218008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Jayh </a:t>
            </a:r>
            <a:r>
              <a:rPr lang="en-US" altLang="ko-KR" dirty="0" err="1" smtClean="0"/>
              <a:t>hyunhee</a:t>
            </a:r>
            <a:r>
              <a:rPr lang="en-US" altLang="ko-KR" dirty="0" smtClean="0"/>
              <a:t> </a:t>
            </a:r>
            <a:r>
              <a:rPr lang="en-US" altLang="ko-KR" dirty="0" smtClean="0"/>
              <a:t>Park, LG Electronics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7700999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SR </a:t>
            </a:r>
            <a:r>
              <a:rPr lang="en-US" altLang="ko-KR" dirty="0"/>
              <a:t>delayed case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SR Delay entry</a:t>
            </a:r>
          </a:p>
          <a:p>
            <a:pPr lvl="1"/>
            <a:r>
              <a:rPr lang="en-US" altLang="ko-KR" dirty="0"/>
              <a:t>If the inter-BSS PPDU is regarded as not having been received at all, the inter-BSS PPDU is HE SU PPDU or HE extended range SU PPDU, and the RXVECTOR parameter SPATIAL_REUSE of the HE SU PPDU or HE extended range SU PPDU is set to </a:t>
            </a:r>
            <a:r>
              <a:rPr lang="en-US" altLang="ko-KR" dirty="0" err="1"/>
              <a:t>SR_Delay</a:t>
            </a:r>
            <a:r>
              <a:rPr lang="en-US" altLang="ko-KR" dirty="0"/>
              <a:t> entry, the medium condition for the STA shall indicate BUSY for the duration of the HE SU PPDU or HE extended range SU PPDU</a:t>
            </a:r>
            <a:r>
              <a:rPr lang="en-US" altLang="ko-KR" dirty="0" smtClean="0"/>
              <a:t>.</a:t>
            </a:r>
          </a:p>
          <a:p>
            <a:pPr lvl="2"/>
            <a:r>
              <a:rPr lang="en-US" altLang="ko-KR" dirty="0" smtClean="0"/>
              <a:t>SR transmission is deferred, and UL MU is not disrupted</a:t>
            </a:r>
          </a:p>
          <a:p>
            <a:pPr lvl="2"/>
            <a:r>
              <a:rPr lang="en-US" altLang="ko-KR" dirty="0" smtClean="0"/>
              <a:t>Trigger frame is protected</a:t>
            </a:r>
            <a:endParaRPr lang="en-US" altLang="ko-KR" sz="1200" dirty="0" smtClean="0"/>
          </a:p>
          <a:p>
            <a:r>
              <a:rPr lang="en-US" altLang="ko-KR" dirty="0" smtClean="0"/>
              <a:t>SR </a:t>
            </a:r>
            <a:r>
              <a:rPr lang="en-US" altLang="ko-KR" dirty="0"/>
              <a:t>is not permitted during the length of an HE SU PPDU</a:t>
            </a:r>
          </a:p>
          <a:p>
            <a:endParaRPr lang="ko-KR" altLang="en-US" sz="2400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2016</a:t>
            </a:r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8" name="직사각형 7"/>
          <p:cNvSpPr/>
          <p:nvPr/>
        </p:nvSpPr>
        <p:spPr bwMode="auto">
          <a:xfrm>
            <a:off x="3267074" y="5297025"/>
            <a:ext cx="1334285" cy="381000"/>
          </a:xfrm>
          <a:prstGeom prst="rect">
            <a:avLst/>
          </a:prstGeom>
          <a:solidFill>
            <a:srgbClr val="00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Trigger frame</a:t>
            </a: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직사각형 8"/>
          <p:cNvSpPr/>
          <p:nvPr/>
        </p:nvSpPr>
        <p:spPr bwMode="auto">
          <a:xfrm>
            <a:off x="4817160" y="5594296"/>
            <a:ext cx="1982788" cy="553984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직사각형 9"/>
          <p:cNvSpPr/>
          <p:nvPr/>
        </p:nvSpPr>
        <p:spPr bwMode="auto">
          <a:xfrm>
            <a:off x="2782953" y="5297025"/>
            <a:ext cx="559453" cy="381000"/>
          </a:xfrm>
          <a:prstGeom prst="rect">
            <a:avLst/>
          </a:prstGeom>
          <a:solidFill>
            <a:srgbClr val="0066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</a:rPr>
              <a:t>HE PHY</a:t>
            </a:r>
            <a:endParaRPr kumimoji="0" lang="ko-KR" altLang="en-US" sz="1000" b="1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직사각형 10"/>
          <p:cNvSpPr/>
          <p:nvPr/>
        </p:nvSpPr>
        <p:spPr bwMode="auto">
          <a:xfrm>
            <a:off x="4717966" y="5594296"/>
            <a:ext cx="175394" cy="553984"/>
          </a:xfrm>
          <a:prstGeom prst="rect">
            <a:avLst/>
          </a:prstGeom>
          <a:solidFill>
            <a:srgbClr val="0066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016939" y="5732788"/>
            <a:ext cx="16594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HE trigger based PPDU</a:t>
            </a:r>
            <a:endParaRPr lang="ko-KR" altLang="en-US"/>
          </a:p>
        </p:txBody>
      </p:sp>
      <p:cxnSp>
        <p:nvCxnSpPr>
          <p:cNvPr id="13" name="직선 화살표 연결선 12"/>
          <p:cNvCxnSpPr/>
          <p:nvPr/>
        </p:nvCxnSpPr>
        <p:spPr bwMode="auto">
          <a:xfrm>
            <a:off x="3347707" y="5181617"/>
            <a:ext cx="1249058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14" name="직선 연결선 13"/>
          <p:cNvCxnSpPr/>
          <p:nvPr/>
        </p:nvCxnSpPr>
        <p:spPr bwMode="auto">
          <a:xfrm>
            <a:off x="3349003" y="5181617"/>
            <a:ext cx="0" cy="48045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</p:spPr>
      </p:cxnSp>
      <p:cxnSp>
        <p:nvCxnSpPr>
          <p:cNvPr id="15" name="직선 연결선 14"/>
          <p:cNvCxnSpPr/>
          <p:nvPr/>
        </p:nvCxnSpPr>
        <p:spPr bwMode="auto">
          <a:xfrm>
            <a:off x="4599940" y="5181617"/>
            <a:ext cx="0" cy="119635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</p:spPr>
      </p:cxnSp>
      <p:sp>
        <p:nvSpPr>
          <p:cNvPr id="16" name="TextBox 15"/>
          <p:cNvSpPr txBox="1"/>
          <p:nvPr/>
        </p:nvSpPr>
        <p:spPr>
          <a:xfrm>
            <a:off x="3248232" y="4922175"/>
            <a:ext cx="1435008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altLang="ko-KR" dirty="0" smtClean="0">
                <a:solidFill>
                  <a:srgbClr val="0000FF"/>
                </a:solidFill>
              </a:rPr>
              <a:t>SR is </a:t>
            </a:r>
            <a:r>
              <a:rPr lang="en-US" altLang="ko-KR" b="1" dirty="0" smtClean="0">
                <a:solidFill>
                  <a:srgbClr val="0000FF"/>
                </a:solidFill>
              </a:rPr>
              <a:t>not</a:t>
            </a:r>
            <a:r>
              <a:rPr lang="en-US" altLang="ko-KR" dirty="0" smtClean="0">
                <a:solidFill>
                  <a:srgbClr val="0000FF"/>
                </a:solidFill>
              </a:rPr>
              <a:t> </a:t>
            </a:r>
            <a:r>
              <a:rPr lang="en-US" altLang="ko-KR" dirty="0" smtClean="0">
                <a:solidFill>
                  <a:srgbClr val="0000FF"/>
                </a:solidFill>
              </a:rPr>
              <a:t>permitted</a:t>
            </a:r>
            <a:endParaRPr lang="ko-KR" altLang="en-US" dirty="0">
              <a:solidFill>
                <a:srgbClr val="0000FF"/>
              </a:solidFill>
            </a:endParaRPr>
          </a:p>
        </p:txBody>
      </p:sp>
      <p:cxnSp>
        <p:nvCxnSpPr>
          <p:cNvPr id="17" name="직선 화살표 연결선 16"/>
          <p:cNvCxnSpPr/>
          <p:nvPr/>
        </p:nvCxnSpPr>
        <p:spPr bwMode="auto">
          <a:xfrm>
            <a:off x="4599843" y="6297126"/>
            <a:ext cx="3810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8" name="TextBox 17"/>
          <p:cNvSpPr txBox="1"/>
          <p:nvPr/>
        </p:nvSpPr>
        <p:spPr>
          <a:xfrm>
            <a:off x="4941289" y="6160313"/>
            <a:ext cx="40010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i="1" dirty="0" smtClean="0"/>
              <a:t>AIFS and </a:t>
            </a:r>
            <a:r>
              <a:rPr lang="en-US" altLang="ko-KR" i="1" dirty="0" err="1" smtClean="0"/>
              <a:t>backoff</a:t>
            </a:r>
            <a:r>
              <a:rPr lang="en-US" altLang="ko-KR" i="1" dirty="0" smtClean="0"/>
              <a:t> procedure before spatial reuse transmission</a:t>
            </a:r>
            <a:endParaRPr lang="ko-KR" altLang="en-US" i="1"/>
          </a:p>
        </p:txBody>
      </p:sp>
      <p:cxnSp>
        <p:nvCxnSpPr>
          <p:cNvPr id="19" name="직선 화살표 연결선 18"/>
          <p:cNvCxnSpPr/>
          <p:nvPr/>
        </p:nvCxnSpPr>
        <p:spPr bwMode="auto">
          <a:xfrm>
            <a:off x="2495905" y="5227966"/>
            <a:ext cx="236482" cy="20979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20" name="TextBox 19"/>
          <p:cNvSpPr txBox="1"/>
          <p:nvPr/>
        </p:nvSpPr>
        <p:spPr>
          <a:xfrm>
            <a:off x="4893138" y="4836249"/>
            <a:ext cx="19223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SR transmission is deferred </a:t>
            </a:r>
          </a:p>
          <a:p>
            <a:r>
              <a:rPr lang="en-US" altLang="ko-KR" dirty="0" smtClean="0"/>
              <a:t>to the end of the PPDU</a:t>
            </a:r>
            <a:endParaRPr lang="ko-KR" altLang="en-US"/>
          </a:p>
        </p:txBody>
      </p:sp>
      <p:sp>
        <p:nvSpPr>
          <p:cNvPr id="7" name="TextBox 6"/>
          <p:cNvSpPr txBox="1"/>
          <p:nvPr/>
        </p:nvSpPr>
        <p:spPr>
          <a:xfrm>
            <a:off x="3250080" y="5710576"/>
            <a:ext cx="10534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HE SU PPDU</a:t>
            </a:r>
            <a:endParaRPr lang="ko-KR" altLang="en-US"/>
          </a:p>
        </p:txBody>
      </p:sp>
      <p:sp>
        <p:nvSpPr>
          <p:cNvPr id="21" name="TextBox 20"/>
          <p:cNvSpPr txBox="1"/>
          <p:nvPr/>
        </p:nvSpPr>
        <p:spPr>
          <a:xfrm>
            <a:off x="922029" y="4802809"/>
            <a:ext cx="19415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HE SIG-A field</a:t>
            </a:r>
          </a:p>
          <a:p>
            <a:r>
              <a:rPr lang="en-US" altLang="ko-KR" dirty="0" smtClean="0"/>
              <a:t>(SR field: SR delayed entry)</a:t>
            </a:r>
            <a:endParaRPr lang="ko-KR" altLang="en-US"/>
          </a:p>
        </p:txBody>
      </p:sp>
      <p:cxnSp>
        <p:nvCxnSpPr>
          <p:cNvPr id="26" name="직선 화살표 연결선 25"/>
          <p:cNvCxnSpPr/>
          <p:nvPr/>
        </p:nvCxnSpPr>
        <p:spPr bwMode="auto">
          <a:xfrm flipH="1">
            <a:off x="4620500" y="5003746"/>
            <a:ext cx="304800" cy="11510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32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6363840" y="6475413"/>
            <a:ext cx="218008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Jayh </a:t>
            </a:r>
            <a:r>
              <a:rPr lang="en-US" altLang="ko-KR" dirty="0" err="1" smtClean="0"/>
              <a:t>hyunhee</a:t>
            </a:r>
            <a:r>
              <a:rPr lang="en-US" altLang="ko-KR" dirty="0" smtClean="0"/>
              <a:t> </a:t>
            </a:r>
            <a:r>
              <a:rPr lang="en-US" altLang="ko-KR" dirty="0" smtClean="0"/>
              <a:t>Park, LG Electronics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0372190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err="1"/>
              <a:t>Backoff</a:t>
            </a:r>
            <a:r>
              <a:rPr lang="en-US" altLang="ko-KR" dirty="0"/>
              <a:t> procedure for SR delayed case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In this case, the </a:t>
            </a:r>
            <a:r>
              <a:rPr lang="en-US" altLang="ko-KR" dirty="0" err="1"/>
              <a:t>backoff</a:t>
            </a:r>
            <a:r>
              <a:rPr lang="en-US" altLang="ko-KR" dirty="0"/>
              <a:t> procedure </a:t>
            </a:r>
            <a:r>
              <a:rPr lang="en-US" altLang="ko-KR" dirty="0" smtClean="0"/>
              <a:t>should be defined as below:</a:t>
            </a:r>
            <a:endParaRPr lang="en-US" altLang="ko-KR" dirty="0"/>
          </a:p>
          <a:p>
            <a:pPr lvl="1"/>
            <a:r>
              <a:rPr lang="en-US" altLang="ko-KR" dirty="0"/>
              <a:t>The HE STA shall suspend the countdown of an existing </a:t>
            </a:r>
            <a:r>
              <a:rPr lang="en-US" altLang="ko-KR" dirty="0" err="1"/>
              <a:t>backoff</a:t>
            </a:r>
            <a:r>
              <a:rPr lang="en-US" altLang="ko-KR" dirty="0"/>
              <a:t> procedure till the end of HE SU PPDU</a:t>
            </a:r>
          </a:p>
          <a:p>
            <a:pPr lvl="1"/>
            <a:r>
              <a:rPr lang="en-US" altLang="ko-KR" dirty="0"/>
              <a:t>After end of the HE SU PPDU, the STA may resume its </a:t>
            </a:r>
            <a:r>
              <a:rPr lang="en-US" altLang="ko-KR" dirty="0" err="1"/>
              <a:t>backoff</a:t>
            </a:r>
            <a:r>
              <a:rPr lang="en-US" altLang="ko-KR" dirty="0"/>
              <a:t> procedure</a:t>
            </a:r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2016</a:t>
            </a:r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33" name="직사각형 32"/>
          <p:cNvSpPr/>
          <p:nvPr/>
        </p:nvSpPr>
        <p:spPr bwMode="auto">
          <a:xfrm>
            <a:off x="3219242" y="4304216"/>
            <a:ext cx="1334285" cy="381000"/>
          </a:xfrm>
          <a:prstGeom prst="rect">
            <a:avLst/>
          </a:prstGeom>
          <a:solidFill>
            <a:srgbClr val="00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Trigger frame</a:t>
            </a: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4" name="직사각형 33"/>
          <p:cNvSpPr/>
          <p:nvPr/>
        </p:nvSpPr>
        <p:spPr bwMode="auto">
          <a:xfrm>
            <a:off x="4772366" y="4880909"/>
            <a:ext cx="1982788" cy="553984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5" name="직사각형 34"/>
          <p:cNvSpPr/>
          <p:nvPr/>
        </p:nvSpPr>
        <p:spPr bwMode="auto">
          <a:xfrm>
            <a:off x="2735121" y="4304216"/>
            <a:ext cx="559453" cy="381000"/>
          </a:xfrm>
          <a:prstGeom prst="rect">
            <a:avLst/>
          </a:prstGeom>
          <a:solidFill>
            <a:srgbClr val="0066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</a:rPr>
              <a:t>HE PHY</a:t>
            </a:r>
            <a:endParaRPr kumimoji="0" lang="ko-KR" altLang="en-US" sz="1000" b="1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  <p:sp>
        <p:nvSpPr>
          <p:cNvPr id="36" name="직사각형 35"/>
          <p:cNvSpPr/>
          <p:nvPr/>
        </p:nvSpPr>
        <p:spPr bwMode="auto">
          <a:xfrm>
            <a:off x="4673172" y="4880909"/>
            <a:ext cx="175394" cy="553984"/>
          </a:xfrm>
          <a:prstGeom prst="rect">
            <a:avLst/>
          </a:prstGeom>
          <a:solidFill>
            <a:srgbClr val="0066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4972145" y="5019401"/>
            <a:ext cx="16594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HE trigger based PPDU</a:t>
            </a:r>
            <a:endParaRPr lang="ko-KR" altLang="en-US"/>
          </a:p>
        </p:txBody>
      </p:sp>
      <p:cxnSp>
        <p:nvCxnSpPr>
          <p:cNvPr id="38" name="직선 화살표 연결선 37"/>
          <p:cNvCxnSpPr/>
          <p:nvPr/>
        </p:nvCxnSpPr>
        <p:spPr bwMode="auto">
          <a:xfrm>
            <a:off x="3299875" y="4188808"/>
            <a:ext cx="1249058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39" name="직선 연결선 38"/>
          <p:cNvCxnSpPr/>
          <p:nvPr/>
        </p:nvCxnSpPr>
        <p:spPr bwMode="auto">
          <a:xfrm>
            <a:off x="3301171" y="4188808"/>
            <a:ext cx="0" cy="48045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</p:spPr>
      </p:cxnSp>
      <p:cxnSp>
        <p:nvCxnSpPr>
          <p:cNvPr id="40" name="직선 연결선 39"/>
          <p:cNvCxnSpPr/>
          <p:nvPr/>
        </p:nvCxnSpPr>
        <p:spPr bwMode="auto">
          <a:xfrm>
            <a:off x="4552108" y="4188808"/>
            <a:ext cx="0" cy="168551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</p:spPr>
      </p:cxnSp>
      <p:sp>
        <p:nvSpPr>
          <p:cNvPr id="41" name="TextBox 40"/>
          <p:cNvSpPr txBox="1"/>
          <p:nvPr/>
        </p:nvSpPr>
        <p:spPr>
          <a:xfrm>
            <a:off x="3074825" y="3818267"/>
            <a:ext cx="1595309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altLang="ko-KR" sz="1400" dirty="0" smtClean="0">
                <a:solidFill>
                  <a:srgbClr val="0000FF"/>
                </a:solidFill>
              </a:rPr>
              <a:t>SR is </a:t>
            </a:r>
            <a:r>
              <a:rPr lang="en-US" altLang="ko-KR" sz="1400" b="1" dirty="0" smtClean="0">
                <a:solidFill>
                  <a:srgbClr val="0000FF"/>
                </a:solidFill>
              </a:rPr>
              <a:t>not</a:t>
            </a:r>
            <a:r>
              <a:rPr lang="en-US" altLang="ko-KR" sz="1400" dirty="0" smtClean="0">
                <a:solidFill>
                  <a:srgbClr val="0000FF"/>
                </a:solidFill>
              </a:rPr>
              <a:t> </a:t>
            </a:r>
            <a:r>
              <a:rPr lang="en-US" altLang="ko-KR" sz="1400" dirty="0" smtClean="0">
                <a:solidFill>
                  <a:srgbClr val="0000FF"/>
                </a:solidFill>
              </a:rPr>
              <a:t>permitted</a:t>
            </a:r>
            <a:endParaRPr lang="ko-KR" altLang="en-US" sz="1400" dirty="0">
              <a:solidFill>
                <a:srgbClr val="0000FF"/>
              </a:solidFill>
            </a:endParaRPr>
          </a:p>
        </p:txBody>
      </p:sp>
      <p:cxnSp>
        <p:nvCxnSpPr>
          <p:cNvPr id="42" name="직선 화살표 연결선 41"/>
          <p:cNvCxnSpPr/>
          <p:nvPr/>
        </p:nvCxnSpPr>
        <p:spPr bwMode="auto">
          <a:xfrm>
            <a:off x="4541861" y="5726844"/>
            <a:ext cx="3810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43" name="TextBox 42"/>
          <p:cNvSpPr txBox="1"/>
          <p:nvPr/>
        </p:nvSpPr>
        <p:spPr>
          <a:xfrm>
            <a:off x="4906292" y="5559040"/>
            <a:ext cx="275831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i="1" dirty="0" err="1" smtClean="0"/>
              <a:t>Backoff</a:t>
            </a:r>
            <a:r>
              <a:rPr lang="en-US" altLang="ko-KR" sz="1400" i="1" dirty="0" smtClean="0"/>
              <a:t> procedure may be resumed </a:t>
            </a:r>
            <a:endParaRPr lang="ko-KR" altLang="en-US" sz="1400" i="1"/>
          </a:p>
        </p:txBody>
      </p:sp>
      <p:cxnSp>
        <p:nvCxnSpPr>
          <p:cNvPr id="44" name="직선 화살표 연결선 43"/>
          <p:cNvCxnSpPr/>
          <p:nvPr/>
        </p:nvCxnSpPr>
        <p:spPr bwMode="auto">
          <a:xfrm>
            <a:off x="2448073" y="4235157"/>
            <a:ext cx="236482" cy="20979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45" name="TextBox 44"/>
          <p:cNvSpPr txBox="1"/>
          <p:nvPr/>
        </p:nvSpPr>
        <p:spPr>
          <a:xfrm>
            <a:off x="4845306" y="3843440"/>
            <a:ext cx="19223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SR transmission is deferred </a:t>
            </a:r>
          </a:p>
          <a:p>
            <a:r>
              <a:rPr lang="en-US" altLang="ko-KR" dirty="0" smtClean="0"/>
              <a:t>to the end of the PPDU</a:t>
            </a:r>
            <a:endParaRPr lang="ko-KR" altLang="en-US"/>
          </a:p>
        </p:txBody>
      </p:sp>
      <p:sp>
        <p:nvSpPr>
          <p:cNvPr id="47" name="TextBox 46"/>
          <p:cNvSpPr txBox="1"/>
          <p:nvPr/>
        </p:nvSpPr>
        <p:spPr>
          <a:xfrm>
            <a:off x="874197" y="3810000"/>
            <a:ext cx="19415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HE SIG-A field</a:t>
            </a:r>
          </a:p>
          <a:p>
            <a:r>
              <a:rPr lang="en-US" altLang="ko-KR" dirty="0" smtClean="0"/>
              <a:t>(SR field: SR delayed entry)</a:t>
            </a:r>
            <a:endParaRPr lang="ko-KR" altLang="en-US"/>
          </a:p>
        </p:txBody>
      </p:sp>
      <p:cxnSp>
        <p:nvCxnSpPr>
          <p:cNvPr id="48" name="직선 화살표 연결선 47"/>
          <p:cNvCxnSpPr/>
          <p:nvPr/>
        </p:nvCxnSpPr>
        <p:spPr bwMode="auto">
          <a:xfrm flipH="1">
            <a:off x="4572668" y="4010937"/>
            <a:ext cx="304800" cy="11510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8" name="TextBox 7"/>
          <p:cNvSpPr txBox="1"/>
          <p:nvPr/>
        </p:nvSpPr>
        <p:spPr>
          <a:xfrm>
            <a:off x="2660321" y="5016978"/>
            <a:ext cx="15679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err="1" smtClean="0"/>
              <a:t>Backoff</a:t>
            </a:r>
            <a:r>
              <a:rPr lang="en-US" altLang="ko-KR" sz="1400" dirty="0" smtClean="0"/>
              <a:t> procedure </a:t>
            </a:r>
            <a:br>
              <a:rPr lang="en-US" altLang="ko-KR" sz="1400" dirty="0" smtClean="0"/>
            </a:br>
            <a:r>
              <a:rPr lang="en-US" altLang="ko-KR" sz="1400" dirty="0" smtClean="0"/>
              <a:t>is suspended</a:t>
            </a:r>
            <a:endParaRPr lang="ko-KR" altLang="en-US" sz="1400"/>
          </a:p>
        </p:txBody>
      </p:sp>
      <p:cxnSp>
        <p:nvCxnSpPr>
          <p:cNvPr id="49" name="직선 연결선 48"/>
          <p:cNvCxnSpPr/>
          <p:nvPr/>
        </p:nvCxnSpPr>
        <p:spPr bwMode="auto">
          <a:xfrm>
            <a:off x="3294574" y="4188808"/>
            <a:ext cx="0" cy="82817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med" len="med"/>
            <a:tailEnd type="triangle" w="med" len="med"/>
          </a:ln>
          <a:effectLst/>
        </p:spPr>
      </p:cxnSp>
      <p:sp>
        <p:nvSpPr>
          <p:cNvPr id="50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6363840" y="6475413"/>
            <a:ext cx="218008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Jayh </a:t>
            </a:r>
            <a:r>
              <a:rPr lang="en-US" altLang="ko-KR" dirty="0" err="1" smtClean="0"/>
              <a:t>hyunhee</a:t>
            </a:r>
            <a:r>
              <a:rPr lang="en-US" altLang="ko-KR" dirty="0" smtClean="0"/>
              <a:t> </a:t>
            </a:r>
            <a:r>
              <a:rPr lang="en-US" altLang="ko-KR" dirty="0" smtClean="0"/>
              <a:t>Park, LG Electronics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2671204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Conclusion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In this contribution, we clarify SR </a:t>
            </a:r>
            <a:r>
              <a:rPr lang="en-US" altLang="ko-KR" dirty="0" err="1"/>
              <a:t>Backoff</a:t>
            </a:r>
            <a:r>
              <a:rPr lang="en-US" altLang="ko-KR" dirty="0"/>
              <a:t> procedure for SR Delay </a:t>
            </a:r>
            <a:r>
              <a:rPr lang="en-US" altLang="ko-KR" dirty="0" smtClean="0"/>
              <a:t>Entry</a:t>
            </a:r>
            <a:endParaRPr lang="ko-KR" altLang="en-US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2016</a:t>
            </a:r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7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6363840" y="6475413"/>
            <a:ext cx="218008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Jayh </a:t>
            </a:r>
            <a:r>
              <a:rPr lang="en-US" altLang="ko-KR" dirty="0" err="1" smtClean="0"/>
              <a:t>hyunhee</a:t>
            </a:r>
            <a:r>
              <a:rPr lang="en-US" altLang="ko-KR" dirty="0" smtClean="0"/>
              <a:t> </a:t>
            </a:r>
            <a:r>
              <a:rPr lang="en-US" altLang="ko-KR" dirty="0" smtClean="0"/>
              <a:t>Park, LG Electronics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6908313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agree to add the following </a:t>
            </a:r>
            <a:r>
              <a:rPr lang="en-US" altLang="ko-KR" dirty="0" smtClean="0"/>
              <a:t>text in </a:t>
            </a:r>
            <a:r>
              <a:rPr lang="en-US" altLang="ko-KR" dirty="0"/>
              <a:t>the 11ax spec draft?</a:t>
            </a:r>
          </a:p>
          <a:p>
            <a:pPr lvl="1"/>
            <a:endParaRPr lang="en-US" altLang="ko-KR" sz="1600" dirty="0"/>
          </a:p>
          <a:p>
            <a:pPr lvl="1"/>
            <a:r>
              <a:rPr lang="en-US" altLang="ko-KR" b="1" dirty="0" smtClean="0"/>
              <a:t>25.9.3 SRP-based Spatial reuse operation</a:t>
            </a:r>
          </a:p>
          <a:p>
            <a:pPr lvl="1"/>
            <a:endParaRPr lang="en-US" altLang="ko-KR" dirty="0" smtClean="0"/>
          </a:p>
          <a:p>
            <a:pPr lvl="1"/>
            <a:r>
              <a:rPr lang="en-US" altLang="ko-KR" b="1" dirty="0" smtClean="0"/>
              <a:t>SR </a:t>
            </a:r>
            <a:r>
              <a:rPr lang="en-US" altLang="ko-KR" b="1" dirty="0" err="1"/>
              <a:t>Backoff</a:t>
            </a:r>
            <a:r>
              <a:rPr lang="en-US" altLang="ko-KR" b="1" dirty="0"/>
              <a:t> procedure for SR delayed case</a:t>
            </a:r>
          </a:p>
          <a:p>
            <a:pPr lvl="2"/>
            <a:r>
              <a:rPr lang="en-US" altLang="ko-KR" dirty="0"/>
              <a:t>The STA may resume its </a:t>
            </a:r>
            <a:r>
              <a:rPr lang="en-US" altLang="ko-KR" dirty="0" err="1"/>
              <a:t>backoff</a:t>
            </a:r>
            <a:r>
              <a:rPr lang="en-US" altLang="ko-KR" dirty="0"/>
              <a:t> procedure after the end of the PPDU carrying </a:t>
            </a:r>
            <a:r>
              <a:rPr lang="en-US" altLang="ko-KR" dirty="0" smtClean="0"/>
              <a:t>the</a:t>
            </a:r>
            <a:r>
              <a:rPr lang="en-US" altLang="ko-KR" dirty="0"/>
              <a:t> </a:t>
            </a:r>
            <a:r>
              <a:rPr lang="en-US" altLang="ko-KR" dirty="0" smtClean="0"/>
              <a:t>SR </a:t>
            </a:r>
            <a:r>
              <a:rPr lang="en-US" altLang="ko-KR" dirty="0"/>
              <a:t>delay entry by following the procedure defined in 10.22.2 HCF contention based channel access (EDCA)</a:t>
            </a:r>
            <a:endParaRPr lang="ko-KR" altLang="ko-KR"/>
          </a:p>
          <a:p>
            <a:pPr marL="857250" lvl="2" indent="0">
              <a:buNone/>
            </a:pPr>
            <a:endParaRPr lang="ko-KR" altLang="ko-KR" dirty="0"/>
          </a:p>
          <a:p>
            <a:pPr lvl="2"/>
            <a:r>
              <a:rPr lang="en-US" altLang="ko-KR" b="1" dirty="0"/>
              <a:t>NOTE</a:t>
            </a:r>
            <a:r>
              <a:rPr lang="en-US" altLang="ko-KR" dirty="0"/>
              <a:t> - The countdown of an existing </a:t>
            </a:r>
            <a:r>
              <a:rPr lang="en-US" altLang="ko-KR" dirty="0" err="1"/>
              <a:t>backoff</a:t>
            </a:r>
            <a:r>
              <a:rPr lang="en-US" altLang="ko-KR" dirty="0"/>
              <a:t> procedure is suspended until the end of the PPDU carrying the SR delay entry since the medium is </a:t>
            </a:r>
            <a:r>
              <a:rPr lang="en-US" altLang="ko-KR" dirty="0" smtClean="0"/>
              <a:t>BUSY</a:t>
            </a:r>
            <a:r>
              <a:rPr lang="en-US" altLang="ko-KR" dirty="0" smtClean="0"/>
              <a:t> </a:t>
            </a:r>
            <a:r>
              <a:rPr lang="en-US" altLang="ko-KR" dirty="0"/>
              <a:t>during the duration of the PPDU carrying the SR delay entry.</a:t>
            </a:r>
            <a:endParaRPr lang="en-US" altLang="ko-KR" dirty="0" smtClean="0"/>
          </a:p>
          <a:p>
            <a:pPr lvl="2"/>
            <a:endParaRPr lang="en-US" altLang="ko-KR" dirty="0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2016</a:t>
            </a:r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7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6363840" y="6475413"/>
            <a:ext cx="218008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Jayh </a:t>
            </a:r>
            <a:r>
              <a:rPr lang="en-US" altLang="ko-KR" dirty="0" err="1" smtClean="0"/>
              <a:t>hyunhee</a:t>
            </a:r>
            <a:r>
              <a:rPr lang="en-US" altLang="ko-KR" dirty="0" smtClean="0"/>
              <a:t> </a:t>
            </a:r>
            <a:r>
              <a:rPr lang="en-US" altLang="ko-KR" dirty="0" smtClean="0"/>
              <a:t>Park, LG Electronics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9530087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685800" y="1524000"/>
          <a:ext cx="7239000" cy="266194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 Stacey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Intel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2111 NE 25th Ave, Hillsboro OR 97124, USA 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+1-503-724-893 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robert.stacey@intel.com</a:t>
                      </a:r>
                      <a:endParaRPr lang="en-US" sz="11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Shahrnaz Azizi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shahrnaz.azizi@intel.com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 Huang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po-kai.huang@intel.com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Qinghua Li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quinghua.li@intel.com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Xiaogang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xiaogang.c.chen@intel.com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Chitto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Ghosh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chittabrata.ghosh@intel.com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Laurent Cariou 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laurent.cariou@intel.com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Yaron Alpert</a:t>
                      </a:r>
                      <a:endParaRPr lang="en-US" sz="12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yaron.alpert@intel.com</a:t>
                      </a:r>
                      <a:endParaRPr lang="en-US" sz="11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Assaf Gurevitz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assaf.gurevitz@intel.com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73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Ilan Sutskover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ilan.sutskover@intel.com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November 2016</a:t>
            </a:r>
            <a:endParaRPr lang="en-US" dirty="0"/>
          </a:p>
        </p:txBody>
      </p:sp>
      <p:sp>
        <p:nvSpPr>
          <p:cNvPr id="9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6363840" y="6475413"/>
            <a:ext cx="218008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Jayh </a:t>
            </a:r>
            <a:r>
              <a:rPr lang="en-US" altLang="ko-KR" dirty="0" err="1" smtClean="0"/>
              <a:t>hyunhee</a:t>
            </a:r>
            <a:r>
              <a:rPr lang="en-US" altLang="ko-KR" dirty="0" smtClean="0"/>
              <a:t> </a:t>
            </a:r>
            <a:r>
              <a:rPr lang="en-US" altLang="ko-KR" dirty="0" smtClean="0"/>
              <a:t>Park, LG Electronics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295604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/>
          </p:nvPr>
        </p:nvGraphicFramePr>
        <p:xfrm>
          <a:off x="762000" y="1524000"/>
          <a:ext cx="7239000" cy="439591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Hongyuan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5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Marvell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5">
                  <a:txBody>
                    <a:bodyPr/>
                    <a:lstStyle/>
                    <a:p>
                      <a:pPr algn="ctr"/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5488 Marvell Lane,</a:t>
                      </a:r>
                      <a:b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Santa Clara, CA, 95054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5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408-222-2500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hongyuan@marvell.com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Yakun Sun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yakunsun@marvell.com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Lei Wang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Leileiw@marvell.com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Liwen Chu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liwenchu@marvell.com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Jinjing Jiang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jinjing@marvell.com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yzhang@marvell.com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Rui Cao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ruicao@marvell.com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Sudhir Srinivasa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sudhirs@marvell.com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Bo 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boyu@marvell.com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Saga Tamhane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sagar@marvell.com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Mao 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my@marvel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..com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Xiayu Zheng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xzheng@marvell.com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Christian Berger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crberger@marvell.com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Niranjan Grandhe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ngrandhe@marvell.com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Hui-Ling 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Lou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hlou@marvell.com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November 2016</a:t>
            </a:r>
            <a:endParaRPr lang="en-US" dirty="0"/>
          </a:p>
        </p:txBody>
      </p:sp>
      <p:sp>
        <p:nvSpPr>
          <p:cNvPr id="8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6363840" y="6475413"/>
            <a:ext cx="218008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Jayh </a:t>
            </a:r>
            <a:r>
              <a:rPr lang="en-US" altLang="ko-KR" dirty="0" err="1" smtClean="0"/>
              <a:t>hyunhee</a:t>
            </a:r>
            <a:r>
              <a:rPr lang="en-US" altLang="ko-KR" dirty="0" smtClean="0"/>
              <a:t> </a:t>
            </a:r>
            <a:r>
              <a:rPr lang="en-US" altLang="ko-KR" dirty="0" smtClean="0"/>
              <a:t>Park, LG Electronics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921697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0448435"/>
              </p:ext>
            </p:extLst>
          </p:nvPr>
        </p:nvGraphicFramePr>
        <p:xfrm>
          <a:off x="685800" y="1338127"/>
          <a:ext cx="7772400" cy="468486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54480"/>
                <a:gridCol w="1227221"/>
                <a:gridCol w="1718110"/>
                <a:gridCol w="1390850"/>
                <a:gridCol w="1881739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Alice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Qualcomm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alicel@qti.qualcomm.com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Albert Van Zelst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Netherlands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allert@qti.qualcomm.com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Alfred Asterjadhi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aasterja@qti.qualcomm.com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Bin Tian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btian@qti.qualcomm.com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Abhishek</a:t>
                      </a:r>
                      <a:r>
                        <a:rPr lang="en-US" sz="12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baseline="0" dirty="0" err="1" smtClean="0">
                          <a:latin typeface="Times New Roman"/>
                          <a:ea typeface="Times New Roman"/>
                          <a:cs typeface="Arial"/>
                        </a:rPr>
                        <a:t>Patil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appatil@qca.qualcomm.com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George Cherian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gcherian@qti.qualcomm.com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Gwendolyn Barriac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gbarriac@qti.qualcomm.com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Hemanth Sampath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hsampath@qti.qualcomm.com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Lin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0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linyang@qti.qualcomm.com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Lochan</a:t>
                      </a:r>
                      <a:r>
                        <a:rPr lang="en-US" sz="12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Verma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</a:t>
                      </a:r>
                      <a:r>
                        <a:rPr lang="en-US" sz="1000" kern="12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Morehouse Dr. San Diego, CA USA</a:t>
                      </a:r>
                      <a:endParaRPr lang="en-US" sz="10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lverma@qti.qualcomm.com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Menzo Wentink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</a:t>
                      </a:r>
                      <a:r>
                        <a:rPr lang="en-US" sz="10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Netherlands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mwentink@qti.qualcomm.com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Naveen Kakani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2100 </a:t>
                      </a:r>
                      <a:r>
                        <a:rPr lang="fr-FR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Lakeside</a:t>
                      </a: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Boulevard</a:t>
                      </a:r>
                      <a:b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Suite 475, Richardson</a:t>
                      </a:r>
                      <a:b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TX 75082, USA</a:t>
                      </a: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nkakani@qti.qualcomm.com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Raja Banerjea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1060 Rincon Circle San Jose</a:t>
                      </a:r>
                      <a:br>
                        <a:rPr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 95131, USA</a:t>
                      </a: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rajab@qit.qualcomm.com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 Van Nee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Netherlands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rvannee@qti.qualcomm.com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标题 18"/>
          <p:cNvSpPr txBox="1">
            <a:spLocks/>
          </p:cNvSpPr>
          <p:nvPr/>
        </p:nvSpPr>
        <p:spPr bwMode="auto">
          <a:xfrm>
            <a:off x="685800" y="762000"/>
            <a:ext cx="7772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 altLang="zh-CN" sz="2000" kern="0" smtClean="0"/>
              <a:t>Authors (continued)</a:t>
            </a:r>
            <a:endParaRPr lang="zh-CN" altLang="en-US" sz="2000" kern="0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November 2016</a:t>
            </a:r>
            <a:endParaRPr lang="en-US" dirty="0"/>
          </a:p>
        </p:txBody>
      </p:sp>
      <p:sp>
        <p:nvSpPr>
          <p:cNvPr id="10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6363840" y="6475413"/>
            <a:ext cx="218008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Jayh </a:t>
            </a:r>
            <a:r>
              <a:rPr lang="en-US" altLang="ko-KR" dirty="0" err="1" smtClean="0"/>
              <a:t>hyunhee</a:t>
            </a:r>
            <a:r>
              <a:rPr lang="en-US" altLang="ko-KR" dirty="0" smtClean="0"/>
              <a:t> </a:t>
            </a:r>
            <a:r>
              <a:rPr lang="en-US" altLang="ko-KR" dirty="0" smtClean="0"/>
              <a:t>Park, LG Electronics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9229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/>
          </p:nvPr>
        </p:nvGraphicFramePr>
        <p:xfrm>
          <a:off x="731687" y="1252407"/>
          <a:ext cx="7772400" cy="209293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54480"/>
                <a:gridCol w="1227221"/>
                <a:gridCol w="1718110"/>
                <a:gridCol w="1390850"/>
                <a:gridCol w="1881739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Rolf De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Vegt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Qualcomm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rolfv@qca.qualcomm.com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Sameer Vermani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svverman@qti.qualcomm.com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Simone Merlin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smerlin@qti.qualcomm.com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Tevfik Yucek 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tyucek@qca.qualcomm.com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VK Jones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vkjones@qca.qualcomm.com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Youhan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youhank@qca.qualcomm.com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标题 18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November 2016</a:t>
            </a:r>
            <a:endParaRPr lang="en-US" dirty="0"/>
          </a:p>
        </p:txBody>
      </p:sp>
      <p:sp>
        <p:nvSpPr>
          <p:cNvPr id="9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6363840" y="6475413"/>
            <a:ext cx="218008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Jayh </a:t>
            </a:r>
            <a:r>
              <a:rPr lang="en-US" altLang="ko-KR" dirty="0" err="1" smtClean="0"/>
              <a:t>hyunhee</a:t>
            </a:r>
            <a:r>
              <a:rPr lang="en-US" altLang="ko-KR" dirty="0" smtClean="0"/>
              <a:t> </a:t>
            </a:r>
            <a:r>
              <a:rPr lang="en-US" altLang="ko-KR" dirty="0" smtClean="0"/>
              <a:t>Park, LG Electronics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883422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/>
          </p:nvPr>
        </p:nvGraphicFramePr>
        <p:xfrm>
          <a:off x="762000" y="4263716"/>
          <a:ext cx="7247351" cy="13772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9470"/>
                <a:gridCol w="1144319"/>
                <a:gridCol w="1602046"/>
                <a:gridCol w="1296894"/>
                <a:gridCol w="1754622"/>
              </a:tblGrid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Joonsuk Kim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Apple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sz="1200" b="0" u="sng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joonsuk@apple.com</a:t>
                      </a:r>
                      <a:endParaRPr lang="en-US" sz="900" b="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Guoqing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Li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guoqing_li@apple.com</a:t>
                      </a:r>
                      <a:endParaRPr lang="en-US" sz="9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Jarkko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Kneckt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jkneckt@apple.com</a:t>
                      </a:r>
                      <a:endParaRPr lang="en-US" sz="9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Eric Wong 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ericwong@apple.com</a:t>
                      </a:r>
                      <a:r>
                        <a:rPr lang="en-US" sz="9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Chris</a:t>
                      </a:r>
                      <a:r>
                        <a:rPr lang="en-US" sz="12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Hartman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chartman@apple.com</a:t>
                      </a:r>
                      <a:endParaRPr lang="en-US" sz="900" u="none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762000" y="1219200"/>
          <a:ext cx="7239000" cy="304347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>
                          <a:latin typeface="+mn-lt"/>
                          <a:ea typeface="Times New Roman"/>
                          <a:cs typeface="Arial"/>
                        </a:rPr>
                        <a:t>Jianhan Liu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USA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2860 Junction Ave, San Jose, CA 95134, USA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+1-408-526-1899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jianhan.Liu@mediatek.com</a:t>
                      </a: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Thomas Pare</a:t>
                      </a: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thomas.pare@mediatek.com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ChaoChun Wang</a:t>
                      </a: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chaochun.wang@mediatek.com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James Wang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james.wang@mediatek.com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Times New Roman"/>
                          <a:ea typeface="Times New Roman"/>
                          <a:cs typeface="Arial"/>
                        </a:rPr>
                        <a:t>Tianyu Wu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tianyu.wu@mediatek.com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Times New Roman"/>
                          <a:ea typeface="Times New Roman"/>
                          <a:cs typeface="Arial"/>
                        </a:rPr>
                        <a:t>Russell Huang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russell.huang@mediatek.com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 Yee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No. 1 </a:t>
                      </a:r>
                      <a:r>
                        <a:rPr lang="en-GB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Dusing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1</a:t>
                      </a:r>
                      <a:r>
                        <a:rPr lang="en-GB" sz="1200" baseline="30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GB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Hsinchu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Taiwan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+886-3-567-0766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james.yee@mediatek.com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Alan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Jauh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alan.jauh@mediatek.com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Frank Hsu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frank.hsu@mediatek.com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标题 18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November 2016</a:t>
            </a:r>
            <a:endParaRPr lang="en-US" dirty="0"/>
          </a:p>
        </p:txBody>
      </p:sp>
      <p:sp>
        <p:nvSpPr>
          <p:cNvPr id="12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6363840" y="6475413"/>
            <a:ext cx="218008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Jayh </a:t>
            </a:r>
            <a:r>
              <a:rPr lang="en-US" altLang="ko-KR" dirty="0" err="1" smtClean="0"/>
              <a:t>hyunhee</a:t>
            </a:r>
            <a:r>
              <a:rPr lang="en-US" altLang="ko-KR" dirty="0" smtClean="0"/>
              <a:t> </a:t>
            </a:r>
            <a:r>
              <a:rPr lang="en-US" altLang="ko-KR" dirty="0" smtClean="0"/>
              <a:t>Park, LG Electronics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452872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graphicFrame>
        <p:nvGraphicFramePr>
          <p:cNvPr id="7" name="表格 6"/>
          <p:cNvGraphicFramePr>
            <a:graphicFrameLocks noGrp="1"/>
          </p:cNvGraphicFramePr>
          <p:nvPr/>
        </p:nvGraphicFramePr>
        <p:xfrm>
          <a:off x="838200" y="1059065"/>
          <a:ext cx="7467600" cy="541638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00200"/>
                <a:gridCol w="1072415"/>
                <a:gridCol w="1650733"/>
                <a:gridCol w="1336307"/>
                <a:gridCol w="1807945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David X. Yang</a:t>
                      </a:r>
                      <a:endParaRPr lang="en-US" altLang="zh-CN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Huawei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Shenzhen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david.yangxun@huawei.com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Jiayin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Xinjinqiao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Pudong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Shanghai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+86-18601656691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zhangjiayin@huawei.com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 Luo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Xinjinqiao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Pudong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Shanghai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jun.l@huawei.com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Yi Luo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+86-18665891036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Roy.luoyi@huawei.com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Yingpei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Lin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Xinjinqiao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Pudong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Shanghai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linyingpei@huawei.com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Jiyong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Pang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</a:t>
                      </a:r>
                      <a:r>
                        <a:rPr lang="en-US" sz="10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Xinjinqiao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US" sz="10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Pudong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Shanghai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pangjiyong@huawei.com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Zhigang Rong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10180 Telesis Court, Suite 365, San Diego, CA 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92121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zhigang.rong@huawei.com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Jian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Shenzhen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ross.yujian@huawei.com</a:t>
                      </a:r>
                      <a:endParaRPr lang="zh-CN" altLang="en-US" sz="11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Ming </a:t>
                      </a: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Gan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altLang="zh-CN" sz="11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, Shenzhen</a:t>
                      </a:r>
                      <a:endParaRPr lang="en-US" altLang="zh-CN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ming.gan@huawei.com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Yuchen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Guo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F1-17,</a:t>
                      </a:r>
                      <a:r>
                        <a:rPr lang="en-US" sz="11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Huawei Base, </a:t>
                      </a:r>
                      <a:r>
                        <a:rPr lang="en-US" sz="1100" baseline="0" dirty="0" err="1" smtClean="0">
                          <a:latin typeface="Times New Roman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sz="1100" baseline="0" dirty="0" smtClean="0">
                          <a:latin typeface="Times New Roman"/>
                          <a:ea typeface="Times New Roman"/>
                          <a:cs typeface="Arial"/>
                        </a:rPr>
                        <a:t>, Shenzhen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guoyuchen@huawei.com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Yunsong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10180 Telesis Court, Suite 365, San Diego, CA  92121 NA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yangyunsong@huawei.com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Junghoon Suh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Junghoon.Suh@huawei.com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Peter Loc</a:t>
                      </a:r>
                      <a:endParaRPr lang="zh-CN" alt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zh-CN" altLang="en-US" sz="11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peterloc@iwirelesstech.com</a:t>
                      </a:r>
                      <a:endParaRPr lang="zh-CN" altLang="en-US" sz="11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Edward</a:t>
                      </a:r>
                      <a:r>
                        <a:rPr lang="en-US" sz="12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Au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altLang="zh-CN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edward.ks.au@huawei.com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Teyan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altLang="zh-CN" sz="11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, Shenzhen</a:t>
                      </a:r>
                      <a:endParaRPr lang="en-US" altLang="zh-CN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latin typeface="+mn-lt"/>
                          <a:ea typeface="Times New Roman"/>
                          <a:cs typeface="Arial"/>
                        </a:rPr>
                        <a:t>chenteyan@huawei.com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Yunbo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Li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altLang="zh-CN" sz="1100" kern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, Shenzhen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latin typeface="+mn-lt"/>
                          <a:ea typeface="Times New Roman"/>
                          <a:cs typeface="Arial"/>
                        </a:rPr>
                        <a:t>liyunbo@huawei.com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标题 18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November 2016</a:t>
            </a:r>
            <a:endParaRPr lang="en-US" dirty="0"/>
          </a:p>
        </p:txBody>
      </p:sp>
      <p:sp>
        <p:nvSpPr>
          <p:cNvPr id="10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6363840" y="6475413"/>
            <a:ext cx="218008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Jayh </a:t>
            </a:r>
            <a:r>
              <a:rPr lang="en-US" altLang="ko-KR" dirty="0" err="1" smtClean="0"/>
              <a:t>hyunhee</a:t>
            </a:r>
            <a:r>
              <a:rPr lang="en-US" altLang="ko-KR" dirty="0" smtClean="0"/>
              <a:t> </a:t>
            </a:r>
            <a:r>
              <a:rPr lang="en-US" altLang="ko-KR" dirty="0" smtClean="0"/>
              <a:t>Park, LG Electronics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263779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762000" y="3839623"/>
          <a:ext cx="7620000" cy="1722976"/>
        </p:xfrm>
        <a:graphic>
          <a:graphicData uri="http://schemas.openxmlformats.org/drawingml/2006/table">
            <a:tbl>
              <a:tblPr/>
              <a:tblGrid>
                <a:gridCol w="1523999"/>
                <a:gridCol w="1219200"/>
                <a:gridCol w="1676400"/>
                <a:gridCol w="1371600"/>
                <a:gridCol w="1828801"/>
              </a:tblGrid>
              <a:tr h="42427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</a:rPr>
                        <a:t>Bo Sun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+mn-lt"/>
                        <a:ea typeface="+mn-ea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+mn-lt"/>
                          <a:ea typeface="+mn-ea"/>
                        </a:rPr>
                        <a:t>ZTE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+mn-lt"/>
                          <a:ea typeface="+mn-ea"/>
                        </a:rPr>
                        <a:t>#9 Wuxingduan, Xifeng</a:t>
                      </a:r>
                      <a:br>
                        <a:rPr lang="en-US" sz="1200" b="0" i="0" u="none" strike="noStrike">
                          <a:solidFill>
                            <a:srgbClr val="000000"/>
                          </a:solidFill>
                          <a:latin typeface="+mn-lt"/>
                          <a:ea typeface="+mn-ea"/>
                        </a:rPr>
                      </a:b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+mn-lt"/>
                          <a:ea typeface="+mn-ea"/>
                        </a:rPr>
                        <a:t> Rd., Xi'an, China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+mn-lt"/>
                          <a:ea typeface="+mn-ea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+mn-lt"/>
                          <a:ea typeface="+mn-ea"/>
                        </a:rPr>
                        <a:t>sun.bo1@zte.com.cn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4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+mn-lt"/>
                          <a:ea typeface="+mn-ea"/>
                        </a:rPr>
                        <a:t>Kaiying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+mn-lt"/>
                          <a:ea typeface="+mn-ea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+mn-lt"/>
                          <a:ea typeface="+mn-ea"/>
                        </a:rPr>
                        <a:t>Lv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+mn-lt"/>
                        <a:ea typeface="+mn-ea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+mn-lt"/>
                          <a:ea typeface="+mn-ea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+mn-lt"/>
                          <a:ea typeface="+mn-ea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+mn-lt"/>
                          <a:ea typeface="+mn-ea"/>
                        </a:rPr>
                        <a:t>lv.kaiying@zte.com.cn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4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+mn-lt"/>
                          <a:ea typeface="+mn-ea"/>
                        </a:rPr>
                        <a:t>Yonggang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+mn-lt"/>
                          <a:ea typeface="+mn-ea"/>
                        </a:rPr>
                        <a:t> Fang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+mn-lt"/>
                          <a:ea typeface="+mn-ea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+mn-lt"/>
                          <a:ea typeface="+mn-ea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+mn-lt"/>
                          <a:ea typeface="+mn-ea"/>
                        </a:rPr>
                        <a:t>yfang@ztetx.com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4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+mn-lt"/>
                          <a:ea typeface="+mn-ea"/>
                        </a:rPr>
                        <a:t>Ke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+mn-lt"/>
                          <a:ea typeface="+mn-ea"/>
                        </a:rPr>
                        <a:t> Yao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+mn-lt"/>
                          <a:ea typeface="+mn-ea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+mn-lt"/>
                          <a:ea typeface="+mn-ea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+mn-lt"/>
                          <a:ea typeface="+mn-ea"/>
                        </a:rPr>
                        <a:t>yao.ke5@zte.com.cn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4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+mn-lt"/>
                          <a:ea typeface="+mn-ea"/>
                        </a:rPr>
                        <a:t>Weimin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+mn-lt"/>
                          <a:ea typeface="+mn-ea"/>
                        </a:rPr>
                        <a:t> Xing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+mn-lt"/>
                          <a:ea typeface="+mn-ea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+mn-lt"/>
                          <a:ea typeface="+mn-ea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+mn-lt"/>
                          <a:ea typeface="+mn-ea"/>
                        </a:rPr>
                        <a:t>xing.weimin@zte.com.cn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4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+mn-lt"/>
                          <a:ea typeface="+mn-ea"/>
                        </a:rPr>
                        <a:t>Brian Hart 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+mn-lt"/>
                          <a:ea typeface="+mn-ea"/>
                        </a:rPr>
                        <a:t>Cisco Systems 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+mn-lt"/>
                          <a:ea typeface="+mn-ea"/>
                        </a:rPr>
                        <a:t>170 W Tasman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+mn-lt"/>
                          <a:ea typeface="+mn-ea"/>
                        </a:rPr>
                        <a:t>Dr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+mn-lt"/>
                          <a:ea typeface="+mn-ea"/>
                        </a:rPr>
                        <a:t>, San Jose, CA 95134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+mn-lt"/>
                          <a:ea typeface="+mn-ea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+mn-lt"/>
                          <a:ea typeface="+mn-ea"/>
                        </a:rPr>
                        <a:t>brianh@cisco.com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4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+mn-lt"/>
                          <a:ea typeface="+mn-ea"/>
                        </a:rPr>
                        <a:t>Pooya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+mn-lt"/>
                          <a:ea typeface="+mn-ea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+mn-lt"/>
                          <a:ea typeface="+mn-ea"/>
                        </a:rPr>
                        <a:t>Monajemi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+mn-lt"/>
                        <a:ea typeface="+mn-ea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+mn-lt"/>
                          <a:ea typeface="+mn-ea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+mn-lt"/>
                          <a:ea typeface="+mn-ea"/>
                        </a:rPr>
                        <a:t>pmonajem@cisco.com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Table 10"/>
          <p:cNvGraphicFramePr>
            <a:graphicFrameLocks noGrp="1"/>
          </p:cNvGraphicFramePr>
          <p:nvPr>
            <p:extLst/>
          </p:nvPr>
        </p:nvGraphicFramePr>
        <p:xfrm>
          <a:off x="762000" y="1371600"/>
          <a:ext cx="7620000" cy="2470113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24000"/>
                <a:gridCol w="1219200"/>
                <a:gridCol w="1676400"/>
                <a:gridCol w="1355558"/>
                <a:gridCol w="1844842"/>
              </a:tblGrid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Name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Affiliation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Ron Porat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9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Broadcom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9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9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rporat@broadcom.com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58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Sriram Venkateswaran </a:t>
                      </a: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Matthew Fischer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mfischer@broadcom.com</a:t>
                      </a: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Zhou Lan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Leo Montreuil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Andrew Blanksby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Vinko Erceg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Thomas Derham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Mingyue Ji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标题 18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November 2016</a:t>
            </a:r>
            <a:endParaRPr lang="en-US" dirty="0"/>
          </a:p>
        </p:txBody>
      </p:sp>
      <p:sp>
        <p:nvSpPr>
          <p:cNvPr id="12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6363840" y="6475413"/>
            <a:ext cx="218008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Jayh </a:t>
            </a:r>
            <a:r>
              <a:rPr lang="en-US" altLang="ko-KR" dirty="0" err="1" smtClean="0"/>
              <a:t>hyunhee</a:t>
            </a:r>
            <a:r>
              <a:rPr lang="en-US" altLang="ko-KR" dirty="0" smtClean="0"/>
              <a:t> </a:t>
            </a:r>
            <a:r>
              <a:rPr lang="en-US" altLang="ko-KR" dirty="0" smtClean="0"/>
              <a:t>Park, LG Electronics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224840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/>
          </p:nvPr>
        </p:nvGraphicFramePr>
        <p:xfrm>
          <a:off x="685800" y="1193248"/>
          <a:ext cx="7848600" cy="377612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833785"/>
                <a:gridCol w="833215"/>
                <a:gridCol w="1876927"/>
                <a:gridCol w="1404486"/>
                <a:gridCol w="1900187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Fei Tong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Samsung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Innovation Park,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Cambridge CB4 0DS   (U.K.)   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+44 1223 434633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f.tong@samsung.com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Hyunjeong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Maetan 3-dong; Yongtong-Gu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Suwon; South Korea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+82-31-279-9028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hyunjeong.kang@samsung.com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Kaushik Josiam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1301, E. Lookout Dr,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Richardson TX 75070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(972) 761 7437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k.josiam@samsung.com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Mark Rison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Innovation Park,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Cambridge CB4 0DS   (U.K.)   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+44 1223  434600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m.rison@samsung.com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Rakesh Taori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1301, E. Lookout Dr,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Richardson TX 75070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(972) 761 7470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rakesh.taori@samsung.com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Sanghyun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Maetan 3-dong; Yongtong-Gu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Suwon; South Korea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+82-10-8864-1751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s29.chang@samsung.com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Yasushi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Takatori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NTT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1-1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Hikari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-no-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oka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Yokosuka, Kanagawa 239-0847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Japan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+81 46 859 3135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takatori.yasushi@lab.ntt.co.jp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Yasuhiko Inoue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+81 46 859 5097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inoue.yasuhiko@lab.ntt.co.jp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Shoko Shinohara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latin typeface="Times New Roman"/>
                          <a:ea typeface="Times New Roman"/>
                          <a:cs typeface="Arial"/>
                        </a:rPr>
                        <a:t>+81 46 859 5107</a:t>
                      </a: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Shinohara.shoko@lab.ntt.co.jp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Yusuke </a:t>
                      </a:r>
                      <a:r>
                        <a:rPr lang="en-US" altLang="ja-JP" sz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Asai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</a:t>
                      </a:r>
                      <a:r>
                        <a:rPr lang="en-US" sz="10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46 859 3494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asai.yusuke@lab.ntt.co.jp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Koichi Ishihara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+81 46 859 4233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ishihara.koichi@lab.ntt.co.jp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200" dirty="0" smtClean="0">
                          <a:latin typeface="Times New Roman"/>
                          <a:ea typeface="Times New Roman"/>
                          <a:cs typeface="Arial"/>
                        </a:rPr>
                        <a:t>Junichi Iwatani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+81 46 859 4222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Iwatani.junichi@lab.ntt.co.jp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标题 18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November 2016</a:t>
            </a:r>
            <a:endParaRPr lang="en-US" dirty="0"/>
          </a:p>
        </p:txBody>
      </p:sp>
      <p:sp>
        <p:nvSpPr>
          <p:cNvPr id="9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6363840" y="6475413"/>
            <a:ext cx="218008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Jayh </a:t>
            </a:r>
            <a:r>
              <a:rPr lang="en-US" altLang="ko-KR" dirty="0" err="1" smtClean="0"/>
              <a:t>hyunhee</a:t>
            </a:r>
            <a:r>
              <a:rPr lang="en-US" altLang="ko-KR" dirty="0" smtClean="0"/>
              <a:t> </a:t>
            </a:r>
            <a:r>
              <a:rPr lang="en-US" altLang="ko-KR" dirty="0" smtClean="0"/>
              <a:t>Park, LG Electronics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049232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99955</TotalTime>
  <Words>1582</Words>
  <Application>Microsoft Office PowerPoint</Application>
  <PresentationFormat>화면 슬라이드 쇼(4:3)</PresentationFormat>
  <Paragraphs>597</Paragraphs>
  <Slides>16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16</vt:i4>
      </vt:variant>
    </vt:vector>
  </HeadingPairs>
  <TitlesOfParts>
    <vt:vector size="21" baseType="lpstr">
      <vt:lpstr>MS Mincho</vt:lpstr>
      <vt:lpstr>Arial</vt:lpstr>
      <vt:lpstr>Calibri</vt:lpstr>
      <vt:lpstr>Times New Roman</vt:lpstr>
      <vt:lpstr>802-11-Submission</vt:lpstr>
      <vt:lpstr>SR Backoff Procedure</vt:lpstr>
      <vt:lpstr>Authors (continued)</vt:lpstr>
      <vt:lpstr>Authors (continued)</vt:lpstr>
      <vt:lpstr>PowerPoint 프레젠테이션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Motivation</vt:lpstr>
      <vt:lpstr>SR delayed case</vt:lpstr>
      <vt:lpstr>Backoff procedure for SR delayed case</vt:lpstr>
      <vt:lpstr>Conclusion</vt:lpstr>
      <vt:lpstr>Straw poll</vt:lpstr>
    </vt:vector>
  </TitlesOfParts>
  <Company>AT&amp;T Labs Research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Ron Porat</dc:creator>
  <cp:lastModifiedBy>박현희/선임연구원/차세대표준(연)IoT팀(hyunh.park@lge.com)</cp:lastModifiedBy>
  <cp:revision>1318</cp:revision>
  <cp:lastPrinted>1998-02-10T13:28:06Z</cp:lastPrinted>
  <dcterms:created xsi:type="dcterms:W3CDTF">2007-05-21T21:00:37Z</dcterms:created>
  <dcterms:modified xsi:type="dcterms:W3CDTF">2016-11-08T02:59:49Z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