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80" r:id="rId3"/>
    <p:sldId id="338" r:id="rId4"/>
    <p:sldId id="278" r:id="rId5"/>
    <p:sldId id="279" r:id="rId6"/>
    <p:sldId id="282" r:id="rId7"/>
    <p:sldId id="283" r:id="rId8"/>
    <p:sldId id="284" r:id="rId9"/>
    <p:sldId id="285" r:id="rId10"/>
    <p:sldId id="286" r:id="rId11"/>
    <p:sldId id="339" r:id="rId12"/>
    <p:sldId id="340" r:id="rId13"/>
    <p:sldId id="341" r:id="rId14"/>
    <p:sldId id="343" r:id="rId15"/>
    <p:sldId id="344" r:id="rId16"/>
    <p:sldId id="345" r:id="rId17"/>
    <p:sldId id="348" r:id="rId18"/>
    <p:sldId id="349" r:id="rId19"/>
    <p:sldId id="346" r:id="rId20"/>
    <p:sldId id="347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2" autoAdjust="0"/>
    <p:restoredTop sz="94660"/>
  </p:normalViewPr>
  <p:slideViewPr>
    <p:cSldViewPr>
      <p:cViewPr varScale="1">
        <p:scale>
          <a:sx n="83" d="100"/>
          <a:sy n="83" d="100"/>
        </p:scale>
        <p:origin x="108" y="16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4459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652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Bin, Tian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Bin Tian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Bin Tian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Daewon, Bin, Ilan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Daewon, Bin, Ilan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Daewon, Bin, Ilan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Daewon, Bin, Ilan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Daewon, Bin, Ilan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Daewon, Bin, Ilan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 Bin Tian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802.11-16/1402r0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Courier New" panose="02070309020205020404" pitchFamily="49" charset="0"/>
        <a:buChar char="o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Wingdings" panose="05000000000000000000" pitchFamily="2" charset="2"/>
        <a:buChar char="§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Wingdings" panose="05000000000000000000" pitchFamily="2" charset="2"/>
        <a:buChar char="ü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11ax Receiver Specification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2016-11-07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425970"/>
              </p:ext>
            </p:extLst>
          </p:nvPr>
        </p:nvGraphicFramePr>
        <p:xfrm>
          <a:off x="533400" y="2669763"/>
          <a:ext cx="8153400" cy="21042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29890"/>
                <a:gridCol w="210312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Bin Tian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Lin Yang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Lochan Verma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Arial"/>
                        </a:rPr>
                        <a:t>5775 Morehouse Dr. San Diego, CA USA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lverma@qti.qualcomm.com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Hongyuan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Marvell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Yujin</a:t>
                      </a:r>
                      <a:r>
                        <a:rPr lang="en-US" sz="1200" baseline="0" dirty="0" smtClean="0">
                          <a:latin typeface="+mn-lt"/>
                          <a:ea typeface="Times New Roman"/>
                          <a:cs typeface="Arial"/>
                        </a:rPr>
                        <a:t> Noh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9008 Research Dr.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Irvine, CA 92618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yujin.noh@newracom.com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Footer Placeholder 9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Bin Tian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4836"/>
              </p:ext>
            </p:extLst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76400"/>
                <a:gridCol w="1295400"/>
                <a:gridCol w="1748590"/>
                <a:gridCol w="1147010"/>
                <a:gridCol w="22860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598920"/>
              </p:ext>
            </p:extLst>
          </p:nvPr>
        </p:nvGraphicFramePr>
        <p:xfrm>
          <a:off x="381000" y="2834640"/>
          <a:ext cx="8153400" cy="5509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76400"/>
                <a:gridCol w="1295400"/>
                <a:gridCol w="1748590"/>
                <a:gridCol w="1147010"/>
                <a:gridCol w="22860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Sigurd Schelstraete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Sigurd@quantenna.com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hwang@quantenna.com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443412"/>
              </p:ext>
            </p:extLst>
          </p:nvPr>
        </p:nvGraphicFramePr>
        <p:xfrm>
          <a:off x="381001" y="3385544"/>
          <a:ext cx="8161337" cy="301525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/>
                <a:gridCol w="1295400"/>
                <a:gridCol w="1752600"/>
                <a:gridCol w="1143000"/>
                <a:gridCol w="2293938"/>
              </a:tblGrid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Narendar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Madhavan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59852" marR="59852" marT="0" marB="0" anchor="ctr"/>
                </a:tc>
                <a:tc rowSpan="1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Toshiba 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narendar.madhavan@toshiba.co.jp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Masahiro Sekiya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Toshihisa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Nabetani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Tsuguhide Aoki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Tomoko Adachi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Kentaro Taniguchi 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Daisuke Taki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Koji Horisaki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Halls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Filippo Tosato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Zubeir Bocus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Fengming Cao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Bin Tian</a:t>
            </a:r>
            <a:endParaRPr lang="en-GB" dirty="0"/>
          </a:p>
        </p:txBody>
      </p:sp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335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08012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236853"/>
              </p:ext>
            </p:extLst>
          </p:nvPr>
        </p:nvGraphicFramePr>
        <p:xfrm>
          <a:off x="495300" y="1066800"/>
          <a:ext cx="8153400" cy="16527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Sungeun Lee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Cypress Semiconductor Corporation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sungeun.lee@cypress.com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Saishankar  Nandagopalan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snan@cypress.com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  <a:cs typeface="Arial"/>
                        </a:rPr>
                        <a:t>Stephane Baron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 dirty="0" smtClean="0">
                          <a:latin typeface="+mn-lt"/>
                          <a:ea typeface="Times New Roman"/>
                          <a:cs typeface="Arial"/>
                        </a:rPr>
                        <a:t>Canon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  <a:cs typeface="Arial"/>
                        </a:rPr>
                        <a:t>stephane.baron@crf.canon.fr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  <a:cs typeface="Arial"/>
                        </a:rPr>
                        <a:t>Pascal  </a:t>
                      </a:r>
                      <a:r>
                        <a:rPr lang="fr-FR" sz="1100" dirty="0" err="1" smtClean="0">
                          <a:latin typeface="+mn-lt"/>
                          <a:ea typeface="Times New Roman"/>
                          <a:cs typeface="Arial"/>
                        </a:rPr>
                        <a:t>Viger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  <a:cs typeface="Arial"/>
                        </a:rPr>
                        <a:t>pascal.viger@crf.canon.fr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  <a:cs typeface="Arial"/>
                        </a:rPr>
                        <a:t>Patrice </a:t>
                      </a:r>
                      <a:r>
                        <a:rPr lang="fr-FR" sz="1100" dirty="0" err="1" smtClean="0">
                          <a:latin typeface="+mn-lt"/>
                          <a:ea typeface="Times New Roman"/>
                          <a:cs typeface="Arial"/>
                        </a:rPr>
                        <a:t>Nezou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  <a:cs typeface="Arial"/>
                        </a:rPr>
                        <a:t>patrice.nezou@crf.canon.fr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Bin Tian</a:t>
            </a:r>
            <a:endParaRPr lang="en-GB" dirty="0"/>
          </a:p>
        </p:txBody>
      </p:sp>
      <p:sp>
        <p:nvSpPr>
          <p:cNvPr id="8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055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9013" y="1764666"/>
            <a:ext cx="7772400" cy="4494213"/>
          </a:xfrm>
        </p:spPr>
        <p:txBody>
          <a:bodyPr/>
          <a:lstStyle/>
          <a:p>
            <a:r>
              <a:rPr lang="en-US" dirty="0" smtClean="0"/>
              <a:t>11ax spec needs to define following receiver performance requirements</a:t>
            </a:r>
            <a:endParaRPr lang="en-US" dirty="0" smtClean="0"/>
          </a:p>
          <a:p>
            <a:pPr lvl="1"/>
            <a:r>
              <a:rPr lang="en-US" dirty="0" smtClean="0"/>
              <a:t>Minimum input sensitivity</a:t>
            </a:r>
            <a:endParaRPr lang="en-US" dirty="0" smtClean="0"/>
          </a:p>
          <a:p>
            <a:pPr lvl="1"/>
            <a:r>
              <a:rPr lang="en-US" dirty="0" smtClean="0"/>
              <a:t>Adjacent and non-adjacent channel rejection</a:t>
            </a:r>
          </a:p>
          <a:p>
            <a:pPr lvl="1"/>
            <a:r>
              <a:rPr lang="en-US" dirty="0" smtClean="0"/>
              <a:t>Receiver maximum input level</a:t>
            </a:r>
          </a:p>
          <a:p>
            <a:pPr lvl="1"/>
            <a:r>
              <a:rPr lang="en-US" dirty="0" smtClean="0"/>
              <a:t>CCA sensitivity</a:t>
            </a:r>
          </a:p>
          <a:p>
            <a:pPr lvl="2"/>
            <a:r>
              <a:rPr lang="en-US" dirty="0" smtClean="0"/>
              <a:t>Will </a:t>
            </a:r>
            <a:r>
              <a:rPr lang="en-US" dirty="0" smtClean="0"/>
              <a:t>be covered </a:t>
            </a:r>
            <a:r>
              <a:rPr lang="en-US" dirty="0" smtClean="0"/>
              <a:t>in </a:t>
            </a:r>
            <a:r>
              <a:rPr lang="en-US" dirty="0" smtClean="0"/>
              <a:t>other contributions</a:t>
            </a:r>
          </a:p>
          <a:p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Bin Tian</a:t>
            </a:r>
            <a:endParaRPr lang="en-GB" dirty="0"/>
          </a:p>
        </p:txBody>
      </p:sp>
      <p:sp>
        <p:nvSpPr>
          <p:cNvPr id="6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2016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1012830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r>
              <a:rPr lang="en-GB" dirty="0" smtClean="0"/>
              <a:t>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583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53156"/>
            <a:ext cx="7772400" cy="1066800"/>
          </a:xfrm>
        </p:spPr>
        <p:txBody>
          <a:bodyPr/>
          <a:lstStyle/>
          <a:p>
            <a:r>
              <a:rPr lang="en-US" dirty="0" smtClean="0"/>
              <a:t>Receiver Sensitivity for SU PPDU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75677"/>
            <a:ext cx="5410200" cy="4632231"/>
          </a:xfrm>
        </p:spPr>
        <p:txBody>
          <a:bodyPr/>
          <a:lstStyle/>
          <a:p>
            <a:r>
              <a:rPr lang="en-US" sz="2000" dirty="0" smtClean="0"/>
              <a:t>Like </a:t>
            </a:r>
            <a:r>
              <a:rPr lang="en-US" sz="2000" dirty="0" smtClean="0"/>
              <a:t>in 11ac, sensitivity is only defined for SU PPDU </a:t>
            </a:r>
            <a:endParaRPr lang="en-US" sz="2000" dirty="0" smtClean="0"/>
          </a:p>
          <a:p>
            <a:r>
              <a:rPr lang="en-US" sz="2000" dirty="0" smtClean="0"/>
              <a:t>For </a:t>
            </a:r>
            <a:r>
              <a:rPr lang="en-US" sz="2000" dirty="0" smtClean="0"/>
              <a:t>RU size of 242</a:t>
            </a:r>
          </a:p>
          <a:p>
            <a:pPr lvl="1"/>
            <a:r>
              <a:rPr lang="en-US" sz="1800" dirty="0" smtClean="0"/>
              <a:t>Reuse the 11ac numbers for existing MCSs</a:t>
            </a:r>
          </a:p>
          <a:p>
            <a:pPr lvl="1"/>
            <a:r>
              <a:rPr lang="en-US" sz="1800" dirty="0" smtClean="0"/>
              <a:t>1024 QAMs: derived based on performance delta from 256QAM (see appendix)</a:t>
            </a:r>
          </a:p>
          <a:p>
            <a:pPr lvl="1"/>
            <a:r>
              <a:rPr lang="en-US" sz="1800" dirty="0" smtClean="0"/>
              <a:t>DCM</a:t>
            </a:r>
          </a:p>
          <a:p>
            <a:pPr lvl="2"/>
            <a:r>
              <a:rPr lang="en-US" sz="1600" dirty="0" smtClean="0"/>
              <a:t>BPSK +DCM:  -82 </a:t>
            </a:r>
            <a:r>
              <a:rPr lang="en-US" sz="1600" dirty="0" err="1" smtClean="0"/>
              <a:t>dBm</a:t>
            </a:r>
            <a:endParaRPr lang="en-US" sz="1600" dirty="0" smtClean="0"/>
          </a:p>
          <a:p>
            <a:pPr lvl="3"/>
            <a:r>
              <a:rPr lang="en-US" sz="1400" dirty="0" smtClean="0"/>
              <a:t>Kept at the same as MCS0 to avoid preamble bottleneck</a:t>
            </a:r>
          </a:p>
          <a:p>
            <a:pPr lvl="3"/>
            <a:r>
              <a:rPr lang="en-US" sz="1400" dirty="0" smtClean="0"/>
              <a:t>-82dBm is widely used as </a:t>
            </a:r>
            <a:r>
              <a:rPr lang="en-US" sz="1400" dirty="0" err="1" smtClean="0"/>
              <a:t>WiFi</a:t>
            </a:r>
            <a:r>
              <a:rPr lang="en-US" sz="1400" dirty="0" smtClean="0"/>
              <a:t> sensitivity </a:t>
            </a:r>
          </a:p>
          <a:p>
            <a:pPr lvl="2"/>
            <a:r>
              <a:rPr lang="en-US" sz="1600" dirty="0" smtClean="0"/>
              <a:t>Other </a:t>
            </a:r>
            <a:r>
              <a:rPr lang="en-US" sz="1600" dirty="0" smtClean="0"/>
              <a:t>DCM+MCS combinations can be mapped to non-DCM MCS with the same data rates</a:t>
            </a:r>
          </a:p>
          <a:p>
            <a:r>
              <a:rPr lang="en-US" sz="2000" dirty="0" smtClean="0"/>
              <a:t>For other RU sizes: 484, 996 and 2*996 tones</a:t>
            </a:r>
          </a:p>
          <a:p>
            <a:pPr lvl="1"/>
            <a:r>
              <a:rPr lang="en-US" sz="1800" dirty="0"/>
              <a:t>S</a:t>
            </a:r>
            <a:r>
              <a:rPr lang="en-US" sz="1800" dirty="0" smtClean="0"/>
              <a:t>caled by RU size, same way as in 11ac</a:t>
            </a:r>
            <a:endParaRPr lang="en-US" sz="1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486401" y="1449390"/>
          <a:ext cx="3505200" cy="49514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1781"/>
                <a:gridCol w="701040"/>
                <a:gridCol w="701041"/>
                <a:gridCol w="901338"/>
              </a:tblGrid>
              <a:tr h="348994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Modulation</a:t>
                      </a:r>
                      <a:endParaRPr lang="en-US" sz="1200" b="1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101600" marB="6350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effectLst/>
                        </a:rPr>
                        <a:t>Coding rate</a:t>
                      </a:r>
                      <a:endParaRPr lang="en-US" sz="1200" b="1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101600" marB="6350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u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Min</a:t>
                      </a:r>
                      <a:r>
                        <a:rPr lang="en-US" sz="1200" b="0" u="non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 sensitivity for RU242</a:t>
                      </a:r>
                    </a:p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u="non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(</a:t>
                      </a:r>
                      <a:r>
                        <a:rPr lang="en-US" sz="1200" b="0" u="none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dBm</a:t>
                      </a:r>
                      <a:r>
                        <a:rPr lang="en-US" sz="1200" b="0" u="non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)</a:t>
                      </a:r>
                      <a:endParaRPr lang="en-US" sz="1200" b="1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101600" marB="63500" anchor="ctr"/>
                </a:tc>
              </a:tr>
              <a:tr h="5996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effectLst/>
                        </a:rPr>
                        <a:t>Without DCM</a:t>
                      </a:r>
                      <a:endParaRPr lang="en-US" sz="1200" b="1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101600" marB="635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effectLst/>
                        </a:rPr>
                        <a:t>With DCM</a:t>
                      </a:r>
                      <a:endParaRPr lang="en-US" sz="1200" b="1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484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N/A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BPSK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1/2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non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-82</a:t>
                      </a:r>
                      <a:endParaRPr lang="en-US" sz="1200" b="1" u="non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</a:tr>
              <a:tr h="28484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BPSK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QPSK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effectLst/>
                        </a:rPr>
                        <a:t>1/2</a:t>
                      </a:r>
                      <a:endParaRPr lang="en-US" sz="120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effectLst/>
                        </a:rPr>
                        <a:t>–82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</a:tr>
              <a:tr h="43475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effectLst/>
                        </a:rPr>
                        <a:t>QPSK</a:t>
                      </a:r>
                      <a:endParaRPr lang="en-US" sz="120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16-QAM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effectLst/>
                        </a:rPr>
                        <a:t>1/2</a:t>
                      </a:r>
                      <a:endParaRPr lang="en-US" sz="120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effectLst/>
                        </a:rPr>
                        <a:t>–79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</a:tr>
              <a:tr h="43475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effectLst/>
                        </a:rPr>
                        <a:t>QPSK</a:t>
                      </a:r>
                      <a:endParaRPr lang="en-US" sz="120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16-QAM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effectLst/>
                        </a:rPr>
                        <a:t>3/4</a:t>
                      </a:r>
                      <a:endParaRPr lang="en-US" sz="120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effectLst/>
                        </a:rPr>
                        <a:t>–77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</a:tr>
              <a:tr h="28484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effectLst/>
                        </a:rPr>
                        <a:t>16-QAM</a:t>
                      </a:r>
                      <a:endParaRPr lang="en-US" sz="120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N/A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effectLst/>
                        </a:rPr>
                        <a:t>1/2</a:t>
                      </a:r>
                      <a:endParaRPr lang="en-US" sz="120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effectLst/>
                        </a:rPr>
                        <a:t>–74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</a:tr>
              <a:tr h="28484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effectLst/>
                        </a:rPr>
                        <a:t>16-QAM</a:t>
                      </a:r>
                      <a:endParaRPr lang="en-US" sz="120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N/A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effectLst/>
                        </a:rPr>
                        <a:t>3/4</a:t>
                      </a:r>
                      <a:endParaRPr lang="en-US" sz="120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effectLst/>
                        </a:rPr>
                        <a:t>–70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</a:tr>
              <a:tr h="28484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effectLst/>
                        </a:rPr>
                        <a:t>64-QAM</a:t>
                      </a:r>
                      <a:endParaRPr lang="en-US" sz="120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N/A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effectLst/>
                        </a:rPr>
                        <a:t>2/3</a:t>
                      </a:r>
                      <a:endParaRPr lang="en-US" sz="120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effectLst/>
                        </a:rPr>
                        <a:t>–66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</a:tr>
              <a:tr h="28484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effectLst/>
                        </a:rPr>
                        <a:t>64-QAM</a:t>
                      </a:r>
                      <a:endParaRPr lang="en-US" sz="120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N/A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3/4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-65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</a:tr>
              <a:tr h="28484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effectLst/>
                        </a:rPr>
                        <a:t>64-QAM</a:t>
                      </a:r>
                      <a:endParaRPr lang="en-US" sz="120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N/A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effectLst/>
                        </a:rPr>
                        <a:t>5/6</a:t>
                      </a:r>
                      <a:endParaRPr lang="en-US" sz="120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-64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</a:tr>
              <a:tr h="28484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effectLst/>
                        </a:rPr>
                        <a:t>256-QAM</a:t>
                      </a:r>
                      <a:endParaRPr lang="en-US" sz="120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N/A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effectLst/>
                        </a:rPr>
                        <a:t>3/4</a:t>
                      </a:r>
                      <a:endParaRPr lang="en-US" sz="120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-59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</a:tr>
              <a:tr h="28484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effectLst/>
                        </a:rPr>
                        <a:t>256-QAM</a:t>
                      </a:r>
                      <a:endParaRPr lang="en-US" sz="120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N/A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effectLst/>
                        </a:rPr>
                        <a:t>5/6</a:t>
                      </a:r>
                      <a:endParaRPr lang="en-US" sz="120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effectLst/>
                        </a:rPr>
                        <a:t>–57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</a:tr>
              <a:tr h="28484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1024-QAM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N/A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effectLst/>
                        </a:rPr>
                        <a:t>3/4</a:t>
                      </a:r>
                      <a:endParaRPr lang="en-US" sz="120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non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-54</a:t>
                      </a:r>
                      <a:endParaRPr lang="en-US" sz="1200" b="1" u="non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</a:tr>
              <a:tr h="28484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1024-QAM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N/A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5/6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non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-52</a:t>
                      </a:r>
                      <a:endParaRPr lang="en-US" sz="1200" b="1" u="non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</a:tr>
            </a:tbl>
          </a:graphicData>
        </a:graphic>
      </p:graphicFrame>
      <p:sp>
        <p:nvSpPr>
          <p:cNvPr id="6" name="Footer Placeholder 3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Bin Tian</a:t>
            </a:r>
            <a:endParaRPr lang="en-GB" dirty="0"/>
          </a:p>
        </p:txBody>
      </p:sp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2016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r>
              <a:rPr lang="en-GB" dirty="0" smtClean="0"/>
              <a:t>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360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210" y="668840"/>
            <a:ext cx="7772400" cy="1066800"/>
          </a:xfrm>
        </p:spPr>
        <p:txBody>
          <a:bodyPr/>
          <a:lstStyle/>
          <a:p>
            <a:r>
              <a:rPr lang="en-US" dirty="0" smtClean="0"/>
              <a:t>Adjacent and Non-adjacent Channel Rejection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61010" y="1867606"/>
                <a:ext cx="7924800" cy="4494213"/>
              </a:xfrm>
            </p:spPr>
            <p:txBody>
              <a:bodyPr/>
              <a:lstStyle/>
              <a:p>
                <a:r>
                  <a:rPr lang="en-US" dirty="0" smtClean="0"/>
                  <a:t>Only tested for SU PPDU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Interfering signal shall also be 11ax SU PPDU</a:t>
                </a:r>
              </a:p>
              <a:p>
                <a:pPr lvl="1"/>
                <a:r>
                  <a:rPr lang="en-US" dirty="0" smtClean="0"/>
                  <a:t>11ax has less guard BW than 11ac/n so slightly more stringent requirement. </a:t>
                </a:r>
              </a:p>
              <a:p>
                <a:pPr lvl="2"/>
                <a:r>
                  <a:rPr lang="en-US" dirty="0" smtClean="0"/>
                  <a:t>Worst case only 11</a:t>
                </a:r>
                <a14:m>
                  <m:oMath xmlns:m="http://schemas.openxmlformats.org/officeDocument/2006/math">
                    <m:r>
                      <a:rPr lang="en-US" smtClean="0"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∆</m:t>
                        </m:r>
                      </m:e>
                      <m:sub>
                        <m:r>
                          <a:rPr lang="en-US">
                            <a:latin typeface="Cambria Math" panose="02040503050406030204" pitchFamily="18" charset="0"/>
                          </a:rPr>
                          <m:t>𝐹</m:t>
                        </m:r>
                        <m:r>
                          <a:rPr lang="en-US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dirty="0" smtClean="0"/>
                  <a:t> = 860kHz frequency separation </a:t>
                </a:r>
              </a:p>
              <a:p>
                <a:pPr marL="457200" lvl="1" indent="0">
                  <a:buNone/>
                </a:pPr>
                <a:endParaRPr lang="en-US" dirty="0"/>
              </a:p>
              <a:p>
                <a:r>
                  <a:rPr lang="en-US" dirty="0" smtClean="0"/>
                  <a:t>Rejection levels</a:t>
                </a:r>
              </a:p>
              <a:p>
                <a:pPr lvl="1"/>
                <a:r>
                  <a:rPr lang="en-US" dirty="0" smtClean="0"/>
                  <a:t>Derived from sensitivity levels</a:t>
                </a:r>
              </a:p>
              <a:p>
                <a:pPr marL="457200" lvl="1" indent="0">
                  <a:buNone/>
                </a:pPr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1010" y="1867606"/>
                <a:ext cx="7924800" cy="4494213"/>
              </a:xfrm>
              <a:blipFill rotWithShape="0">
                <a:blip r:embed="rId2"/>
                <a:stretch>
                  <a:fillRect l="-1077" t="-10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ooter Placeholder 3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Bin Tian</a:t>
            </a:r>
            <a:endParaRPr lang="en-GB" dirty="0"/>
          </a:p>
        </p:txBody>
      </p:sp>
      <p:sp>
        <p:nvSpPr>
          <p:cNvPr id="6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2016</a:t>
            </a: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r>
              <a:rPr lang="en-GB" dirty="0" smtClean="0"/>
              <a:t>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479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53156"/>
            <a:ext cx="7772400" cy="1066800"/>
          </a:xfrm>
        </p:spPr>
        <p:txBody>
          <a:bodyPr/>
          <a:lstStyle/>
          <a:p>
            <a:r>
              <a:rPr lang="en-US" dirty="0" smtClean="0"/>
              <a:t>Adjacent and Non-adjacent Channel Rejection 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Bin Tian</a:t>
            </a:r>
            <a:endParaRPr lang="en-GB" dirty="0"/>
          </a:p>
        </p:txBody>
      </p:sp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2016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r>
              <a:rPr lang="en-GB" dirty="0" smtClean="0"/>
              <a:t>15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402752"/>
              </p:ext>
            </p:extLst>
          </p:nvPr>
        </p:nvGraphicFramePr>
        <p:xfrm>
          <a:off x="800099" y="1548272"/>
          <a:ext cx="7620001" cy="51639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4894"/>
                <a:gridCol w="1134894"/>
                <a:gridCol w="709806"/>
                <a:gridCol w="1147293"/>
                <a:gridCol w="1179110"/>
                <a:gridCol w="1179110"/>
                <a:gridCol w="1134894"/>
              </a:tblGrid>
              <a:tr h="381210">
                <a:tc rowSpan="2" gridSpan="2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Modulation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85281" marB="53301" anchor="ctr"/>
                </a:tc>
                <a:tc rowSpan="2" hMerge="1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85281" marB="53301" anchor="ctr"/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Rate (R)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85281" marB="53301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Adjacent channel rejection (dB)</a:t>
                      </a:r>
                      <a:endParaRPr lang="en-US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85281" marB="53301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Nonadjacent channel rejection (dB)</a:t>
                      </a:r>
                      <a:endParaRPr lang="en-US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85281" marB="53301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482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20/40/80/160 MHz Channel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85281" marB="53301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80+80</a:t>
                      </a:r>
                      <a:r>
                        <a:rPr lang="en-US" sz="1200" b="1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MHz Channel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85281" marB="53301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20/40/80/160 MHz Channel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85281" marB="53301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80+80</a:t>
                      </a:r>
                      <a:r>
                        <a:rPr lang="en-US" sz="1200" b="1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MHz Channel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85281" marB="53301" anchor="ctr"/>
                </a:tc>
              </a:tr>
              <a:tr h="37785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Without DCM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85281" marB="53301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With DCM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85281" marB="53301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000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N/A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BPSK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1/2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16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13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32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29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</a:tr>
              <a:tr h="32000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BPSK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QPSK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1/2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16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13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32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29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</a:tr>
              <a:tr h="32000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QPSK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16-QAM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1/2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13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29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26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</a:tr>
              <a:tr h="32000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QPSK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16-QAM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3/4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27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24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</a:tr>
              <a:tr h="32000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16-QAM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N/A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1/2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24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21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</a:tr>
              <a:tr h="32000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16-QAM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N/A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3/4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17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</a:tr>
              <a:tr h="32000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64-QAM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N/A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2/3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–3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16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13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</a:tr>
              <a:tr h="32000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64-QAM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N/A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3/4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–1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–4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15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</a:tr>
              <a:tr h="32000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64-QAM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N/A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5/6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–2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–5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14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</a:tr>
              <a:tr h="32000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256-QAM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N/A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3/4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–7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–10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</a:tr>
              <a:tr h="32000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256-QAM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N/A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5/6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–9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–12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</a:tr>
              <a:tr h="32000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1024-QAM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N/A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>
                          <a:effectLst/>
                        </a:rPr>
                        <a:t>3/4</a:t>
                      </a:r>
                      <a:endParaRPr lang="en-US" sz="120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-12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-15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</a:tr>
              <a:tr h="32000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1024-QAM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N/A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>
                          <a:effectLst/>
                        </a:rPr>
                        <a:t>5/6</a:t>
                      </a:r>
                      <a:endParaRPr lang="en-US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76200" marR="76200" marT="762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-14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-17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-1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3961" marR="63961" marT="63961" marB="3198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840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Receiver Max Input Level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/>
          <a:lstStyle/>
          <a:p>
            <a:r>
              <a:rPr lang="en-US" b="0" dirty="0" smtClean="0"/>
              <a:t>Same as in 11ac/n:</a:t>
            </a:r>
          </a:p>
          <a:p>
            <a:endParaRPr lang="en-US" b="0" dirty="0"/>
          </a:p>
          <a:p>
            <a:pPr marL="0" indent="0">
              <a:buNone/>
            </a:pPr>
            <a:r>
              <a:rPr lang="en-US" b="0" dirty="0"/>
              <a:t>The receiver shall provide a maximum PER of 10% at a PSDU length of 4096 octets, for a maximum </a:t>
            </a:r>
            <a:r>
              <a:rPr lang="en-US" b="0" dirty="0" smtClean="0"/>
              <a:t>input level </a:t>
            </a:r>
            <a:r>
              <a:rPr lang="en-US" b="0" dirty="0"/>
              <a:t>of –30 </a:t>
            </a:r>
            <a:r>
              <a:rPr lang="en-US" b="0" dirty="0" err="1"/>
              <a:t>dBm</a:t>
            </a:r>
            <a:r>
              <a:rPr lang="en-US" b="0" dirty="0"/>
              <a:t> in the 5 GHz band and –20 </a:t>
            </a:r>
            <a:r>
              <a:rPr lang="en-US" b="0" dirty="0" err="1"/>
              <a:t>dBm</a:t>
            </a:r>
            <a:r>
              <a:rPr lang="en-US" b="0" dirty="0"/>
              <a:t> in the 2.4 GHz band, measured at each antenna for </a:t>
            </a:r>
            <a:r>
              <a:rPr lang="en-US" b="0" dirty="0" smtClean="0"/>
              <a:t>any baseband </a:t>
            </a:r>
            <a:r>
              <a:rPr lang="en-US" b="0" dirty="0"/>
              <a:t>modulation.</a:t>
            </a:r>
            <a:endParaRPr lang="en-US" b="0" dirty="0" smtClean="0"/>
          </a:p>
          <a:p>
            <a:pPr marL="0" indent="0">
              <a:buNone/>
            </a:pPr>
            <a:endParaRPr lang="en-US" b="0" dirty="0" smtClean="0"/>
          </a:p>
        </p:txBody>
      </p:sp>
      <p:sp>
        <p:nvSpPr>
          <p:cNvPr id="5" name="Footer Placeholder 3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Bin Tian</a:t>
            </a:r>
            <a:endParaRPr lang="en-GB" dirty="0"/>
          </a:p>
        </p:txBody>
      </p:sp>
      <p:sp>
        <p:nvSpPr>
          <p:cNvPr id="6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2016</a:t>
            </a: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r>
              <a:rPr lang="en-GB" dirty="0" smtClean="0"/>
              <a:t>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345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846909"/>
            <a:ext cx="7772400" cy="304800"/>
          </a:xfrm>
        </p:spPr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560" y="1586729"/>
            <a:ext cx="8066087" cy="4495800"/>
          </a:xfrm>
        </p:spPr>
        <p:txBody>
          <a:bodyPr/>
          <a:lstStyle/>
          <a:p>
            <a:r>
              <a:rPr lang="en-US" dirty="0" smtClean="0"/>
              <a:t>Do you agree with the following </a:t>
            </a:r>
            <a:r>
              <a:rPr lang="en-US" dirty="0" smtClean="0"/>
              <a:t>11ax receiver requirements </a:t>
            </a:r>
          </a:p>
          <a:p>
            <a:pPr lvl="1"/>
            <a:r>
              <a:rPr lang="en-US" dirty="0" smtClean="0"/>
              <a:t>Sensitivity as defined in slide 13</a:t>
            </a:r>
          </a:p>
          <a:p>
            <a:pPr lvl="1"/>
            <a:r>
              <a:rPr lang="en-US" dirty="0" smtClean="0"/>
              <a:t>Adjacent and non-adjacent rejection level as defined in slide 15</a:t>
            </a:r>
          </a:p>
          <a:p>
            <a:pPr lvl="1"/>
            <a:r>
              <a:rPr lang="en-US" dirty="0" smtClean="0"/>
              <a:t>Max input level as defined in slide 16</a:t>
            </a:r>
          </a:p>
          <a:p>
            <a:pPr marL="457200" lvl="1" indent="0">
              <a:buNone/>
            </a:pPr>
            <a:r>
              <a:rPr lang="en-US" dirty="0" smtClean="0"/>
              <a:t>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448800" y="6475413"/>
            <a:ext cx="2095125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Bin Tian</a:t>
            </a:r>
            <a:endParaRPr lang="en-GB" dirty="0"/>
          </a:p>
        </p:txBody>
      </p:sp>
      <p:sp>
        <p:nvSpPr>
          <p:cNvPr id="8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98868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8457" y="1865222"/>
            <a:ext cx="7770813" cy="4113213"/>
          </a:xfrm>
        </p:spPr>
        <p:txBody>
          <a:bodyPr/>
          <a:lstStyle/>
          <a:p>
            <a:r>
              <a:rPr lang="en-US" dirty="0" smtClean="0"/>
              <a:t>Do you agree to adopt the spec text </a:t>
            </a:r>
            <a:r>
              <a:rPr lang="en-US" dirty="0" smtClean="0"/>
              <a:t>in </a:t>
            </a:r>
            <a:r>
              <a:rPr lang="en-US" dirty="0" smtClean="0"/>
              <a:t>doc </a:t>
            </a:r>
            <a:r>
              <a:rPr lang="en-US" dirty="0" smtClean="0"/>
              <a:t>11/16-1406r0 11ax Receiver Requirements?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Bin Tian</a:t>
            </a:r>
            <a:endParaRPr lang="en-GB" dirty="0"/>
          </a:p>
        </p:txBody>
      </p:sp>
      <p:sp>
        <p:nvSpPr>
          <p:cNvPr id="8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1610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23900" y="2209800"/>
            <a:ext cx="7772400" cy="1066800"/>
          </a:xfrm>
        </p:spPr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6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2016</a:t>
            </a:r>
            <a:endParaRPr lang="en-GB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Bin Tian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r>
              <a:rPr lang="en-US" dirty="0" smtClean="0"/>
              <a:t>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37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92089" y="743803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032898"/>
              </p:ext>
            </p:extLst>
          </p:nvPr>
        </p:nvGraphicFramePr>
        <p:xfrm>
          <a:off x="679269" y="1076987"/>
          <a:ext cx="7772400" cy="34950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 Bin Tian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019792"/>
              </p:ext>
            </p:extLst>
          </p:nvPr>
        </p:nvGraphicFramePr>
        <p:xfrm>
          <a:off x="679269" y="4571999"/>
          <a:ext cx="7772400" cy="1828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30479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889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34" charset="-127"/>
              </a:rPr>
              <a:t> Link Curve from 15/1070r3 “1024 QAM Proposal”</a:t>
            </a:r>
            <a:endParaRPr lang="ko-KR" altLang="en-US" dirty="0" smtClean="0">
              <a:ea typeface="굴림" panose="020B0600000101010101" pitchFamily="34" charset="-127"/>
            </a:endParaRPr>
          </a:p>
        </p:txBody>
      </p:sp>
      <p:sp>
        <p:nvSpPr>
          <p:cNvPr id="2560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34" charset="-127"/>
              </a:rPr>
              <a:t>MCS 11 requires about 32dB SNR for PER of 10%.</a:t>
            </a:r>
          </a:p>
          <a:p>
            <a:endParaRPr lang="ko-KR" altLang="en-US" smtClean="0">
              <a:ea typeface="굴림" panose="020B0600000101010101" pitchFamily="34" charset="-127"/>
            </a:endParaRPr>
          </a:p>
        </p:txBody>
      </p:sp>
      <p:sp>
        <p:nvSpPr>
          <p:cNvPr id="25606" name="슬라이드 번호 개체 틀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CEDD5692-A976-4262-9EC7-8BFF43F373FF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ko-KR" sz="1200" b="0"/>
          </a:p>
        </p:txBody>
      </p:sp>
      <p:pic>
        <p:nvPicPr>
          <p:cNvPr id="25607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9413" y="2590800"/>
            <a:ext cx="53975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8" name="TextBox 7"/>
          <p:cNvSpPr txBox="1">
            <a:spLocks noChangeArrowheads="1"/>
          </p:cNvSpPr>
          <p:nvPr/>
        </p:nvSpPr>
        <p:spPr bwMode="auto">
          <a:xfrm>
            <a:off x="6858000" y="4724400"/>
            <a:ext cx="18303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b="0"/>
              <a:t>No CFO, no TO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b="0"/>
              <a:t>channel estimation w/ LS</a:t>
            </a:r>
            <a:endParaRPr lang="ko-KR" altLang="en-US" sz="1200" b="0"/>
          </a:p>
        </p:txBody>
      </p:sp>
      <p:sp>
        <p:nvSpPr>
          <p:cNvPr id="9" name="Footer Placeholder 3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Bin Tian</a:t>
            </a:r>
            <a:endParaRPr lang="en-GB" dirty="0"/>
          </a:p>
        </p:txBody>
      </p:sp>
      <p:sp>
        <p:nvSpPr>
          <p:cNvPr id="10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475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Bin Tian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8680711"/>
              </p:ext>
            </p:extLst>
          </p:nvPr>
        </p:nvGraphicFramePr>
        <p:xfrm>
          <a:off x="696912" y="1161415"/>
          <a:ext cx="81534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29890"/>
                <a:gridCol w="210312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Yongho Seok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9008 Research Dr.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Irvine, CA 92618</a:t>
                      </a:r>
                      <a:endParaRPr lang="en-US" sz="1200" b="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yongho.seok@newracom.com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Young </a:t>
                      </a:r>
                      <a:r>
                        <a:rPr lang="en-US" sz="1200" dirty="0" err="1" smtClean="0"/>
                        <a:t>Hoon</a:t>
                      </a:r>
                      <a:r>
                        <a:rPr lang="en-US" sz="1200" dirty="0" smtClean="0"/>
                        <a:t> Kwon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younghoon.kwon@newracom.com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latin typeface="+mn-lt"/>
                          <a:ea typeface="Times New Roman"/>
                          <a:cs typeface="Arial"/>
                        </a:rPr>
                        <a:t>Reza </a:t>
                      </a:r>
                      <a:r>
                        <a:rPr lang="en-US" sz="1200" b="0" dirty="0" err="1" smtClean="0">
                          <a:latin typeface="+mn-lt"/>
                          <a:ea typeface="Times New Roman"/>
                          <a:cs typeface="Arial"/>
                        </a:rPr>
                        <a:t>Hedayat</a:t>
                      </a:r>
                      <a:endParaRPr lang="en-US" sz="1200" b="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reza.hedayat@newracom.com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Minho Cheong</a:t>
                      </a:r>
                      <a:endParaRPr lang="en-US" sz="1200" b="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minho.cheong@newracom.com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1097638"/>
              </p:ext>
            </p:extLst>
          </p:nvPr>
        </p:nvGraphicFramePr>
        <p:xfrm>
          <a:off x="696912" y="2538675"/>
          <a:ext cx="8152145" cy="194892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429"/>
                <a:gridCol w="1287180"/>
                <a:gridCol w="1802053"/>
                <a:gridCol w="1329687"/>
                <a:gridCol w="2102796"/>
              </a:tblGrid>
              <a:tr h="2089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Ron Porat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Broadcom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rporat@broadcom.com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4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Sriram Venkateswaran 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Matthew Fischer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mfischer@broadcom.com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Zhou Lan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Leo Montreuil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Vinko Erceg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Thomas Derham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Mingyue Ji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72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3623515"/>
              </p:ext>
            </p:extLst>
          </p:nvPr>
        </p:nvGraphicFramePr>
        <p:xfrm>
          <a:off x="952500" y="1219200"/>
          <a:ext cx="7239000" cy="2937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181100"/>
                <a:gridCol w="18669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Feng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feng1.jiang@intel.com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Bin Tian</a:t>
            </a:r>
            <a:endParaRPr lang="en-GB" dirty="0"/>
          </a:p>
        </p:txBody>
      </p:sp>
      <p:sp>
        <p:nvSpPr>
          <p:cNvPr id="8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17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1127076"/>
              </p:ext>
            </p:extLst>
          </p:nvPr>
        </p:nvGraphicFramePr>
        <p:xfrm>
          <a:off x="762000" y="1524000"/>
          <a:ext cx="7239000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Bin Tian</a:t>
            </a:r>
            <a:endParaRPr lang="en-GB" dirty="0"/>
          </a:p>
        </p:txBody>
      </p:sp>
      <p:sp>
        <p:nvSpPr>
          <p:cNvPr id="8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372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445513"/>
              </p:ext>
            </p:extLst>
          </p:nvPr>
        </p:nvGraphicFramePr>
        <p:xfrm>
          <a:off x="762000" y="3987220"/>
          <a:ext cx="7239000" cy="16527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u="none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u="none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u="none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u="none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joonsuk@apple.com</a:t>
                      </a:r>
                      <a:endParaRPr lang="en-US" sz="900" b="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u="none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u="none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u="none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mujtaba@apple.com</a:t>
                      </a:r>
                      <a:endParaRPr lang="en-US" sz="9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u="none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u="none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guoqing_li@apple.com</a:t>
                      </a:r>
                      <a:endParaRPr lang="en-US" sz="9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ericwong@apple.com</a:t>
                      </a:r>
                      <a:r>
                        <a:rPr lang="en-US" sz="900" u="non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u="none" baseline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chartman@apple.com</a:t>
                      </a:r>
                      <a:endParaRPr lang="en-US" sz="9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Jarkko</a:t>
                      </a:r>
                      <a:r>
                        <a:rPr lang="en-US" sz="1200" u="none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u="none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Kneckt</a:t>
                      </a:r>
                      <a:endParaRPr lang="en-US" sz="12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u="none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jkneckt@apple.com </a:t>
                      </a:r>
                      <a:endParaRPr lang="en-US" sz="12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1219200"/>
          <a:ext cx="7239000" cy="27680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Bin Tian</a:t>
            </a:r>
            <a:endParaRPr lang="en-GB" dirty="0"/>
          </a:p>
        </p:txBody>
      </p:sp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309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838200" y="893928"/>
          <a:ext cx="7467600" cy="55687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Yuchen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F1-17,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Huawei Base, </a:t>
                      </a:r>
                      <a:r>
                        <a:rPr lang="en-US" sz="1100" baseline="0" dirty="0" err="1" smtClean="0"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guoyuchen@huawei.com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Bin Tian</a:t>
            </a:r>
            <a:endParaRPr lang="en-GB" dirty="0"/>
          </a:p>
        </p:txBody>
      </p:sp>
      <p:sp>
        <p:nvSpPr>
          <p:cNvPr id="9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90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7890821"/>
              </p:ext>
            </p:extLst>
          </p:nvPr>
        </p:nvGraphicFramePr>
        <p:xfrm>
          <a:off x="762000" y="1078644"/>
          <a:ext cx="7620000" cy="30186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19200"/>
                <a:gridCol w="1668379"/>
                <a:gridCol w="1303421"/>
                <a:gridCol w="19050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2491663"/>
              </p:ext>
            </p:extLst>
          </p:nvPr>
        </p:nvGraphicFramePr>
        <p:xfrm>
          <a:off x="746760" y="4097296"/>
          <a:ext cx="7635240" cy="1479737"/>
        </p:xfrm>
        <a:graphic>
          <a:graphicData uri="http://schemas.openxmlformats.org/drawingml/2006/table">
            <a:tbl>
              <a:tblPr/>
              <a:tblGrid>
                <a:gridCol w="1539240"/>
                <a:gridCol w="1219200"/>
                <a:gridCol w="1676400"/>
                <a:gridCol w="1295400"/>
                <a:gridCol w="1905000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sun.bo1@zte.com.cn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Kaiying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Lv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lv.kaiying@zte.com.cn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Yonggang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yfang@ztetx.com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yao.ke5@zte.com.cn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xing.weimin@zte.com.cn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brianh@cisco.com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Pooya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Monajemi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pmonajem@cisco.com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Bin Tian</a:t>
            </a:r>
            <a:endParaRPr lang="en-GB" dirty="0"/>
          </a:p>
        </p:txBody>
      </p:sp>
      <p:sp>
        <p:nvSpPr>
          <p:cNvPr id="9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114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910966"/>
              </p:ext>
            </p:extLst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295400"/>
                <a:gridCol w="1824790"/>
                <a:gridCol w="1451810"/>
                <a:gridCol w="19812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Bin Tian</a:t>
            </a:r>
            <a:endParaRPr lang="en-GB" dirty="0"/>
          </a:p>
        </p:txBody>
      </p:sp>
      <p:sp>
        <p:nvSpPr>
          <p:cNvPr id="8" name="Date Placeholder 1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206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1881</TotalTime>
  <Words>1741</Words>
  <Application>Microsoft Office PowerPoint</Application>
  <PresentationFormat>On-screen Show (4:3)</PresentationFormat>
  <Paragraphs>806</Paragraphs>
  <Slides>20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1" baseType="lpstr">
      <vt:lpstr>Arial Unicode MS</vt:lpstr>
      <vt:lpstr>굴림</vt:lpstr>
      <vt:lpstr>Malgun Gothic</vt:lpstr>
      <vt:lpstr>MS Gothic</vt:lpstr>
      <vt:lpstr>Arial</vt:lpstr>
      <vt:lpstr>Calibri</vt:lpstr>
      <vt:lpstr>Cambria Math</vt:lpstr>
      <vt:lpstr>Courier New</vt:lpstr>
      <vt:lpstr>Times New Roman</vt:lpstr>
      <vt:lpstr>Wingdings</vt:lpstr>
      <vt:lpstr>Office Theme</vt:lpstr>
      <vt:lpstr>11ax Receiver Specification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Introduction </vt:lpstr>
      <vt:lpstr>Receiver Sensitivity for SU PPDU</vt:lpstr>
      <vt:lpstr>Adjacent and Non-adjacent Channel Rejection </vt:lpstr>
      <vt:lpstr>Adjacent and Non-adjacent Channel Rejection </vt:lpstr>
      <vt:lpstr>Receiver Max Input Level </vt:lpstr>
      <vt:lpstr>Straw Poll 1</vt:lpstr>
      <vt:lpstr>Straw Poll 2</vt:lpstr>
      <vt:lpstr>Appendix</vt:lpstr>
      <vt:lpstr> Link Curve from 15/1070r3 “1024 QAM Proposal”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Tx Quality Requirements</dc:title>
  <dc:subject/>
  <dc:creator>Daewon Lee</dc:creator>
  <cp:lastModifiedBy>Bin Tian</cp:lastModifiedBy>
  <cp:revision>222</cp:revision>
  <cp:lastPrinted>1601-01-01T00:00:00Z</cp:lastPrinted>
  <dcterms:created xsi:type="dcterms:W3CDTF">2016-07-23T06:53:17Z</dcterms:created>
  <dcterms:modified xsi:type="dcterms:W3CDTF">2016-11-06T02:58:11Z</dcterms:modified>
</cp:coreProperties>
</file>