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0" r:id="rId3"/>
    <p:sldId id="282" r:id="rId4"/>
    <p:sldId id="283" r:id="rId5"/>
    <p:sldId id="284" r:id="rId6"/>
    <p:sldId id="279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524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528" y="-35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</a:t>
            </a:r>
            <a:r>
              <a:rPr lang="en-US" dirty="0" smtClean="0"/>
              <a:t>0496r5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 smtClean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 smtClean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 smtClean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C8753CA-BECE-40D1-BB6F-2F442C98DD0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 dirty="0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777641" y="332601"/>
            <a:ext cx="368055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802.11-16/1401-00-00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1" y="762000"/>
            <a:ext cx="8381999" cy="1066800"/>
          </a:xfrm>
        </p:spPr>
        <p:txBody>
          <a:bodyPr/>
          <a:lstStyle/>
          <a:p>
            <a:r>
              <a:rPr lang="en-US" altLang="en-US" dirty="0"/>
              <a:t>MCS table for SC EDMG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2016-November-07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3429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Authors: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75123"/>
              </p:ext>
            </p:extLst>
          </p:nvPr>
        </p:nvGraphicFramePr>
        <p:xfrm>
          <a:off x="381001" y="4079240"/>
          <a:ext cx="8305800" cy="14833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57399"/>
                <a:gridCol w="1600200"/>
                <a:gridCol w="951286"/>
                <a:gridCol w="840208"/>
                <a:gridCol w="28567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Company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Alecsander Eitan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Qualcomm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eitana@qti.qualcomm.com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Amichai</a:t>
                      </a:r>
                      <a:r>
                        <a:rPr lang="en-US" sz="1600" baseline="0" dirty="0" smtClean="0"/>
                        <a:t> Sanderovich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Qualcomm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amichais@qti.qualcomm.com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7772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current 802.11REVmc </a:t>
            </a:r>
            <a:r>
              <a:rPr lang="en-US" sz="2000" b="0" dirty="0" smtClean="0"/>
              <a:t/>
            </a:r>
            <a:br>
              <a:rPr lang="en-US" sz="2000" b="0" dirty="0" smtClean="0"/>
            </a:br>
            <a:r>
              <a:rPr lang="en-US" sz="2000" b="0" dirty="0" smtClean="0"/>
              <a:t>contains </a:t>
            </a:r>
            <a:r>
              <a:rPr lang="en-US" sz="2000" b="0" dirty="0"/>
              <a:t>the MCS table </a:t>
            </a:r>
            <a:r>
              <a:rPr lang="en-US" sz="2000" b="0" dirty="0" smtClean="0"/>
              <a:t/>
            </a:r>
            <a:br>
              <a:rPr lang="en-US" sz="2000" b="0" dirty="0" smtClean="0"/>
            </a:br>
            <a:r>
              <a:rPr lang="en-US" sz="2000" b="0" dirty="0" smtClean="0"/>
              <a:t>for </a:t>
            </a:r>
            <a:r>
              <a:rPr lang="en-US" sz="2000" b="0" dirty="0"/>
              <a:t>SC-DMG modem.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This table is divided</a:t>
            </a:r>
            <a:br>
              <a:rPr lang="en-US" sz="2000" b="0" dirty="0"/>
            </a:br>
            <a:r>
              <a:rPr lang="en-US" sz="2000" b="0" dirty="0" smtClean="0"/>
              <a:t>into </a:t>
            </a:r>
            <a:r>
              <a:rPr lang="en-US" sz="2000" b="0" dirty="0"/>
              <a:t>two tables, </a:t>
            </a:r>
            <a:br>
              <a:rPr lang="en-US" sz="2000" b="0" dirty="0"/>
            </a:br>
            <a:r>
              <a:rPr lang="en-US" sz="2000" b="0" dirty="0"/>
              <a:t>normal and extended mode.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This involves complex header</a:t>
            </a:r>
            <a:br>
              <a:rPr lang="en-US" sz="2000" b="0" dirty="0"/>
            </a:br>
            <a:r>
              <a:rPr lang="en-US" sz="2000" b="0" dirty="0"/>
              <a:t>signaling, reserve bits usage </a:t>
            </a:r>
            <a:br>
              <a:rPr lang="en-US" sz="2000" b="0" dirty="0"/>
            </a:br>
            <a:r>
              <a:rPr lang="en-US" sz="2000" b="0" dirty="0"/>
              <a:t>and limitation on the available </a:t>
            </a:r>
            <a:br>
              <a:rPr lang="en-US" sz="2000" b="0" dirty="0"/>
            </a:br>
            <a:r>
              <a:rPr lang="en-US" sz="2000" b="0" dirty="0"/>
              <a:t>length.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4038600" y="1604932"/>
            <a:ext cx="4848225" cy="4719668"/>
            <a:chOff x="4343400" y="1676400"/>
            <a:chExt cx="4848225" cy="4719668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43400" y="1676400"/>
              <a:ext cx="4848225" cy="4719668"/>
            </a:xfrm>
            <a:prstGeom prst="rect">
              <a:avLst/>
            </a:prstGeom>
          </p:spPr>
        </p:pic>
        <p:sp>
          <p:nvSpPr>
            <p:cNvPr id="9" name="Oval 8"/>
            <p:cNvSpPr/>
            <p:nvPr/>
          </p:nvSpPr>
          <p:spPr bwMode="auto">
            <a:xfrm>
              <a:off x="4557712" y="4276343"/>
              <a:ext cx="4419600" cy="304800"/>
            </a:xfrm>
            <a:prstGeom prst="ellipse">
              <a:avLst/>
            </a:prstGeom>
            <a:solidFill>
              <a:srgbClr val="00B8FF">
                <a:alpha val="38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4557712" y="5114543"/>
              <a:ext cx="4419600" cy="1143000"/>
            </a:xfrm>
            <a:prstGeom prst="ellipse">
              <a:avLst/>
            </a:prstGeom>
            <a:solidFill>
              <a:srgbClr val="00B8FF">
                <a:alpha val="38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799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5"/>
          </a:xfrm>
        </p:spPr>
        <p:txBody>
          <a:bodyPr/>
          <a:lstStyle/>
          <a:p>
            <a:r>
              <a:rPr lang="en-US" dirty="0"/>
              <a:t>Proposed MCS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7772400" cy="4334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We suggest the following MCS table for </a:t>
            </a:r>
            <a:r>
              <a:rPr lang="en-US" b="0" dirty="0" smtClean="0"/>
              <a:t>SC.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405509"/>
              </p:ext>
            </p:extLst>
          </p:nvPr>
        </p:nvGraphicFramePr>
        <p:xfrm>
          <a:off x="2819400" y="2004941"/>
          <a:ext cx="5773878" cy="4318077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660221"/>
                <a:gridCol w="724410"/>
                <a:gridCol w="721353"/>
                <a:gridCol w="672447"/>
                <a:gridCol w="647995"/>
                <a:gridCol w="586863"/>
                <a:gridCol w="586863"/>
                <a:gridCol w="586863"/>
                <a:gridCol w="586863"/>
              </a:tblGrid>
              <a:tr h="71967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MCS index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Modulation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NCBPS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Repetition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Code Rate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Data Rate 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(Mbps) CB=1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Data Rate 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(Mbps) CB=2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Data Rate 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(Mbps) CB=3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Data Rate 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(Mbps) CB=4</a:t>
                      </a:r>
                    </a:p>
                  </a:txBody>
                  <a:tcPr marL="9525" marR="9525" marT="9525" marB="0" anchor="b"/>
                </a:tc>
              </a:tr>
              <a:tr h="1799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1/2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1540</a:t>
                      </a:r>
                    </a:p>
                  </a:txBody>
                  <a:tcPr marL="9525" marR="9525" marT="9525" marB="0" anchor="b"/>
                </a:tc>
              </a:tr>
              <a:tr h="1799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1/2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3080</a:t>
                      </a:r>
                    </a:p>
                  </a:txBody>
                  <a:tcPr marL="9525" marR="9525" marT="9525" marB="0" anchor="b"/>
                </a:tc>
              </a:tr>
              <a:tr h="1799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5/8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2887.5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3850</a:t>
                      </a:r>
                    </a:p>
                  </a:txBody>
                  <a:tcPr marL="9525" marR="9525" marT="9525" marB="0" anchor="b"/>
                </a:tc>
              </a:tr>
              <a:tr h="1799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3/4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4620</a:t>
                      </a:r>
                    </a:p>
                  </a:txBody>
                  <a:tcPr marL="9525" marR="9525" marT="9525" marB="0" anchor="b"/>
                </a:tc>
              </a:tr>
              <a:tr h="1799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13/16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1251.25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2502.5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3753.75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5005</a:t>
                      </a:r>
                    </a:p>
                  </a:txBody>
                  <a:tcPr marL="9525" marR="9525" marT="9525" marB="0" anchor="b"/>
                </a:tc>
              </a:tr>
              <a:tr h="1799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7/8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1347.5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4042.5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5390</a:t>
                      </a:r>
                    </a:p>
                  </a:txBody>
                  <a:tcPr marL="9525" marR="9525" marT="9525" marB="0" anchor="b"/>
                </a:tc>
              </a:tr>
              <a:tr h="1799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1/2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6160</a:t>
                      </a:r>
                    </a:p>
                  </a:txBody>
                  <a:tcPr marL="9525" marR="9525" marT="9525" marB="0" anchor="b"/>
                </a:tc>
              </a:tr>
              <a:tr h="1799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5/8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7700</a:t>
                      </a:r>
                    </a:p>
                  </a:txBody>
                  <a:tcPr marL="9525" marR="9525" marT="9525" marB="0" anchor="b"/>
                </a:tc>
              </a:tr>
              <a:tr h="1799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3/4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9240</a:t>
                      </a:r>
                    </a:p>
                  </a:txBody>
                  <a:tcPr marL="9525" marR="9525" marT="9525" marB="0" anchor="b"/>
                </a:tc>
              </a:tr>
              <a:tr h="1799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13/16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2502.5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7507.5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10010</a:t>
                      </a:r>
                    </a:p>
                  </a:txBody>
                  <a:tcPr marL="9525" marR="9525" marT="9525" marB="0" anchor="b"/>
                </a:tc>
              </a:tr>
              <a:tr h="1799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7/8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10780</a:t>
                      </a:r>
                    </a:p>
                  </a:txBody>
                  <a:tcPr marL="9525" marR="9525" marT="9525" marB="0" anchor="b"/>
                </a:tc>
              </a:tr>
              <a:tr h="1799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π/2-16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1/2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12320</a:t>
                      </a:r>
                    </a:p>
                  </a:txBody>
                  <a:tcPr marL="9525" marR="9525" marT="9525" marB="0" anchor="b"/>
                </a:tc>
              </a:tr>
              <a:tr h="1799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π/2-16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5/8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15400</a:t>
                      </a:r>
                    </a:p>
                  </a:txBody>
                  <a:tcPr marL="9525" marR="9525" marT="9525" marB="0" anchor="b"/>
                </a:tc>
              </a:tr>
              <a:tr h="1799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π/2-16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3/4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18480</a:t>
                      </a:r>
                    </a:p>
                  </a:txBody>
                  <a:tcPr marL="9525" marR="9525" marT="9525" marB="0" anchor="b"/>
                </a:tc>
              </a:tr>
              <a:tr h="1799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π/2-16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13/16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20020</a:t>
                      </a:r>
                    </a:p>
                  </a:txBody>
                  <a:tcPr marL="9525" marR="9525" marT="9525" marB="0" anchor="b"/>
                </a:tc>
              </a:tr>
              <a:tr h="1799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π/2-16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7/8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21560</a:t>
                      </a:r>
                    </a:p>
                  </a:txBody>
                  <a:tcPr marL="9525" marR="9525" marT="9525" marB="0" anchor="b"/>
                </a:tc>
              </a:tr>
              <a:tr h="1799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π/2-64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5/8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23100</a:t>
                      </a:r>
                    </a:p>
                  </a:txBody>
                  <a:tcPr marL="9525" marR="9525" marT="9525" marB="0" anchor="b"/>
                </a:tc>
              </a:tr>
              <a:tr h="1799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π/2-64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3/4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27720</a:t>
                      </a:r>
                    </a:p>
                  </a:txBody>
                  <a:tcPr marL="9525" marR="9525" marT="9525" marB="0" anchor="b"/>
                </a:tc>
              </a:tr>
              <a:tr h="1799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π/2-64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13/16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7507.5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22522.5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30030</a:t>
                      </a:r>
                    </a:p>
                  </a:txBody>
                  <a:tcPr marL="9525" marR="9525" marT="9525" marB="0" anchor="b"/>
                </a:tc>
              </a:tr>
              <a:tr h="1799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π/2-64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7/8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32340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381000" y="2237276"/>
            <a:ext cx="22860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000" b="0" kern="0" dirty="0" smtClean="0"/>
              <a:t>Data Rate values are for Normal GI single stream. Other cases are scaled values.</a:t>
            </a:r>
            <a:endParaRPr lang="en-US" sz="2000" b="0" kern="0" dirty="0"/>
          </a:p>
        </p:txBody>
      </p:sp>
    </p:spTree>
    <p:extLst>
      <p:ext uri="{BB962C8B-B14F-4D97-AF65-F5344CB8AC3E}">
        <p14:creationId xmlns:p14="http://schemas.microsoft.com/office/powerpoint/2010/main" val="271062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of the proposed </a:t>
            </a:r>
            <a:r>
              <a:rPr lang="en-US" dirty="0"/>
              <a:t>MCS </a:t>
            </a:r>
            <a:r>
              <a:rPr lang="en-US" dirty="0" smtClean="0"/>
              <a:t>table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8555" y="1715549"/>
            <a:ext cx="5826889" cy="4752975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3581400" y="1444727"/>
            <a:ext cx="2286000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600" kern="0" dirty="0" smtClean="0"/>
              <a:t>(CR 7/8 not included)</a:t>
            </a:r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118836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43199"/>
          </a:xfrm>
        </p:spPr>
        <p:txBody>
          <a:bodyPr/>
          <a:lstStyle/>
          <a:p>
            <a:r>
              <a:rPr lang="en-US" dirty="0"/>
              <a:t>Proposed MCS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5306" y="1350352"/>
            <a:ext cx="3049587" cy="609600"/>
          </a:xfrm>
        </p:spPr>
        <p:txBody>
          <a:bodyPr/>
          <a:lstStyle/>
          <a:p>
            <a:pPr marL="0" indent="0" algn="ctr">
              <a:buNone/>
            </a:pPr>
            <a:r>
              <a:rPr lang="en-US" b="0" dirty="0" smtClean="0"/>
              <a:t>Achieved rates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752600"/>
            <a:ext cx="6154602" cy="461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75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2587"/>
          </a:xfrm>
        </p:spPr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Do you agree to include in the SFD the MCS table for SC, as follows: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15958"/>
              </p:ext>
            </p:extLst>
          </p:nvPr>
        </p:nvGraphicFramePr>
        <p:xfrm>
          <a:off x="2590800" y="1676400"/>
          <a:ext cx="6231077" cy="4570414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712500"/>
                <a:gridCol w="781772"/>
                <a:gridCol w="778473"/>
                <a:gridCol w="725694"/>
                <a:gridCol w="699306"/>
                <a:gridCol w="633333"/>
                <a:gridCol w="633333"/>
                <a:gridCol w="633333"/>
                <a:gridCol w="633333"/>
              </a:tblGrid>
              <a:tr h="76173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MCS index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Modulation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NCBPS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Repetition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Code Rate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Data Rate 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(Mbps) CB=1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Data Rate 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(Mbps) CB=2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Data Rate 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(Mbps) CB=3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Data Rate 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(Mbps) CB=4</a:t>
                      </a:r>
                    </a:p>
                  </a:txBody>
                  <a:tcPr marL="9525" marR="9525" marT="9525" marB="0" anchor="b"/>
                </a:tc>
              </a:tr>
              <a:tr h="1904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1/2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1540</a:t>
                      </a:r>
                    </a:p>
                  </a:txBody>
                  <a:tcPr marL="9525" marR="9525" marT="9525" marB="0" anchor="b"/>
                </a:tc>
              </a:tr>
              <a:tr h="1904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1/2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3080</a:t>
                      </a:r>
                    </a:p>
                  </a:txBody>
                  <a:tcPr marL="9525" marR="9525" marT="9525" marB="0" anchor="b"/>
                </a:tc>
              </a:tr>
              <a:tr h="1904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5/8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2887.5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3850</a:t>
                      </a:r>
                    </a:p>
                  </a:txBody>
                  <a:tcPr marL="9525" marR="9525" marT="9525" marB="0" anchor="b"/>
                </a:tc>
              </a:tr>
              <a:tr h="1904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3/4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4620</a:t>
                      </a:r>
                    </a:p>
                  </a:txBody>
                  <a:tcPr marL="9525" marR="9525" marT="9525" marB="0" anchor="b"/>
                </a:tc>
              </a:tr>
              <a:tr h="1904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13/16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1251.25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2502.5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3753.75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5005</a:t>
                      </a:r>
                    </a:p>
                  </a:txBody>
                  <a:tcPr marL="9525" marR="9525" marT="9525" marB="0" anchor="b"/>
                </a:tc>
              </a:tr>
              <a:tr h="1904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7/8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1347.5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4042.5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5390</a:t>
                      </a:r>
                    </a:p>
                  </a:txBody>
                  <a:tcPr marL="9525" marR="9525" marT="9525" marB="0" anchor="b"/>
                </a:tc>
              </a:tr>
              <a:tr h="1904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1/2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6160</a:t>
                      </a:r>
                    </a:p>
                  </a:txBody>
                  <a:tcPr marL="9525" marR="9525" marT="9525" marB="0" anchor="b"/>
                </a:tc>
              </a:tr>
              <a:tr h="1904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5/8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7700</a:t>
                      </a:r>
                    </a:p>
                  </a:txBody>
                  <a:tcPr marL="9525" marR="9525" marT="9525" marB="0" anchor="b"/>
                </a:tc>
              </a:tr>
              <a:tr h="1904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3/4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9240</a:t>
                      </a:r>
                    </a:p>
                  </a:txBody>
                  <a:tcPr marL="9525" marR="9525" marT="9525" marB="0" anchor="b"/>
                </a:tc>
              </a:tr>
              <a:tr h="1904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13/16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2502.5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7507.5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10010</a:t>
                      </a:r>
                    </a:p>
                  </a:txBody>
                  <a:tcPr marL="9525" marR="9525" marT="9525" marB="0" anchor="b"/>
                </a:tc>
              </a:tr>
              <a:tr h="1904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7/8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10780</a:t>
                      </a:r>
                    </a:p>
                  </a:txBody>
                  <a:tcPr marL="9525" marR="9525" marT="9525" marB="0" anchor="b"/>
                </a:tc>
              </a:tr>
              <a:tr h="1904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π/2-16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1/2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12320</a:t>
                      </a:r>
                    </a:p>
                  </a:txBody>
                  <a:tcPr marL="9525" marR="9525" marT="9525" marB="0" anchor="b"/>
                </a:tc>
              </a:tr>
              <a:tr h="1904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π/2-16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5/8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15400</a:t>
                      </a:r>
                    </a:p>
                  </a:txBody>
                  <a:tcPr marL="9525" marR="9525" marT="9525" marB="0" anchor="b"/>
                </a:tc>
              </a:tr>
              <a:tr h="1904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π/2-16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3/4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18480</a:t>
                      </a:r>
                    </a:p>
                  </a:txBody>
                  <a:tcPr marL="9525" marR="9525" marT="9525" marB="0" anchor="b"/>
                </a:tc>
              </a:tr>
              <a:tr h="1904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π/2-16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13/16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20020</a:t>
                      </a:r>
                    </a:p>
                  </a:txBody>
                  <a:tcPr marL="9525" marR="9525" marT="9525" marB="0" anchor="b"/>
                </a:tc>
              </a:tr>
              <a:tr h="1904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π/2-16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7/8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21560</a:t>
                      </a:r>
                    </a:p>
                  </a:txBody>
                  <a:tcPr marL="9525" marR="9525" marT="9525" marB="0" anchor="b"/>
                </a:tc>
              </a:tr>
              <a:tr h="1904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π/2-64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5/8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23100</a:t>
                      </a:r>
                    </a:p>
                  </a:txBody>
                  <a:tcPr marL="9525" marR="9525" marT="9525" marB="0" anchor="b"/>
                </a:tc>
              </a:tr>
              <a:tr h="1904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π/2-64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3/4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27720</a:t>
                      </a:r>
                    </a:p>
                  </a:txBody>
                  <a:tcPr marL="9525" marR="9525" marT="9525" marB="0" anchor="b"/>
                </a:tc>
              </a:tr>
              <a:tr h="1904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π/2-64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13/16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7507.5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22522.5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30030</a:t>
                      </a:r>
                    </a:p>
                  </a:txBody>
                  <a:tcPr marL="9525" marR="9525" marT="9525" marB="0" anchor="b"/>
                </a:tc>
              </a:tr>
              <a:tr h="1904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π/2-64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7/8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32340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358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24304</TotalTime>
  <Words>629</Words>
  <Application>Microsoft Office PowerPoint</Application>
  <PresentationFormat>On-screen Show (4:3)</PresentationFormat>
  <Paragraphs>427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MS Gothic</vt:lpstr>
      <vt:lpstr>MS PGothic</vt:lpstr>
      <vt:lpstr>Arial</vt:lpstr>
      <vt:lpstr>Calibri</vt:lpstr>
      <vt:lpstr>Times New Roman</vt:lpstr>
      <vt:lpstr>802-11-Submission</vt:lpstr>
      <vt:lpstr>MCS table for SC EDMG</vt:lpstr>
      <vt:lpstr>Motivation</vt:lpstr>
      <vt:lpstr>Proposed MCS table</vt:lpstr>
      <vt:lpstr>Performance of the proposed MCS table</vt:lpstr>
      <vt:lpstr>Proposed MCS table</vt:lpstr>
      <vt:lpstr>Motion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keywords/>
  <dc:description/>
  <cp:lastModifiedBy>Alecsander Eitan</cp:lastModifiedBy>
  <cp:revision>2036</cp:revision>
  <cp:lastPrinted>2014-11-04T15:04:57Z</cp:lastPrinted>
  <dcterms:created xsi:type="dcterms:W3CDTF">2007-04-17T18:10:23Z</dcterms:created>
  <dcterms:modified xsi:type="dcterms:W3CDTF">2016-11-06T16:15:33Z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