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9" r:id="rId2"/>
    <p:sldId id="270" r:id="rId3"/>
    <p:sldId id="284" r:id="rId4"/>
    <p:sldId id="292" r:id="rId5"/>
    <p:sldId id="272" r:id="rId6"/>
    <p:sldId id="285" r:id="rId7"/>
    <p:sldId id="286" r:id="rId8"/>
    <p:sldId id="287" r:id="rId9"/>
    <p:sldId id="290" r:id="rId10"/>
    <p:sldId id="281" r:id="rId11"/>
    <p:sldId id="279" r:id="rId12"/>
    <p:sldId id="293" r:id="rId13"/>
    <p:sldId id="288" r:id="rId14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8FD4443E-F989-4FC4-A0C8-D5A2AF1F390B}" styleName="Dark Style 1 - Accent 5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wholeTbl>
    <a:band1H>
      <a:tcStyle>
        <a:tcBdr/>
        <a:fill>
          <a:solidFill>
            <a:schemeClr val="accent5">
              <a:shade val="60000"/>
            </a:schemeClr>
          </a:solidFill>
        </a:fill>
      </a:tcStyle>
    </a:band1H>
    <a:band1V>
      <a:tcStyle>
        <a:tcBdr/>
        <a:fill>
          <a:solidFill>
            <a:schemeClr val="accent5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5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5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5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 varScale="1">
        <p:scale>
          <a:sx n="114" d="100"/>
          <a:sy n="114" d="100"/>
        </p:scale>
        <p:origin x="1524" y="96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>
      <p:cViewPr>
        <p:scale>
          <a:sx n="100" d="100"/>
          <a:sy n="100" d="100"/>
        </p:scale>
        <p:origin x="3528" y="-354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33E08E1E-6EC7-4C1A-A5A7-331760B4307E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0357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0358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0359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622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6225" y="952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doc.: IEEE 802.11-15/</a:t>
            </a:r>
            <a:r>
              <a:rPr lang="en-US" dirty="0" smtClean="0"/>
              <a:t>0496r5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2015</a:t>
            </a:r>
          </a:p>
        </p:txBody>
      </p:sp>
      <p:sp>
        <p:nvSpPr>
          <p:cNvPr id="573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latin typeface="Times New Roman" pitchFamily="18" charset="0"/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 dirty="0"/>
              <a:t>Edward Au (Marvell Semiconductor)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/>
            </a:lvl1pPr>
          </a:lstStyle>
          <a:p>
            <a:r>
              <a:rPr lang="en-US" altLang="en-US" dirty="0"/>
              <a:t>Page </a:t>
            </a:r>
            <a:fld id="{A4C469B6-0354-4D64-BCEB-6541BE9EF06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735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5735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735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86829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MS PGothic" pitchFamily="34" charset="-128"/>
        <a:cs typeface="MS PGothic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doc.: IEEE 802.11-15/0496r1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 dirty="0" smtClean="0"/>
              <a:t>May 2015</a:t>
            </a:r>
          </a:p>
        </p:txBody>
      </p:sp>
      <p:sp>
        <p:nvSpPr>
          <p:cNvPr id="583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 dirty="0" smtClean="0"/>
              <a:t>Edward Au (Marvell Semiconductor)</a:t>
            </a:r>
          </a:p>
        </p:txBody>
      </p:sp>
      <p:sp>
        <p:nvSpPr>
          <p:cNvPr id="583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defTabSz="9334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dirty="0"/>
              <a:t>Page </a:t>
            </a:r>
            <a:fld id="{25A8AF81-4441-4602-A932-2E89D75D88E0}" type="slidenum">
              <a:rPr lang="en-US" altLang="en-US"/>
              <a:pPr>
                <a:spcBef>
                  <a:spcPct val="0"/>
                </a:spcBef>
              </a:pPr>
              <a:t>1</a:t>
            </a:fld>
            <a:endParaRPr lang="en-US" altLang="en-US" dirty="0"/>
          </a:p>
        </p:txBody>
      </p:sp>
      <p:sp>
        <p:nvSpPr>
          <p:cNvPr id="583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583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227290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92B35B7-A9DF-4AE0-90F3-BD9FCD6361E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7547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A8312614-8984-45B0-BDA0-077279777C9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14415554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4A696A0-C84D-41CA-B897-D54EDAEB7A46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8534732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0FF88134-36A3-492E-B6B5-2F4703E76746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52565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EA943724-5DA9-4183-9894-2B800CB49223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1919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68E78D52-B4C3-4C54-8879-630EF7253A65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89240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D311B223-DD3A-4F48-9311-03A92196BF2B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6959420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BAA79A68-64D1-4CCC-816B-FF3FB7B89A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576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F617D86-5CEF-4A7A-8BBC-1BE5E3A2734F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5" name="Date Placeholder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33199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CC8753CA-BECE-40D1-BB6F-2F442C98DD04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80456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July 2013</a:t>
            </a: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>
            <a:lvl1pPr marL="0" marR="0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altLang="en-US" dirty="0"/>
              <a:t>Slide </a:t>
            </a:r>
            <a:fld id="{5C5EEBB6-A40D-4F9D-A461-8A01C53D589C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7914080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text styles</a:t>
            </a:r>
          </a:p>
          <a:p>
            <a:pPr lvl="1"/>
            <a:r>
              <a:rPr lang="en-US" altLang="en-US" dirty="0" smtClean="0"/>
              <a:t>Second level</a:t>
            </a:r>
          </a:p>
          <a:p>
            <a:pPr lvl="2"/>
            <a:r>
              <a:rPr lang="en-US" altLang="en-US" dirty="0" smtClean="0"/>
              <a:t>Third level</a:t>
            </a:r>
          </a:p>
          <a:p>
            <a:pPr lvl="3"/>
            <a:r>
              <a:rPr lang="en-US" altLang="en-US" dirty="0" smtClean="0"/>
              <a:t>Fourth level</a:t>
            </a:r>
          </a:p>
          <a:p>
            <a:pPr lvl="4"/>
            <a:r>
              <a:rPr lang="en-US" altLang="en-US" dirty="0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4112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791200" y="6475413"/>
            <a:ext cx="27527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Times New Roman" pitchFamily="18" charset="0"/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dirty="0" smtClean="0"/>
              <a:t>Alecsander Eitan (Qualcomm)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/>
            </a:lvl1pPr>
          </a:lstStyle>
          <a:p>
            <a:r>
              <a:rPr lang="en-US" altLang="en-US" dirty="0"/>
              <a:t>Slide </a:t>
            </a:r>
            <a:fld id="{6F1F6262-6948-42CD-BF7B-D2CB9D8BADE4}" type="slidenum">
              <a:rPr lang="en-US" altLang="en-US"/>
              <a:pPr/>
              <a:t>‹#›</a:t>
            </a:fld>
            <a:endParaRPr lang="en-US" altLang="en-US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4777641" y="332601"/>
            <a:ext cx="3680559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4572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 lvl="4" algn="r"/>
            <a:r>
              <a:rPr lang="en-US" altLang="en-US" sz="1800" b="1" dirty="0"/>
              <a:t>doc.: IEEE </a:t>
            </a:r>
            <a:r>
              <a:rPr lang="en-US" altLang="en-US" sz="1800" b="1" dirty="0" smtClean="0"/>
              <a:t>802.11-16/1395-01-00</a:t>
            </a:r>
            <a:endParaRPr lang="en-US" alt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135" r:id="rId1"/>
    <p:sldLayoutId id="2147486136" r:id="rId2"/>
    <p:sldLayoutId id="2147486137" r:id="rId3"/>
    <p:sldLayoutId id="2147486138" r:id="rId4"/>
    <p:sldLayoutId id="2147486139" r:id="rId5"/>
    <p:sldLayoutId id="2147486140" r:id="rId6"/>
    <p:sldLayoutId id="2147486141" r:id="rId7"/>
    <p:sldLayoutId id="2147486142" r:id="rId8"/>
    <p:sldLayoutId id="2147486143" r:id="rId9"/>
    <p:sldLayoutId id="2147486144" r:id="rId10"/>
    <p:sldLayoutId id="2147486145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MS PGothic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  <a:ea typeface="MS PGothic" pitchFamily="34" charset="-128"/>
          <a:cs typeface="MS PGothic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MS PGothic" pitchFamily="34" charset="-128"/>
          <a:cs typeface="MS PGothic" charset="0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 dirty="0" smtClean="0"/>
              <a:t>Slide </a:t>
            </a:r>
            <a:fld id="{53ABCD13-380B-4CB5-B9B1-96CEC68A8A42}" type="slidenum">
              <a:rPr lang="en-US" altLang="en-US" sz="1200" b="0" smtClean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en-US" sz="1200" b="0" dirty="0"/>
          </a:p>
        </p:txBody>
      </p:sp>
      <p:sp>
        <p:nvSpPr>
          <p:cNvPr id="13317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1" y="762000"/>
            <a:ext cx="8381999" cy="1066800"/>
          </a:xfrm>
        </p:spPr>
        <p:txBody>
          <a:bodyPr/>
          <a:lstStyle/>
          <a:p>
            <a:r>
              <a:rPr lang="en-US" altLang="en-US" dirty="0"/>
              <a:t>EDMG Header-A Fields preview in L-Header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0574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2016-November-07</a:t>
            </a:r>
          </a:p>
        </p:txBody>
      </p:sp>
      <p:sp>
        <p:nvSpPr>
          <p:cNvPr id="13320" name="Rectangle 12"/>
          <p:cNvSpPr>
            <a:spLocks noChangeArrowheads="1"/>
          </p:cNvSpPr>
          <p:nvPr/>
        </p:nvSpPr>
        <p:spPr bwMode="auto">
          <a:xfrm>
            <a:off x="685800" y="34290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 eaLnBrk="0" hangingPunct="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pPr>
              <a:buFontTx/>
              <a:buNone/>
            </a:pPr>
            <a:r>
              <a:rPr lang="en-US" altLang="en-US" sz="2000" dirty="0"/>
              <a:t> Authors:</a:t>
            </a:r>
            <a:endParaRPr lang="en-US" altLang="en-US" sz="2000" b="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6910342"/>
              </p:ext>
            </p:extLst>
          </p:nvPr>
        </p:nvGraphicFramePr>
        <p:xfrm>
          <a:off x="381001" y="4079240"/>
          <a:ext cx="8305800" cy="1483360"/>
        </p:xfrm>
        <a:graphic>
          <a:graphicData uri="http://schemas.openxmlformats.org/drawingml/2006/table">
            <a:tbl>
              <a:tblPr>
                <a:tableStyleId>{5940675A-B579-460E-94D1-54222C63F5DA}</a:tableStyleId>
              </a:tblPr>
              <a:tblGrid>
                <a:gridCol w="2514599"/>
                <a:gridCol w="1828800"/>
                <a:gridCol w="3962401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Name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Company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Email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Alecsander Eitan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eitana@qti.qualcomm.com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Assaf Kasher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Qualcomm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akasher@qti.qualcomm.com</a:t>
                      </a:r>
                      <a:endParaRPr lang="en-US" sz="16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Hiroyuki </a:t>
                      </a:r>
                      <a:r>
                        <a:rPr lang="en-US" sz="1600" dirty="0" err="1" smtClean="0"/>
                        <a:t>Motozuka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Panasonic</a:t>
                      </a: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600" smtClean="0"/>
                        <a:t>motozuka.hiroyuki@jp.panasonic.com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0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sp>
        <p:nvSpPr>
          <p:cNvPr id="17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Alecsander Eitan (Qualcomm)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33400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05800" cy="4951412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presentation </a:t>
            </a:r>
            <a:r>
              <a:rPr lang="en-US" b="0" dirty="0" smtClean="0"/>
              <a:t>details the EDMG parameters to be </a:t>
            </a:r>
            <a:r>
              <a:rPr lang="en-US" b="0" dirty="0"/>
              <a:t>signaled in </a:t>
            </a:r>
            <a:r>
              <a:rPr lang="en-US" b="0" dirty="0" smtClean="0"/>
              <a:t>the L-Header to assist EDMG receivers.</a:t>
            </a:r>
            <a:br>
              <a:rPr lang="en-US" b="0" dirty="0" smtClean="0"/>
            </a:br>
            <a:r>
              <a:rPr lang="en-US" b="0" dirty="0" smtClean="0"/>
              <a:t>(BW code, SC/OFDM, SISO/MIMO, GI type)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presentation details </a:t>
            </a:r>
            <a:r>
              <a:rPr lang="en-US" b="0" dirty="0" smtClean="0"/>
              <a:t>the bits allocation in L-Header for the above information.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Reuse of these L-Header bits is not affecting DMG and EDMG receivers.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10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26777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382587"/>
          </a:xfrm>
        </p:spPr>
        <p:txBody>
          <a:bodyPr/>
          <a:lstStyle/>
          <a:p>
            <a:r>
              <a:rPr lang="en-US" dirty="0" smtClean="0"/>
              <a:t>Straw-Poll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371600"/>
            <a:ext cx="7772400" cy="4724400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Do you agree to add to the SFD: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In EDMG PPDU frames the lower 4 bits of the Length field and the </a:t>
            </a:r>
            <a:r>
              <a:rPr lang="en-US" dirty="0" err="1" smtClean="0"/>
              <a:t>LastRSSI</a:t>
            </a:r>
            <a:r>
              <a:rPr lang="en-US" dirty="0" smtClean="0"/>
              <a:t> </a:t>
            </a:r>
            <a:r>
              <a:rPr lang="en-US" dirty="0" smtClean="0"/>
              <a:t>field, of the L-Header, </a:t>
            </a:r>
            <a:r>
              <a:rPr lang="en-US" dirty="0" smtClean="0"/>
              <a:t>should be set according to the values detailed in slides 9 and 7. In addition, bit 5 of the Length field to be set to 0 (reserved)</a:t>
            </a:r>
            <a:endParaRPr lang="en-US" dirty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11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35800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2743200"/>
          </a:xfrm>
        </p:spPr>
        <p:txBody>
          <a:bodyPr/>
          <a:lstStyle/>
          <a:p>
            <a:r>
              <a:rPr lang="en-US" dirty="0" smtClean="0"/>
              <a:t>Backup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279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" y="685800"/>
            <a:ext cx="8915400" cy="762000"/>
          </a:xfrm>
        </p:spPr>
        <p:txBody>
          <a:bodyPr/>
          <a:lstStyle/>
          <a:p>
            <a:r>
              <a:rPr lang="en-US" dirty="0"/>
              <a:t>How many bits may be re-used in the L-Header?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4495800"/>
          </a:xfrm>
        </p:spPr>
        <p:txBody>
          <a:bodyPr/>
          <a:lstStyle/>
          <a:p>
            <a:pPr marL="0" indent="0">
              <a:buNone/>
            </a:pPr>
            <a:r>
              <a:rPr lang="en-US" sz="1800" b="0" dirty="0"/>
              <a:t>Move some of the fields to the EDMG-A header as they are not </a:t>
            </a:r>
            <a:r>
              <a:rPr lang="en-US" sz="1800" b="0" dirty="0" smtClean="0"/>
              <a:t>specifically </a:t>
            </a:r>
            <a:r>
              <a:rPr lang="en-US" sz="1800" b="0" dirty="0"/>
              <a:t>needed in the </a:t>
            </a:r>
            <a:r>
              <a:rPr lang="en-US" sz="1800" b="0" dirty="0" smtClean="0"/>
              <a:t>L-Header </a:t>
            </a:r>
            <a:r>
              <a:rPr lang="en-US" sz="1800" b="0" dirty="0"/>
              <a:t>and not necessary for non-addressed legacy devices: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err="1"/>
              <a:t>LastRSSI</a:t>
            </a:r>
            <a:r>
              <a:rPr lang="en-US" sz="1800" b="0" dirty="0"/>
              <a:t> – 4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Of no interest except to the intended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Sniffers can use the version in the EDMG-A header.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Packet type – 1 bit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Of no interest except to the intended receiver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Aggregation bit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Used only by the addressed MAC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Turnaround – 1 bit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TRN Length  - 5 bits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Used in length calculation – spoofing  can take that into account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b="0" dirty="0"/>
              <a:t>Needs to be repeated in the EDMG-A header to enable longer training anyway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/>
              <a:t>Lower 5 bits of Length field – 5 </a:t>
            </a:r>
            <a:r>
              <a:rPr lang="en-US" sz="1800" b="0" dirty="0" smtClean="0"/>
              <a:t>bits  (see </a:t>
            </a:r>
            <a:r>
              <a:rPr lang="en-US" sz="1800" b="0" dirty="0"/>
              <a:t>doc </a:t>
            </a:r>
            <a:r>
              <a:rPr lang="en-US" sz="1800" b="0" dirty="0" smtClean="0"/>
              <a:t>11-16-1422-00-00ay)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b="0" dirty="0" smtClean="0"/>
              <a:t>Total of 16 bits</a:t>
            </a:r>
            <a:endParaRPr lang="en-US" sz="18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13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86198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In order to correctly operate on the </a:t>
            </a:r>
            <a:r>
              <a:rPr lang="en-US" b="0" dirty="0" smtClean="0"/>
              <a:t>EDMG fields following </a:t>
            </a:r>
            <a:r>
              <a:rPr lang="en-US" b="0" dirty="0"/>
              <a:t>the </a:t>
            </a:r>
            <a:r>
              <a:rPr lang="en-US" b="0" dirty="0" smtClean="0"/>
              <a:t>EDMG Header-A, </a:t>
            </a:r>
            <a:r>
              <a:rPr lang="en-US" b="0" dirty="0"/>
              <a:t>the PHY needs advance warning on the packet format.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This </a:t>
            </a:r>
            <a:r>
              <a:rPr lang="en-US" b="0" dirty="0"/>
              <a:t>presentation </a:t>
            </a:r>
            <a:r>
              <a:rPr lang="en-US" b="0" dirty="0" smtClean="0"/>
              <a:t>shows </a:t>
            </a:r>
            <a:r>
              <a:rPr lang="en-US" b="0" dirty="0"/>
              <a:t>what should be signaled in the </a:t>
            </a:r>
            <a:r>
              <a:rPr lang="en-US" b="0" dirty="0" smtClean="0"/>
              <a:t>   L-Header </a:t>
            </a:r>
            <a:r>
              <a:rPr lang="en-US" b="0" dirty="0"/>
              <a:t>and how it can be signaled without </a:t>
            </a:r>
            <a:r>
              <a:rPr lang="en-US" b="0" dirty="0" smtClean="0"/>
              <a:t>affecting legacy </a:t>
            </a:r>
            <a:r>
              <a:rPr lang="en-US" b="0" dirty="0"/>
              <a:t>compatibility.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2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79919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 smtClean="0"/>
              <a:t>Recap – EDMG SU </a:t>
            </a:r>
            <a:r>
              <a:rPr lang="en-US" dirty="0"/>
              <a:t>Packet structure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419600"/>
            <a:ext cx="7772400" cy="16764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Header-A includes all the parameters for EDMG reception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L-Header includes </a:t>
            </a:r>
            <a:r>
              <a:rPr lang="en-US" i="1" dirty="0" smtClean="0"/>
              <a:t>spoofing values </a:t>
            </a:r>
            <a:r>
              <a:rPr lang="en-US" b="0" dirty="0" smtClean="0"/>
              <a:t>for DMG receivers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3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957" y="1586043"/>
            <a:ext cx="8714286" cy="20857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93150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611187"/>
          </a:xfrm>
        </p:spPr>
        <p:txBody>
          <a:bodyPr/>
          <a:lstStyle/>
          <a:p>
            <a:r>
              <a:rPr lang="en-US" dirty="0" smtClean="0"/>
              <a:t>EDMG SU Headers reception timeline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4800600"/>
            <a:ext cx="7772400" cy="16002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EDMG receiver needs to adjust receiver processing after EDMG Header-A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Due </a:t>
            </a:r>
            <a:r>
              <a:rPr lang="en-US" b="0" dirty="0"/>
              <a:t>to the pipeline structure of </a:t>
            </a:r>
            <a:r>
              <a:rPr lang="en-US" b="0" dirty="0" smtClean="0"/>
              <a:t>the receiver, there is an inherent delay in any header decoding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4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" y="1295400"/>
            <a:ext cx="8714286" cy="3314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73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90600"/>
          </a:xfrm>
        </p:spPr>
        <p:txBody>
          <a:bodyPr/>
          <a:lstStyle/>
          <a:p>
            <a:r>
              <a:rPr lang="en-US" dirty="0" smtClean="0"/>
              <a:t>Decoding delay issue mitigation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05001"/>
            <a:ext cx="8382000" cy="44958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By reusing some of the L-Header bits that are “not used”, a </a:t>
            </a:r>
            <a:r>
              <a:rPr lang="en-US" dirty="0" smtClean="0"/>
              <a:t>preview</a:t>
            </a:r>
            <a:r>
              <a:rPr lang="en-US" b="0" dirty="0" smtClean="0"/>
              <a:t> of the essential EDMG parameters can be signaled.</a:t>
            </a:r>
          </a:p>
          <a:p>
            <a:pPr lvl="0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r>
              <a:rPr lang="en-US" b="0" dirty="0" smtClean="0"/>
              <a:t>These </a:t>
            </a:r>
            <a:r>
              <a:rPr lang="en-US" dirty="0"/>
              <a:t>preview</a:t>
            </a:r>
            <a:r>
              <a:rPr lang="en-US" b="0" dirty="0" smtClean="0"/>
              <a:t> parameters facilitates the EDMG receiver to be able to switch to the EDMG mode earlier.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HW increase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 smtClean="0"/>
              <a:t>Avoid making EDMG-STF longer</a:t>
            </a:r>
            <a:endParaRPr lang="en-US" b="0" dirty="0" smtClean="0"/>
          </a:p>
          <a:p>
            <a:pPr lvl="0">
              <a:buFont typeface="Arial" panose="020B0604020202020204" pitchFamily="34" charset="0"/>
              <a:buChar char="•"/>
            </a:pP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5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10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8229600" cy="1066800"/>
          </a:xfrm>
        </p:spPr>
        <p:txBody>
          <a:bodyPr/>
          <a:lstStyle/>
          <a:p>
            <a:r>
              <a:rPr lang="en-US" dirty="0"/>
              <a:t>What needs to be known at the beginning of the EDMG-STF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05000"/>
            <a:ext cx="7772400" cy="44958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Bandwidth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May change dynamically in a TxOP.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Not the full bandwidth representation is required in the preview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SC/OFDM </a:t>
            </a:r>
            <a:r>
              <a:rPr lang="en-US" b="0" dirty="0"/>
              <a:t>modulation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Different time domain processing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SISO/MIMO </a:t>
            </a:r>
            <a:r>
              <a:rPr lang="en-US" b="0" dirty="0"/>
              <a:t>indication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GI type (Short/Normal/Long)</a:t>
            </a:r>
            <a:endParaRPr lang="en-US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6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626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0400" y="685800"/>
            <a:ext cx="5257800" cy="609600"/>
          </a:xfrm>
        </p:spPr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coding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828800"/>
            <a:ext cx="5114925" cy="4572000"/>
          </a:xfrm>
        </p:spPr>
        <p:txBody>
          <a:bodyPr/>
          <a:lstStyle/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For contiguous bandwidth allocations, all combinations of 1-4 channels can be indicated with labels 0-5 based on the principle that the receiver knows on what channel the signal is received and the channels of the BSS.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Combinations of channel aggregation of two 2.16GHz channels are indicated by: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6 for separation of 2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7 for separation of 3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8 for separation of 4 and above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b="0" dirty="0"/>
              <a:t>Code 9 for aggregation of adjacent channels</a:t>
            </a:r>
          </a:p>
          <a:p>
            <a:pPr lvl="0">
              <a:buFont typeface="Arial" panose="020B0604020202020204" pitchFamily="34" charset="0"/>
              <a:buChar char="•"/>
            </a:pPr>
            <a:r>
              <a:rPr lang="en-US" sz="2000" b="0" dirty="0"/>
              <a:t>Combinations of aggregation of two 4.32GHz channels are indicated by code 10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7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4819" y="685800"/>
            <a:ext cx="1882181" cy="5789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0863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 dirty="0"/>
              <a:t>Bandwidth </a:t>
            </a:r>
            <a:r>
              <a:rPr lang="en-US" dirty="0" smtClean="0"/>
              <a:t>coding – table format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8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  <p:graphicFrame>
        <p:nvGraphicFramePr>
          <p:cNvPr id="8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30055605"/>
              </p:ext>
            </p:extLst>
          </p:nvPr>
        </p:nvGraphicFramePr>
        <p:xfrm>
          <a:off x="685800" y="1676400"/>
          <a:ext cx="7772400" cy="466344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388"/>
                <a:gridCol w="4677196"/>
                <a:gridCol w="2269816"/>
              </a:tblGrid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I</a:t>
                      </a:r>
                      <a:r>
                        <a:rPr lang="en-US" sz="1800" dirty="0" smtClean="0">
                          <a:effectLst/>
                        </a:rPr>
                        <a:t>ndex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Description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# of </a:t>
                      </a:r>
                      <a:r>
                        <a:rPr lang="en-US" sz="1800" dirty="0" smtClean="0">
                          <a:effectLst/>
                        </a:rPr>
                        <a:t>combinations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 GHz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 GHz CB, lower channel-odd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 GHz CB, lower channel-even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6.48 GHz CB, lowest channel-odd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6.48 GHz CB, lowest channel-even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5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8.64 GHz CB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6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6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7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3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8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separation of 4 and above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9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2.16+2.16 GHz CA, contiguous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7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10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4.32+4.32 GHz CA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11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14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  <a:tr h="161925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15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reserved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SimSun" panose="02010600030101010101" pitchFamily="2" charset="-122"/>
                        <a:cs typeface="SimSun" panose="02010600030101010101" pitchFamily="2" charset="-122"/>
                      </a:endParaRPr>
                    </a:p>
                  </a:txBody>
                  <a:tcPr marL="62865" marR="62865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57159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838200"/>
          </a:xfrm>
        </p:spPr>
        <p:txBody>
          <a:bodyPr/>
          <a:lstStyle/>
          <a:p>
            <a:r>
              <a:rPr lang="en-US" dirty="0"/>
              <a:t>Suggested Preview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80060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 smtClean="0"/>
              <a:t>Lower 5 </a:t>
            </a:r>
            <a:r>
              <a:rPr lang="en-US" b="0" dirty="0"/>
              <a:t>bits of </a:t>
            </a:r>
            <a:r>
              <a:rPr lang="en-US" u="sng" dirty="0"/>
              <a:t>Length </a:t>
            </a:r>
            <a:r>
              <a:rPr lang="en-US" u="sng" dirty="0" smtClean="0"/>
              <a:t>field </a:t>
            </a:r>
            <a:r>
              <a:rPr lang="en-US" b="0" dirty="0" smtClean="0"/>
              <a:t>(bits 0..4)   {Note1}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Bandwidth code (4 bits) – lower 4 bits (3..0)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Reserved (0 at this time) </a:t>
            </a:r>
            <a:r>
              <a:rPr lang="en-US" dirty="0" smtClean="0"/>
              <a:t>– bit 4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0" dirty="0" smtClean="0"/>
          </a:p>
          <a:p>
            <a:pPr>
              <a:buFont typeface="Arial" panose="020B0604020202020204" pitchFamily="34" charset="0"/>
              <a:buChar char="•"/>
            </a:pPr>
            <a:r>
              <a:rPr lang="en-US" u="sng" dirty="0" err="1" smtClean="0"/>
              <a:t>LastRSSI</a:t>
            </a:r>
            <a:r>
              <a:rPr lang="en-US" u="sng" dirty="0" smtClean="0"/>
              <a:t> field</a:t>
            </a:r>
            <a:r>
              <a:rPr lang="en-US" b="0" dirty="0" smtClean="0"/>
              <a:t> (bits 0..3)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SC/OFDM (1bit) – bit 0.</a:t>
            </a:r>
            <a:endParaRPr lang="en-US" b="0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SISO/MIMO </a:t>
            </a:r>
            <a:r>
              <a:rPr lang="en-US" b="0" dirty="0" smtClean="0"/>
              <a:t>(1bit) – bit 1.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 smtClean="0"/>
              <a:t>Short/Normal/Long GI (2bit) – bits </a:t>
            </a:r>
            <a:r>
              <a:rPr lang="en-US" b="0" dirty="0" smtClean="0"/>
              <a:t>2..3</a:t>
            </a:r>
            <a:endParaRPr lang="en-US" b="0" dirty="0" smtClean="0"/>
          </a:p>
          <a:p>
            <a:pPr lvl="1">
              <a:buFont typeface="Arial" panose="020B0604020202020204" pitchFamily="34" charset="0"/>
              <a:buChar char="•"/>
            </a:pPr>
            <a:endParaRPr lang="en-US" dirty="0"/>
          </a:p>
          <a:p>
            <a:pPr marL="0" indent="0">
              <a:buNone/>
            </a:pPr>
            <a:endParaRPr lang="en-US" sz="2000" b="0" dirty="0" smtClean="0"/>
          </a:p>
          <a:p>
            <a:pPr marL="0" indent="0">
              <a:buNone/>
            </a:pPr>
            <a:r>
              <a:rPr lang="en-US" sz="2000" b="0" dirty="0" smtClean="0"/>
              <a:t>{Note1} The ability to reuse the lower 5bits of L-Header Length field is presented </a:t>
            </a:r>
            <a:r>
              <a:rPr lang="en-US" sz="2000" b="0" dirty="0"/>
              <a:t>in </a:t>
            </a:r>
            <a:r>
              <a:rPr lang="en-US" sz="2000" i="1" dirty="0"/>
              <a:t>11-16-1422-00-00ay-L-Header-Spoofing-and-Bit-Reuse</a:t>
            </a:r>
            <a:endParaRPr lang="en-US" sz="2000" i="1" dirty="0" smtClean="0"/>
          </a:p>
          <a:p>
            <a:endParaRPr lang="en-US" b="0" dirty="0"/>
          </a:p>
          <a:p>
            <a:pPr>
              <a:buFont typeface="Arial" panose="020B0604020202020204" pitchFamily="34" charset="0"/>
              <a:buChar char="•"/>
            </a:pPr>
            <a:endParaRPr lang="en-US" sz="2400" b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791200" y="6475413"/>
            <a:ext cx="2752725" cy="184666"/>
          </a:xfrm>
        </p:spPr>
        <p:txBody>
          <a:bodyPr/>
          <a:lstStyle/>
          <a:p>
            <a:pPr>
              <a:defRPr/>
            </a:pPr>
            <a:r>
              <a:rPr lang="en-US" dirty="0"/>
              <a:t>Alecsander Eitan (Qualcomm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altLang="en-US" dirty="0" smtClean="0"/>
              <a:t>Slide </a:t>
            </a:r>
            <a:fld id="{0FF88134-36A3-492E-B6B5-2F4703E76746}" type="slidenum">
              <a:rPr lang="en-US" altLang="en-US" smtClean="0"/>
              <a:pPr/>
              <a:t>9</a:t>
            </a:fld>
            <a:endParaRPr lang="en-US" altLang="en-US" dirty="0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2"/>
          </p:nvPr>
        </p:nvSpPr>
        <p:spPr>
          <a:xfrm>
            <a:off x="696913" y="332601"/>
            <a:ext cx="1541128" cy="276999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November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617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23424</TotalTime>
  <Words>857</Words>
  <Application>Microsoft Office PowerPoint</Application>
  <PresentationFormat>On-screen Show (4:3)</PresentationFormat>
  <Paragraphs>177</Paragraphs>
  <Slides>13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9" baseType="lpstr">
      <vt:lpstr>MS PGothic</vt:lpstr>
      <vt:lpstr>SimSun</vt:lpstr>
      <vt:lpstr>Arial</vt:lpstr>
      <vt:lpstr>Calibri</vt:lpstr>
      <vt:lpstr>Times New Roman</vt:lpstr>
      <vt:lpstr>802-11-Submission</vt:lpstr>
      <vt:lpstr>EDMG Header-A Fields preview in L-Header</vt:lpstr>
      <vt:lpstr>Introduction</vt:lpstr>
      <vt:lpstr>Recap – EDMG SU Packet structure</vt:lpstr>
      <vt:lpstr>EDMG SU Headers reception timeline</vt:lpstr>
      <vt:lpstr>Decoding delay issue mitigation</vt:lpstr>
      <vt:lpstr>What needs to be known at the beginning of the EDMG-STF</vt:lpstr>
      <vt:lpstr>Bandwidth coding</vt:lpstr>
      <vt:lpstr>Bandwidth coding – table format</vt:lpstr>
      <vt:lpstr>Suggested Preview</vt:lpstr>
      <vt:lpstr>Summary</vt:lpstr>
      <vt:lpstr>Straw-Poll</vt:lpstr>
      <vt:lpstr>Backup</vt:lpstr>
      <vt:lpstr>How many bits may be re-used in the L-Header?</vt:lpstr>
    </vt:vector>
  </TitlesOfParts>
  <Manager/>
  <Company>Marvell Semiconductor Inc.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15/0718r8</dc:title>
  <dc:subject>Task Group AY July 2015 Meeting Agenda</dc:subject>
  <dc:creator>carlos.cordeiro@intel.com</dc:creator>
  <cp:keywords/>
  <dc:description/>
  <cp:lastModifiedBy>Eitan, Alecsander</cp:lastModifiedBy>
  <cp:revision>2031</cp:revision>
  <cp:lastPrinted>2014-11-04T15:04:57Z</cp:lastPrinted>
  <dcterms:created xsi:type="dcterms:W3CDTF">2007-04-17T18:10:23Z</dcterms:created>
  <dcterms:modified xsi:type="dcterms:W3CDTF">2016-11-10T22:50:00Z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(12)O48q+nWDiKNAVXoAwq58w7ATF5BZpxUzus1FEuepahc6BRLUWdfXeHQFTCUY0LJynFgfmRNUPZlAVy+j0r6pbTTT4EXTIDQn++fDAJzW+wNWbLiJe8Z4f4WxdeblmkwEZYVIjqjQH/zBS5y6b9GoioXTXjFlVZ7xPu5xRU0WiDXzU0e3oG78RYbPZ2aHX/hl9SFYOtYdUMQjNw+W6g45GYePd7oGmr8CiOcEr8o5DLsyXdeT</vt:lpwstr>
  </property>
  <property fmtid="{D5CDD505-2E9C-101B-9397-08002B2CF9AE}" pid="3" name="_ms_pID_7253431">
    <vt:lpwstr>hBtTL66MZvP2f/KaV3adKT94KHNJID0xypYHmm25hGzk/ETif8Sj8xBGFsYnZVfYQOQ/wAyM9jGI1mxvLrml8FSLl4bDbfLtpebXgH+6bsglE2sjb5/6PLqZ6vrPMuq4xHCeAFploXk9GR4pqeBSsTI3ryAIkLOeZIHu3OlyhiIUHAYFFjusCknP+OLaVPfpnqpJjopJQHwudTzey6vtimu1b8SZqaoMzXoWNM8jqNR1+tnd</vt:lpwstr>
  </property>
  <property fmtid="{D5CDD505-2E9C-101B-9397-08002B2CF9AE}" pid="4" name="_ms_pID_7253432">
    <vt:lpwstr>x8ME0DQ2PpRh3avrRbfrZv56P6DdLEWGgiSMf+uDB4pq8mzhbhG6zPVPz3X1HS7rV0q5VF4keEsOSPp/KUMahD6kIQ6nI8qma02y7yusddScuZyMKuYK7AFTacu2BRKKxw82Xzx/b9m828jjjbhdYp08I8L82pMlPMiTjrFCpVp1AC8y6wfo3GM3bJVjc7D4DG5rJI1R0MXpzIiQOzKrXn0tHb6SOvbzeZuVqelsG00qCwte</vt:lpwstr>
  </property>
  <property fmtid="{D5CDD505-2E9C-101B-9397-08002B2CF9AE}" pid="5" name="_ms_pID_7253433">
    <vt:lpwstr>DeUnBJ7jXkhDFSfx2mbaZLiRTmabchORs5UcQM7t6iy9W9V5x0aJrpdekEha9ev1v7ztBtDiSNiz0nb5TnbmoOjSO9dSTPtxKJtkBk0VOT8v8uSIsc13cQc0DfmbMnZDCw/73NT8fGNvpvuxnOABvrA90Ua7RN1L2t9H8pOjEZKxCOmcGK2xRY5PojaZXHShwppauFNrvLHwrK2A1xMWv2Hy/8UBtsBI7RPOw+pkMh3CoR5h</vt:lpwstr>
  </property>
  <property fmtid="{D5CDD505-2E9C-101B-9397-08002B2CF9AE}" pid="6" name="_ms_pID_725343_00">
    <vt:lpwstr>_ms_pID_725343</vt:lpwstr>
  </property>
  <property fmtid="{D5CDD505-2E9C-101B-9397-08002B2CF9AE}" pid="7" name="_ms_pID_7253431_00">
    <vt:lpwstr>_ms_pID_7253431</vt:lpwstr>
  </property>
  <property fmtid="{D5CDD505-2E9C-101B-9397-08002B2CF9AE}" pid="8" name="_ms_pID_7253432_00">
    <vt:lpwstr>_ms_pID_7253432</vt:lpwstr>
  </property>
  <property fmtid="{D5CDD505-2E9C-101B-9397-08002B2CF9AE}" pid="9" name="_ms_pID_7253433_00">
    <vt:lpwstr>_ms_pID_7253433</vt:lpwstr>
  </property>
  <property fmtid="{D5CDD505-2E9C-101B-9397-08002B2CF9AE}" pid="10" name="_ms_pID_7253434">
    <vt:lpwstr>9t84MRtTx6Thnshgwp5BWq4UiuH84Eiujfe39Icajo8bMu+OO+aJRKLepkNrNUE99MU7YuJd+fFCg3aweaBTnq2fGfvMW7Ut/bQu8RC1FTVvRRLGOQlyb7hYMxC9aIRdVBZ6p18/5pQrL2cu4rhCKSpebJkgn8YLAtFbLQvYKXu93YKEYLjKpDwJeP+CyI8vT062JGalwlQ3Yvee3IDqJW1yqOBg24U7zWL0L3MKhhrvO8f0</vt:lpwstr>
  </property>
  <property fmtid="{D5CDD505-2E9C-101B-9397-08002B2CF9AE}" pid="11" name="_ms_pID_7253434_00">
    <vt:lpwstr>_ms_pID_7253434</vt:lpwstr>
  </property>
  <property fmtid="{D5CDD505-2E9C-101B-9397-08002B2CF9AE}" pid="12" name="_ms_pID_7253435">
    <vt:lpwstr>6GWTJDqz29S7smRvZQ2d6O2tevCrNSUYcO/TE5kl465CI3u3agCbKz/IqAI6BCDNXFzeHpTc0L65mbokTOrPcULOX23R2vtnlJnGDo1mTjdsWF4b4qPHz0R58sXuSVXhknyPvskulsySMkLGliq6rC8WkcO5aBCH/kRw9eAT1jvX2qCdNVwm1UhsJZec74rp824gmFvr6KutP18IGVz5uhur7VnixQSUGNWBIVj552MkbME6</vt:lpwstr>
  </property>
  <property fmtid="{D5CDD505-2E9C-101B-9397-08002B2CF9AE}" pid="13" name="_ms_pID_7253435_00">
    <vt:lpwstr>_ms_pID_7253435</vt:lpwstr>
  </property>
  <property fmtid="{D5CDD505-2E9C-101B-9397-08002B2CF9AE}" pid="14" name="_ms_pID_7253436">
    <vt:lpwstr>sTeVGnCQ0WCLcu3MQHuO0TFinWdHluh2Vf6zXtBjuRebL8xr6suQUaNHGWcf621zJRFmh33DmaFN7MhZOreGlD6ucG2hrcCFhIUw1L/vg/10yQu6cia0ltRDyoV9ZARFiNAqXnGHWnwNjirxWaWwRuMcte7s5PAnIc7KUTz33edbdJXdaI39osewTu48zvXD5Ap8Q0zJ809EcnCIXc+WtGKSzpnNNWwFyVUPx3CFyuEpL4Pj</vt:lpwstr>
  </property>
  <property fmtid="{D5CDD505-2E9C-101B-9397-08002B2CF9AE}" pid="15" name="_ms_pID_7253436_00">
    <vt:lpwstr>_ms_pID_7253436</vt:lpwstr>
  </property>
  <property fmtid="{D5CDD505-2E9C-101B-9397-08002B2CF9AE}" pid="16" name="_ms_pID_7253437">
    <vt:lpwstr>Dm3MIKDygnrlJgGYaKT7hvJiY3AsvZDFcRpNIqaF2iH+3iYHuJDWGNqjQFQTnPnIW4L7Ph3g4wZJ6lvGXdrp7GMSeF0/HbFbONKSiB6fo3sjR58WECrD3iyflR3pBaDoQwN398Hqp9MUjYgpTKwoV9UJBG1HMAxflrQaAv6/QXkRlJDGoKn90YQTAs+RxuWobh62wp6uacyFPhO3dxEgde63/NbE/BFnXQtf45PCGNa3KvlH</vt:lpwstr>
  </property>
  <property fmtid="{D5CDD505-2E9C-101B-9397-08002B2CF9AE}" pid="17" name="_ms_pID_7253437_00">
    <vt:lpwstr>_ms_pID_7253437</vt:lpwstr>
  </property>
  <property fmtid="{D5CDD505-2E9C-101B-9397-08002B2CF9AE}" pid="18" name="_ms_pID_7253438">
    <vt:lpwstr>2TW/xbkhJGEaCFDDLT5IDAVYF7wCtVb86KgY7RouYgbTiiRUOUZdvQgYasRYQjRRQHq3j7PEJ5m9aiErVUdxB14eSEqi39a6X/0IWvo/Tl6lOouA5yKfuJr+AnxG9iCUEzuOlA5YtCxXAL38I3f/xKvhMKnXvJsA3IDAAIj0TdpHkqeEjGqdZaLJun9BFA8ui4iGfsGtGbd83Tu9xvBJhy61UCXLzIC1/3e8A7uQIj70Y9vE</vt:lpwstr>
  </property>
  <property fmtid="{D5CDD505-2E9C-101B-9397-08002B2CF9AE}" pid="19" name="_ms_pID_7253438_00">
    <vt:lpwstr>_ms_pID_7253438</vt:lpwstr>
  </property>
  <property fmtid="{D5CDD505-2E9C-101B-9397-08002B2CF9AE}" pid="20" name="_ms_pID_7253439">
    <vt:lpwstr>y6kFNTjsH2mE8f1UM95zogrbUuwzLzv11JqPEndS5UH5Lo8hJp1y9mBWg137eLLAXkxWIT1wLg0+p/ZEkq2ar/3u10yNvrddGtCMOn+Mik/A6YEfsGhiacDa6gq2VTnIhFya5g2Un2Qd5eq5mxnZth6Wic1AwgAKLTlzgAodJEMyHfuT91df79HCc/2kG/biuHnoxtPvJnwn+VOSQPxc/3X08hy+h9J1u9JNx0xL2/GBk3Jq</vt:lpwstr>
  </property>
  <property fmtid="{D5CDD505-2E9C-101B-9397-08002B2CF9AE}" pid="21" name="_ms_pID_7253439_00">
    <vt:lpwstr>_ms_pID_7253439</vt:lpwstr>
  </property>
  <property fmtid="{D5CDD505-2E9C-101B-9397-08002B2CF9AE}" pid="22" name="_ms_pID_72534310">
    <vt:lpwstr>kiAeZ3SViGiZnriBbU58KYt1RpZ8eBinUdFbRfYxQXRkzDWwNQewHtw75pcA6cREPLuI2SAbxHVYSR3ZUQ5zzjYwte9tx/Sz0XORHKyOcmsIT5gncnPVLYLsDnTA2iOGX/DUw8XNZoQ9LYZzW9Y+ux8R1UZoLQv4XUK12L129g9SBWNmAOm2sZnFbfrpXSC/kozVB/gOTHDLzacdjMJ1j+FvpemlYvFkaW2xdXn6gHIjaUtI</vt:lpwstr>
  </property>
  <property fmtid="{D5CDD505-2E9C-101B-9397-08002B2CF9AE}" pid="23" name="_ms_pID_72534310_00">
    <vt:lpwstr>_ms_pID_72534310</vt:lpwstr>
  </property>
  <property fmtid="{D5CDD505-2E9C-101B-9397-08002B2CF9AE}" pid="24" name="_ms_pID_72534311">
    <vt:lpwstr>w8PjNg==</vt:lpwstr>
  </property>
  <property fmtid="{D5CDD505-2E9C-101B-9397-08002B2CF9AE}" pid="25" name="_ms_pID_72534311_00">
    <vt:lpwstr>_ms_pID_72534311</vt:lpwstr>
  </property>
  <property fmtid="{D5CDD505-2E9C-101B-9397-08002B2CF9AE}" pid="26" name="sflag">
    <vt:lpwstr>1431634268</vt:lpwstr>
  </property>
</Properties>
</file>