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0" r:id="rId2"/>
    <p:sldId id="525" r:id="rId3"/>
    <p:sldId id="526" r:id="rId4"/>
    <p:sldId id="473" r:id="rId5"/>
    <p:sldId id="497" r:id="rId6"/>
    <p:sldId id="477" r:id="rId7"/>
    <p:sldId id="474" r:id="rId8"/>
    <p:sldId id="478" r:id="rId9"/>
    <p:sldId id="475" r:id="rId10"/>
    <p:sldId id="499" r:id="rId11"/>
    <p:sldId id="527" r:id="rId12"/>
    <p:sldId id="413" r:id="rId13"/>
    <p:sldId id="532" r:id="rId14"/>
    <p:sldId id="535" r:id="rId15"/>
    <p:sldId id="536" r:id="rId16"/>
    <p:sldId id="537" r:id="rId17"/>
    <p:sldId id="533" r:id="rId18"/>
    <p:sldId id="538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9" autoAdjust="0"/>
    <p:restoredTop sz="98780" autoAdjust="0"/>
  </p:normalViewPr>
  <p:slideViewPr>
    <p:cSldViewPr>
      <p:cViewPr>
        <p:scale>
          <a:sx n="80" d="100"/>
          <a:sy n="80" d="100"/>
        </p:scale>
        <p:origin x="-900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2016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2016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2016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2016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2450" y="6475413"/>
            <a:ext cx="16414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</a:t>
            </a:r>
            <a:r>
              <a:rPr lang="en-US" sz="1800" b="1" dirty="0" err="1" smtClean="0">
                <a:solidFill>
                  <a:schemeClr val="tx1"/>
                </a:solidFill>
                <a:cs typeface="+mn-cs"/>
              </a:rPr>
              <a:t>1393r0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err="1"/>
              <a:t>EVM</a:t>
            </a:r>
            <a:r>
              <a:rPr lang="en-US" dirty="0"/>
              <a:t> Definition for UL </a:t>
            </a:r>
            <a:r>
              <a:rPr lang="en-US" dirty="0" smtClean="0"/>
              <a:t>Triggered </a:t>
            </a:r>
            <a:r>
              <a:rPr lang="en-US" dirty="0" err="1" smtClean="0"/>
              <a:t>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2016-11-07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09688"/>
              </p:ext>
            </p:extLst>
          </p:nvPr>
        </p:nvGraphicFramePr>
        <p:xfrm>
          <a:off x="914400" y="2209800"/>
          <a:ext cx="7239000" cy="227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986260"/>
              </p:ext>
            </p:extLst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494210"/>
              </p:ext>
            </p:extLst>
          </p:nvPr>
        </p:nvGraphicFramePr>
        <p:xfrm>
          <a:off x="381000" y="12192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Noh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363694"/>
              </p:ext>
            </p:extLst>
          </p:nvPr>
        </p:nvGraphicFramePr>
        <p:xfrm>
          <a:off x="381000" y="31356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55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Outline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473234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Currently </a:t>
            </a:r>
            <a:r>
              <a:rPr lang="en-US" dirty="0" err="1" smtClean="0"/>
              <a:t>EVM</a:t>
            </a:r>
            <a:r>
              <a:rPr lang="en-US" dirty="0" smtClean="0"/>
              <a:t> is defined for HE SU and HE MU frames. However UL Trigger based </a:t>
            </a:r>
            <a:r>
              <a:rPr lang="en-US" dirty="0" err="1" smtClean="0"/>
              <a:t>PPDU</a:t>
            </a:r>
            <a:r>
              <a:rPr lang="en-US" dirty="0" smtClean="0"/>
              <a:t> (UL MU-</a:t>
            </a:r>
            <a:r>
              <a:rPr lang="en-US" dirty="0" err="1" smtClean="0"/>
              <a:t>MIMO</a:t>
            </a:r>
            <a:r>
              <a:rPr lang="en-US" dirty="0" smtClean="0"/>
              <a:t> and UL </a:t>
            </a:r>
            <a:r>
              <a:rPr lang="en-US" dirty="0" err="1" smtClean="0"/>
              <a:t>OFDMA</a:t>
            </a:r>
            <a:r>
              <a:rPr lang="en-US" dirty="0" smtClean="0"/>
              <a:t>) require more careful design as, unlike HE SU and HE MU, noise from multiple sources increase the total cumulative noise seen at the AP and degrades performance</a:t>
            </a:r>
          </a:p>
          <a:p>
            <a:pPr lvl="1"/>
            <a:r>
              <a:rPr lang="en-US" dirty="0" smtClean="0"/>
              <a:t>16 users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12dB</a:t>
            </a:r>
            <a:r>
              <a:rPr lang="en-US" dirty="0" smtClean="0">
                <a:sym typeface="Wingdings" panose="05000000000000000000" pitchFamily="2" charset="2"/>
              </a:rPr>
              <a:t> potentially increase in </a:t>
            </a:r>
            <a:r>
              <a:rPr lang="en-US" dirty="0" err="1" smtClean="0">
                <a:sym typeface="Wingdings" panose="05000000000000000000" pitchFamily="2" charset="2"/>
              </a:rPr>
              <a:t>EVM</a:t>
            </a:r>
            <a:r>
              <a:rPr lang="en-US" dirty="0" smtClean="0">
                <a:sym typeface="Wingdings" panose="05000000000000000000" pitchFamily="2" charset="2"/>
              </a:rPr>
              <a:t> related noise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this contribution we provide three enhancements to improve the performance of UL Trigger based </a:t>
            </a:r>
            <a:r>
              <a:rPr lang="en-US" dirty="0" err="1" smtClean="0"/>
              <a:t>PPDU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Improve the </a:t>
            </a:r>
            <a:r>
              <a:rPr lang="en-US" dirty="0" err="1" smtClean="0"/>
              <a:t>EVM</a:t>
            </a:r>
            <a:r>
              <a:rPr lang="en-US" dirty="0" smtClean="0"/>
              <a:t> for low MCS.  The current </a:t>
            </a:r>
            <a:r>
              <a:rPr lang="en-US" dirty="0" err="1" smtClean="0"/>
              <a:t>EVM</a:t>
            </a:r>
            <a:r>
              <a:rPr lang="en-US" dirty="0" smtClean="0"/>
              <a:t> for </a:t>
            </a:r>
            <a:r>
              <a:rPr lang="en-US" dirty="0" err="1" smtClean="0"/>
              <a:t>MCS0</a:t>
            </a:r>
            <a:r>
              <a:rPr lang="en-US" dirty="0" smtClean="0"/>
              <a:t> and </a:t>
            </a:r>
            <a:r>
              <a:rPr lang="en-US" dirty="0" err="1" smtClean="0"/>
              <a:t>MCS1</a:t>
            </a:r>
            <a:r>
              <a:rPr lang="en-US" dirty="0" smtClean="0"/>
              <a:t> can be tightened without significant impact to transmit power – those MCS can contribute the highest amount of </a:t>
            </a:r>
            <a:r>
              <a:rPr lang="en-US" dirty="0" err="1" smtClean="0"/>
              <a:t>EVM</a:t>
            </a:r>
            <a:r>
              <a:rPr lang="en-US" dirty="0" smtClean="0"/>
              <a:t> noise to adjacent </a:t>
            </a:r>
            <a:r>
              <a:rPr lang="en-US" dirty="0" err="1" smtClean="0"/>
              <a:t>STA</a:t>
            </a:r>
            <a:r>
              <a:rPr lang="en-US" dirty="0" smtClean="0"/>
              <a:t> in UL </a:t>
            </a:r>
            <a:r>
              <a:rPr lang="en-US" dirty="0" err="1" smtClean="0"/>
              <a:t>OFDMA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Require better </a:t>
            </a:r>
            <a:r>
              <a:rPr lang="en-US" dirty="0" err="1" smtClean="0"/>
              <a:t>EVM</a:t>
            </a:r>
            <a:r>
              <a:rPr lang="en-US" dirty="0" smtClean="0"/>
              <a:t> when the transmit power is below a pre-defined level – makes sure that </a:t>
            </a:r>
            <a:r>
              <a:rPr lang="en-US" dirty="0" err="1" smtClean="0"/>
              <a:t>EVM</a:t>
            </a:r>
            <a:r>
              <a:rPr lang="en-US" dirty="0" smtClean="0"/>
              <a:t> improves with a reduced transmit power.</a:t>
            </a:r>
          </a:p>
          <a:p>
            <a:pPr lvl="1"/>
            <a:r>
              <a:rPr lang="en-US" dirty="0" smtClean="0"/>
              <a:t>Define an </a:t>
            </a:r>
            <a:r>
              <a:rPr lang="en-US" dirty="0" err="1" smtClean="0"/>
              <a:t>EVM</a:t>
            </a:r>
            <a:r>
              <a:rPr lang="en-US" dirty="0" smtClean="0"/>
              <a:t> spectral mask – this is similar in concept to the out-of-band power spectral mask but with the difference that for synchronized UL </a:t>
            </a:r>
            <a:r>
              <a:rPr lang="en-US" dirty="0" err="1" smtClean="0"/>
              <a:t>OFDMA</a:t>
            </a:r>
            <a:r>
              <a:rPr lang="en-US" dirty="0" smtClean="0"/>
              <a:t> we are only concerned with the in-band impact of one </a:t>
            </a:r>
            <a:r>
              <a:rPr lang="en-US" dirty="0" err="1" smtClean="0"/>
              <a:t>STA</a:t>
            </a:r>
            <a:r>
              <a:rPr lang="en-US" dirty="0" smtClean="0"/>
              <a:t> on the </a:t>
            </a:r>
            <a:r>
              <a:rPr lang="en-US" dirty="0" err="1" smtClean="0"/>
              <a:t>EVM</a:t>
            </a:r>
            <a:r>
              <a:rPr lang="en-US" dirty="0"/>
              <a:t> </a:t>
            </a:r>
            <a:r>
              <a:rPr lang="en-US" dirty="0" smtClean="0"/>
              <a:t>of other STA. </a:t>
            </a:r>
            <a:endParaRPr lang="en-US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Proposals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4732347"/>
          </a:xfrm>
        </p:spPr>
        <p:txBody>
          <a:bodyPr>
            <a:normAutofit/>
          </a:bodyPr>
          <a:lstStyle/>
          <a:p>
            <a:r>
              <a:rPr lang="en-US" dirty="0" smtClean="0"/>
              <a:t>The first two proposals aim to control/reduce the used tone </a:t>
            </a:r>
            <a:r>
              <a:rPr lang="en-US" dirty="0" err="1" smtClean="0"/>
              <a:t>EVM</a:t>
            </a:r>
            <a:r>
              <a:rPr lang="en-US" dirty="0" smtClean="0"/>
              <a:t> for trigger based </a:t>
            </a:r>
            <a:r>
              <a:rPr lang="en-US" dirty="0" err="1" smtClean="0"/>
              <a:t>PPDU</a:t>
            </a:r>
            <a:r>
              <a:rPr lang="en-US" dirty="0" smtClean="0"/>
              <a:t>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Proposal 1: change </a:t>
            </a:r>
            <a:r>
              <a:rPr lang="en-US" dirty="0"/>
              <a:t>the used tone </a:t>
            </a:r>
            <a:r>
              <a:rPr lang="en-US" dirty="0" err="1"/>
              <a:t>EVM</a:t>
            </a:r>
            <a:r>
              <a:rPr lang="en-US" dirty="0"/>
              <a:t> </a:t>
            </a:r>
            <a:r>
              <a:rPr lang="en-US" dirty="0" smtClean="0"/>
              <a:t>for </a:t>
            </a:r>
            <a:r>
              <a:rPr lang="en-US" dirty="0" err="1" smtClean="0"/>
              <a:t>MCS0</a:t>
            </a:r>
            <a:r>
              <a:rPr lang="en-US" dirty="0" smtClean="0"/>
              <a:t> and </a:t>
            </a:r>
            <a:r>
              <a:rPr lang="en-US" dirty="0" err="1" smtClean="0"/>
              <a:t>MCS1</a:t>
            </a:r>
            <a:r>
              <a:rPr lang="en-US" dirty="0" smtClean="0"/>
              <a:t> to the value used for </a:t>
            </a:r>
            <a:r>
              <a:rPr lang="en-US" dirty="0" err="1" smtClean="0"/>
              <a:t>MCS2</a:t>
            </a:r>
            <a:r>
              <a:rPr lang="en-US" dirty="0" smtClean="0"/>
              <a:t>.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Proposal 2: if the TX </a:t>
            </a:r>
            <a:r>
              <a:rPr lang="en-US" dirty="0"/>
              <a:t>power is below </a:t>
            </a:r>
            <a:r>
              <a:rPr lang="en-US" dirty="0" smtClean="0"/>
              <a:t>the maximum </a:t>
            </a:r>
            <a:r>
              <a:rPr lang="en-US" dirty="0"/>
              <a:t>power of </a:t>
            </a:r>
            <a:r>
              <a:rPr lang="en-US" dirty="0" err="1"/>
              <a:t>MCS7</a:t>
            </a:r>
            <a:r>
              <a:rPr lang="en-US" dirty="0"/>
              <a:t> then </a:t>
            </a:r>
            <a:r>
              <a:rPr lang="en-US" dirty="0" smtClean="0"/>
              <a:t>the used tone </a:t>
            </a:r>
            <a:r>
              <a:rPr lang="en-US" dirty="0" err="1"/>
              <a:t>EVM</a:t>
            </a:r>
            <a:r>
              <a:rPr lang="en-US" dirty="0"/>
              <a:t> is below -</a:t>
            </a:r>
            <a:r>
              <a:rPr lang="en-US" dirty="0" err="1"/>
              <a:t>27dB</a:t>
            </a:r>
            <a:r>
              <a:rPr lang="en-US" dirty="0"/>
              <a:t> </a:t>
            </a:r>
            <a:r>
              <a:rPr lang="en-US" dirty="0" smtClean="0"/>
              <a:t>(the </a:t>
            </a:r>
            <a:r>
              <a:rPr lang="en-US" dirty="0" err="1" smtClean="0"/>
              <a:t>EVM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err="1" smtClean="0"/>
              <a:t>MCS7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Max </a:t>
            </a:r>
            <a:r>
              <a:rPr lang="en-US" dirty="0" err="1"/>
              <a:t>Tx</a:t>
            </a:r>
            <a:r>
              <a:rPr lang="en-US" dirty="0"/>
              <a:t> power of </a:t>
            </a:r>
            <a:r>
              <a:rPr lang="en-US" dirty="0" err="1"/>
              <a:t>MCS7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measured by </a:t>
            </a:r>
            <a:r>
              <a:rPr lang="en-US" dirty="0" smtClean="0"/>
              <a:t>setting </a:t>
            </a:r>
            <a:r>
              <a:rPr lang="en-US" dirty="0"/>
              <a:t>in trigger frame target </a:t>
            </a:r>
            <a:r>
              <a:rPr lang="en-US" dirty="0" err="1"/>
              <a:t>RSSI</a:t>
            </a:r>
            <a:r>
              <a:rPr lang="en-US" dirty="0"/>
              <a:t> field to 127 (max </a:t>
            </a:r>
            <a:r>
              <a:rPr lang="en-US" dirty="0" err="1"/>
              <a:t>Tx</a:t>
            </a:r>
            <a:r>
              <a:rPr lang="en-US" dirty="0"/>
              <a:t> power for the assigned MCS) for the same </a:t>
            </a:r>
            <a:r>
              <a:rPr lang="en-US" dirty="0" err="1"/>
              <a:t>OFDMA</a:t>
            </a:r>
            <a:r>
              <a:rPr lang="en-US" dirty="0"/>
              <a:t> and MU </a:t>
            </a:r>
            <a:r>
              <a:rPr lang="en-US" dirty="0" err="1"/>
              <a:t>MIMO</a:t>
            </a:r>
            <a:r>
              <a:rPr lang="en-US" dirty="0"/>
              <a:t> assignment</a:t>
            </a:r>
          </a:p>
          <a:p>
            <a:pPr lvl="2"/>
            <a:r>
              <a:rPr lang="en-US" dirty="0" smtClean="0"/>
              <a:t>Note this proposal helps the AP in managing inter RU (for UL </a:t>
            </a:r>
            <a:r>
              <a:rPr lang="en-US" dirty="0" err="1" smtClean="0"/>
              <a:t>OFDMA</a:t>
            </a:r>
            <a:r>
              <a:rPr lang="en-US" dirty="0" smtClean="0"/>
              <a:t>) and inter spatial stream (for UL MU-</a:t>
            </a:r>
            <a:r>
              <a:rPr lang="en-US" dirty="0" err="1" smtClean="0"/>
              <a:t>MIMO</a:t>
            </a:r>
            <a:r>
              <a:rPr lang="en-US" dirty="0" smtClean="0"/>
              <a:t>) </a:t>
            </a:r>
            <a:r>
              <a:rPr lang="en-US" dirty="0"/>
              <a:t>interference by </a:t>
            </a:r>
            <a:r>
              <a:rPr lang="en-US" dirty="0" smtClean="0"/>
              <a:t>setting the right target </a:t>
            </a:r>
            <a:r>
              <a:rPr lang="en-US" dirty="0" err="1" smtClean="0"/>
              <a:t>RSSI</a:t>
            </a:r>
            <a:r>
              <a:rPr lang="en-US" dirty="0" smtClean="0"/>
              <a:t>.  </a:t>
            </a:r>
            <a:endParaRPr lang="en-US" altLang="zh-CN" dirty="0" smtClean="0"/>
          </a:p>
          <a:p>
            <a:pPr marL="342900" lvl="1" indent="-342900" algn="just">
              <a:buFontTx/>
              <a:buChar char="•"/>
            </a:pPr>
            <a:endParaRPr lang="en-US" altLang="zh-CN" dirty="0" smtClean="0"/>
          </a:p>
          <a:p>
            <a:pPr marL="342900" lvl="1" indent="-342900" algn="just">
              <a:buFontTx/>
              <a:buChar char="•"/>
            </a:pPr>
            <a:r>
              <a:rPr lang="en-US" altLang="zh-CN" sz="2000" dirty="0" smtClean="0"/>
              <a:t>The third proposal aims to control the unused tone </a:t>
            </a:r>
            <a:r>
              <a:rPr lang="en-US" altLang="zh-CN" sz="2000" dirty="0" err="1" smtClean="0"/>
              <a:t>EVM</a:t>
            </a:r>
            <a:r>
              <a:rPr lang="en-US" altLang="zh-CN" sz="2000" dirty="0" smtClean="0"/>
              <a:t> as described in the following slides</a:t>
            </a:r>
            <a:endParaRPr lang="en-US" altLang="zh-CN" sz="2000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28188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381000"/>
          </a:xfrm>
        </p:spPr>
        <p:txBody>
          <a:bodyPr/>
          <a:lstStyle/>
          <a:p>
            <a:r>
              <a:rPr lang="en-US" sz="2400" dirty="0"/>
              <a:t>Used, Unused tone </a:t>
            </a:r>
            <a:r>
              <a:rPr lang="en-US" sz="2400" dirty="0" err="1"/>
              <a:t>EVM</a:t>
            </a:r>
            <a:r>
              <a:rPr lang="en-US" sz="2400" dirty="0"/>
              <a:t> with TX RU-26 at </a:t>
            </a:r>
            <a:r>
              <a:rPr lang="en-US" sz="2400" dirty="0" err="1"/>
              <a:t>idx</a:t>
            </a:r>
            <a:r>
              <a:rPr lang="en-US" sz="2400" dirty="0"/>
              <a:t> 5, </a:t>
            </a:r>
            <a:r>
              <a:rPr lang="en-US" sz="2400" dirty="0" err="1"/>
              <a:t>MCS0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46852"/>
            <a:ext cx="5280659" cy="4158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Placeholder 1"/>
          <p:cNvSpPr txBox="1">
            <a:spLocks/>
          </p:cNvSpPr>
          <p:nvPr/>
        </p:nvSpPr>
        <p:spPr bwMode="auto">
          <a:xfrm>
            <a:off x="5486400" y="1828801"/>
            <a:ext cx="3347847" cy="449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857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X-axis is RU-26 index in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80MHz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tone-map, range 0:36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Y-axis</a:t>
            </a:r>
          </a:p>
          <a:p>
            <a:pPr marL="514350" marR="0" lvl="1" indent="-2270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value at RU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idx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5 is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Error</a:t>
            </a:r>
            <a:r>
              <a:rPr kumimoji="0" lang="en-US" sz="1400" b="0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RMS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of occupied RU</a:t>
            </a:r>
          </a:p>
          <a:p>
            <a:pPr marL="514350" marR="0" lvl="1" indent="-2270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values at other indices are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UnusedtoneError</a:t>
            </a:r>
            <a:r>
              <a:rPr kumimoji="0" lang="en-US" sz="1400" b="0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RMS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, averaged over the tones of that particular RU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Each curve corresponds to different TX power, typical values mentioned in the legend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At higher powers, delta between adjacent RU and used RU is low due to PA compression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EVM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spikes due to LO and IQ mismatch are typically below a floor, say -</a:t>
            </a:r>
            <a:r>
              <a:rPr lang="en-US" sz="1700" kern="0" dirty="0" smtClean="0">
                <a:solidFill>
                  <a:srgbClr val="000000"/>
                </a:solidFill>
                <a:latin typeface="Times New Roman"/>
              </a:rPr>
              <a:t>35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dB</a:t>
            </a:r>
          </a:p>
        </p:txBody>
      </p:sp>
    </p:spTree>
    <p:extLst>
      <p:ext uri="{BB962C8B-B14F-4D97-AF65-F5344CB8AC3E}">
        <p14:creationId xmlns:p14="http://schemas.microsoft.com/office/powerpoint/2010/main" val="58212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381000"/>
          </a:xfrm>
        </p:spPr>
        <p:txBody>
          <a:bodyPr/>
          <a:lstStyle/>
          <a:p>
            <a:r>
              <a:rPr lang="en-US" sz="2400" dirty="0"/>
              <a:t>Used, Unused tone </a:t>
            </a:r>
            <a:r>
              <a:rPr lang="en-US" sz="2400" dirty="0" err="1"/>
              <a:t>EVM</a:t>
            </a:r>
            <a:r>
              <a:rPr lang="en-US" sz="2400" dirty="0"/>
              <a:t> with TX </a:t>
            </a:r>
            <a:r>
              <a:rPr lang="en-US" sz="2400" dirty="0" smtClean="0"/>
              <a:t>RU-242, </a:t>
            </a:r>
            <a:r>
              <a:rPr lang="en-US" sz="2400" dirty="0" err="1"/>
              <a:t>MCS0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10" name="Text Placeholder 1"/>
          <p:cNvSpPr txBox="1">
            <a:spLocks/>
          </p:cNvSpPr>
          <p:nvPr/>
        </p:nvSpPr>
        <p:spPr bwMode="auto">
          <a:xfrm>
            <a:off x="5486400" y="1828801"/>
            <a:ext cx="3347847" cy="449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857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/>
              <a:t>TX RU-242 occupies RU-26 indices (9-17)</a:t>
            </a:r>
          </a:p>
          <a:p>
            <a:r>
              <a:rPr lang="en-US" sz="1800" dirty="0"/>
              <a:t>Unused tone </a:t>
            </a:r>
            <a:r>
              <a:rPr lang="en-US" sz="1800" dirty="0" err="1"/>
              <a:t>EVM</a:t>
            </a:r>
            <a:r>
              <a:rPr lang="en-US" sz="1800" dirty="0"/>
              <a:t> </a:t>
            </a:r>
            <a:r>
              <a:rPr lang="en-US" sz="1800" dirty="0" smtClean="0"/>
              <a:t>scales </a:t>
            </a:r>
            <a:r>
              <a:rPr lang="en-US" sz="1800" dirty="0"/>
              <a:t>with occupied RU width, similar to </a:t>
            </a:r>
            <a:r>
              <a:rPr lang="en-US" sz="1800" dirty="0" err="1"/>
              <a:t>OOB</a:t>
            </a:r>
            <a:r>
              <a:rPr lang="en-US" sz="1800" dirty="0"/>
              <a:t> emissions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82" y="1676400"/>
            <a:ext cx="5161618" cy="4142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199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381000"/>
          </a:xfrm>
        </p:spPr>
        <p:txBody>
          <a:bodyPr/>
          <a:lstStyle/>
          <a:p>
            <a:r>
              <a:rPr lang="en-US" sz="2400" dirty="0"/>
              <a:t>Proposed </a:t>
            </a:r>
            <a:r>
              <a:rPr lang="en-US" sz="2400" dirty="0" smtClean="0"/>
              <a:t>staircase </a:t>
            </a:r>
            <a:r>
              <a:rPr lang="en-US" sz="2400" dirty="0" err="1" smtClean="0"/>
              <a:t>EVM</a:t>
            </a:r>
            <a:r>
              <a:rPr lang="en-US" sz="2400" dirty="0" smtClean="0"/>
              <a:t> mask </a:t>
            </a:r>
            <a:r>
              <a:rPr lang="en-US" sz="2400" dirty="0"/>
              <a:t>for </a:t>
            </a:r>
            <a:r>
              <a:rPr lang="en-US" sz="2400" dirty="0" err="1" smtClean="0"/>
              <a:t>UnusedToneEVM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10" name="Text Placeholder 1"/>
          <p:cNvSpPr txBox="1">
            <a:spLocks/>
          </p:cNvSpPr>
          <p:nvPr/>
        </p:nvSpPr>
        <p:spPr bwMode="auto">
          <a:xfrm>
            <a:off x="685800" y="1676400"/>
            <a:ext cx="8148447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857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dirty="0" smtClean="0"/>
              <a:t>Unused tone </a:t>
            </a:r>
            <a:r>
              <a:rPr lang="en-US" sz="1600" b="0" dirty="0" err="1" smtClean="0"/>
              <a:t>EVM</a:t>
            </a:r>
            <a:r>
              <a:rPr lang="en-US" sz="1600" b="0" dirty="0" smtClean="0"/>
              <a:t> is computed separately for each unused </a:t>
            </a:r>
            <a:r>
              <a:rPr lang="en-US" sz="1600" b="0" dirty="0" err="1" smtClean="0"/>
              <a:t>RU26</a:t>
            </a:r>
            <a:r>
              <a:rPr lang="en-US" sz="1600" b="0" dirty="0" smtClean="0"/>
              <a:t> by averaging the </a:t>
            </a:r>
            <a:r>
              <a:rPr lang="en-US" sz="1600" b="0" dirty="0" err="1" smtClean="0"/>
              <a:t>EVM</a:t>
            </a:r>
            <a:r>
              <a:rPr lang="en-US" sz="1600" b="0" dirty="0" smtClean="0"/>
              <a:t> in the tones  that make up that </a:t>
            </a:r>
            <a:r>
              <a:rPr lang="en-US" sz="1600" b="0" dirty="0" err="1" smtClean="0"/>
              <a:t>RU26</a:t>
            </a:r>
            <a:r>
              <a:rPr lang="en-US" sz="1600" b="0" dirty="0" smtClean="0"/>
              <a:t>.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dirty="0" smtClean="0"/>
              <a:t>Mask </a:t>
            </a:r>
            <a:r>
              <a:rPr lang="en-US" sz="1600" b="0" dirty="0"/>
              <a:t>defined at 3 </a:t>
            </a:r>
            <a:r>
              <a:rPr lang="en-US" sz="1600" b="0" dirty="0" smtClean="0"/>
              <a:t>points 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dirty="0" smtClean="0"/>
              <a:t>Mask scales </a:t>
            </a:r>
            <a:r>
              <a:rPr lang="en-US" sz="1600" b="0" dirty="0"/>
              <a:t>with </a:t>
            </a:r>
            <a:r>
              <a:rPr lang="en-US" sz="1600" b="0" dirty="0" smtClean="0"/>
              <a:t>the assigned RU bandwidth defined in units of </a:t>
            </a:r>
            <a:r>
              <a:rPr lang="en-US" sz="1600" b="0" dirty="0" err="1" smtClean="0"/>
              <a:t>26RU</a:t>
            </a:r>
            <a:endParaRPr lang="en-US" sz="1600" b="0" dirty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sz="1600" dirty="0" smtClean="0"/>
              <a:t>RU-26: </a:t>
            </a:r>
            <a:r>
              <a:rPr lang="en-US" sz="1600" dirty="0"/>
              <a:t>r = 1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sz="1600" dirty="0"/>
              <a:t>RU-52: r = 2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sz="1600" dirty="0"/>
              <a:t>RU-106: r = 4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sz="1600" dirty="0"/>
              <a:t>RU-242: r = 9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sz="1600" dirty="0"/>
              <a:t>RU-484: r = </a:t>
            </a:r>
            <a:r>
              <a:rPr lang="en-US" sz="1600" dirty="0" smtClean="0"/>
              <a:t>18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1600" b="0" dirty="0" smtClean="0"/>
              <a:t>Mask drops </a:t>
            </a:r>
            <a:r>
              <a:rPr lang="en-US" sz="1600" b="0" dirty="0"/>
              <a:t>at </a:t>
            </a:r>
            <a:r>
              <a:rPr lang="en-US" sz="1600" b="0" dirty="0" err="1" smtClean="0"/>
              <a:t>10dB</a:t>
            </a:r>
            <a:r>
              <a:rPr lang="en-US" sz="1600" b="0" dirty="0" smtClean="0"/>
              <a:t>/BW and incorporates a floor at -</a:t>
            </a:r>
            <a:r>
              <a:rPr lang="en-US" sz="1600" b="0" dirty="0" err="1" smtClean="0"/>
              <a:t>35dB</a:t>
            </a:r>
            <a:endParaRPr lang="en-US" sz="1600" b="0" dirty="0" smtClean="0"/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1600" b="0" dirty="0" smtClean="0"/>
              <a:t>In the equation below m defines the gap to the used RU from either side and is a positive integer with m=1 being the adjacent </a:t>
            </a:r>
            <a:r>
              <a:rPr lang="en-US" sz="1600" b="0" dirty="0" err="1" smtClean="0"/>
              <a:t>RU26</a:t>
            </a:r>
            <a:endParaRPr lang="en-US" sz="1600" b="0" dirty="0"/>
          </a:p>
          <a:p>
            <a:pPr>
              <a:lnSpc>
                <a:spcPct val="90000"/>
              </a:lnSpc>
              <a:spcBef>
                <a:spcPts val="600"/>
              </a:spcBef>
            </a:pP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57200" y="5124271"/>
            <a:ext cx="8458200" cy="1200329"/>
            <a:chOff x="944675" y="3962400"/>
            <a:chExt cx="8018283" cy="1999885"/>
          </a:xfrm>
        </p:grpSpPr>
        <p:sp>
          <p:nvSpPr>
            <p:cNvPr id="12" name="Rectangle 11"/>
            <p:cNvSpPr/>
            <p:nvPr/>
          </p:nvSpPr>
          <p:spPr>
            <a:xfrm>
              <a:off x="3545199" y="3962400"/>
              <a:ext cx="5417759" cy="1999885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max(Used Tone </a:t>
              </a:r>
              <a:r>
                <a:rPr lang="en-US" dirty="0" err="1" smtClean="0"/>
                <a:t>Error</a:t>
              </a:r>
              <a:r>
                <a:rPr lang="en-US" baseline="-25000" dirty="0" err="1" smtClean="0"/>
                <a:t>RMS</a:t>
              </a:r>
              <a:r>
                <a:rPr lang="en-US" dirty="0" smtClean="0"/>
                <a:t> </a:t>
              </a:r>
              <a:r>
                <a:rPr lang="en-US" dirty="0"/>
                <a:t>– 2dB, </a:t>
              </a:r>
              <a:r>
                <a:rPr lang="en-US" dirty="0" smtClean="0"/>
                <a:t>-</a:t>
              </a:r>
              <a:r>
                <a:rPr lang="en-US" dirty="0" err="1" smtClean="0"/>
                <a:t>35dB</a:t>
              </a:r>
              <a:r>
                <a:rPr lang="en-US" dirty="0"/>
                <a:t>), </a:t>
              </a:r>
              <a:r>
                <a:rPr lang="en-US" dirty="0" smtClean="0"/>
                <a:t>  m </a:t>
              </a:r>
              <a:r>
                <a:rPr lang="en-US" dirty="0"/>
                <a:t>in </a:t>
              </a:r>
              <a:r>
                <a:rPr lang="en-US" dirty="0" smtClean="0"/>
                <a:t>[</a:t>
              </a:r>
              <a:r>
                <a:rPr lang="en-US" dirty="0" err="1" smtClean="0"/>
                <a:t>1:r</a:t>
              </a:r>
              <a:r>
                <a:rPr lang="en-US" dirty="0" smtClean="0"/>
                <a:t>]</a:t>
              </a:r>
              <a:endParaRPr lang="en-US" dirty="0"/>
            </a:p>
            <a:p>
              <a:r>
                <a:rPr lang="pt-BR" dirty="0" smtClean="0"/>
                <a:t>max(</a:t>
              </a:r>
              <a:r>
                <a:rPr lang="en-US" dirty="0" smtClean="0"/>
                <a:t>Used Tone </a:t>
              </a:r>
              <a:r>
                <a:rPr lang="pt-BR" dirty="0" smtClean="0"/>
                <a:t>Error</a:t>
              </a:r>
              <a:r>
                <a:rPr lang="pt-BR" baseline="-25000" dirty="0" smtClean="0"/>
                <a:t>RMS</a:t>
              </a:r>
              <a:r>
                <a:rPr lang="pt-BR" dirty="0" smtClean="0"/>
                <a:t> </a:t>
              </a:r>
              <a:r>
                <a:rPr lang="pt-BR" dirty="0"/>
                <a:t>– 12dB, </a:t>
              </a:r>
              <a:r>
                <a:rPr lang="pt-BR" dirty="0" smtClean="0"/>
                <a:t>-35dB</a:t>
              </a:r>
              <a:r>
                <a:rPr lang="pt-BR" dirty="0"/>
                <a:t>), </a:t>
              </a:r>
              <a:r>
                <a:rPr lang="pt-BR" dirty="0" smtClean="0"/>
                <a:t>m </a:t>
              </a:r>
              <a:r>
                <a:rPr lang="pt-BR" dirty="0"/>
                <a:t>in </a:t>
              </a:r>
              <a:r>
                <a:rPr lang="pt-BR" dirty="0" smtClean="0"/>
                <a:t>[r+1:2r</a:t>
              </a:r>
              <a:r>
                <a:rPr lang="pt-BR" dirty="0"/>
                <a:t>]}</a:t>
              </a:r>
            </a:p>
            <a:p>
              <a:r>
                <a:rPr lang="pt-BR" dirty="0" smtClean="0"/>
                <a:t>max(</a:t>
              </a:r>
              <a:r>
                <a:rPr lang="en-US" dirty="0" smtClean="0"/>
                <a:t>Used Tone </a:t>
              </a:r>
              <a:r>
                <a:rPr lang="pt-BR" dirty="0" smtClean="0"/>
                <a:t>Error</a:t>
              </a:r>
              <a:r>
                <a:rPr lang="pt-BR" baseline="-25000" dirty="0" smtClean="0"/>
                <a:t>RMS</a:t>
              </a:r>
              <a:r>
                <a:rPr lang="pt-BR" dirty="0" smtClean="0"/>
                <a:t> </a:t>
              </a:r>
              <a:r>
                <a:rPr lang="pt-BR" dirty="0"/>
                <a:t>– 22dB, </a:t>
              </a:r>
              <a:r>
                <a:rPr lang="pt-BR" dirty="0" smtClean="0"/>
                <a:t>-35dB</a:t>
              </a:r>
              <a:r>
                <a:rPr lang="pt-BR" dirty="0"/>
                <a:t>), </a:t>
              </a:r>
              <a:r>
                <a:rPr lang="pt-BR" dirty="0" smtClean="0"/>
                <a:t>m </a:t>
              </a:r>
              <a:r>
                <a:rPr lang="pt-BR" dirty="0"/>
                <a:t>in </a:t>
              </a:r>
              <a:r>
                <a:rPr lang="pt-BR" dirty="0" smtClean="0"/>
                <a:t>[2r+1:3r</a:t>
              </a:r>
              <a:r>
                <a:rPr lang="pt-BR" dirty="0"/>
                <a:t>]}</a:t>
              </a:r>
            </a:p>
            <a:p>
              <a:r>
                <a:rPr lang="en-US" dirty="0" smtClean="0"/>
                <a:t>-</a:t>
              </a:r>
              <a:r>
                <a:rPr lang="en-US" dirty="0" err="1" smtClean="0"/>
                <a:t>35dB</a:t>
              </a:r>
              <a:r>
                <a:rPr lang="en-US" dirty="0" smtClean="0"/>
                <a:t> </a:t>
              </a:r>
              <a:r>
                <a:rPr lang="en-US" dirty="0"/>
                <a:t>otherwise</a:t>
              </a:r>
            </a:p>
          </p:txBody>
        </p:sp>
        <p:sp>
          <p:nvSpPr>
            <p:cNvPr id="13" name="Left Brace 12"/>
            <p:cNvSpPr/>
            <p:nvPr/>
          </p:nvSpPr>
          <p:spPr>
            <a:xfrm>
              <a:off x="3412070" y="4015574"/>
              <a:ext cx="205366" cy="1851193"/>
            </a:xfrm>
            <a:prstGeom prst="lef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44675" y="4670387"/>
              <a:ext cx="2845379" cy="615349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err="1" smtClean="0"/>
                <a:t>UnusedToneError</a:t>
              </a:r>
              <a:r>
                <a:rPr lang="en-US" baseline="-25000" dirty="0" err="1" smtClean="0"/>
                <a:t>RMS</a:t>
              </a:r>
              <a:r>
                <a:rPr lang="en-US" dirty="0" smtClean="0"/>
                <a:t>(m) </a:t>
              </a:r>
              <a:r>
                <a:rPr lang="en-US" dirty="0"/>
                <a:t>≤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601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381000"/>
          </a:xfrm>
        </p:spPr>
        <p:txBody>
          <a:bodyPr/>
          <a:lstStyle/>
          <a:p>
            <a:r>
              <a:rPr lang="en-US" sz="2400" dirty="0" smtClean="0"/>
              <a:t>Summary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4732347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Proposed three techniques to control interference for UL MU-</a:t>
            </a:r>
            <a:r>
              <a:rPr lang="en-US" sz="1800" dirty="0" err="1" smtClean="0"/>
              <a:t>MIMO</a:t>
            </a:r>
            <a:r>
              <a:rPr lang="en-US" sz="1800" dirty="0" smtClean="0"/>
              <a:t> and UL </a:t>
            </a:r>
            <a:r>
              <a:rPr lang="en-US" sz="1800" dirty="0" err="1" smtClean="0"/>
              <a:t>OFDMA</a:t>
            </a:r>
            <a:r>
              <a:rPr lang="en-US" sz="1800" dirty="0" smtClean="0"/>
              <a:t> whereby multiple sources can contribute to highly elevated noise levels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204427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381000"/>
          </a:xfrm>
        </p:spPr>
        <p:txBody>
          <a:bodyPr/>
          <a:lstStyle/>
          <a:p>
            <a:r>
              <a:rPr lang="en-US" sz="2400" dirty="0" smtClean="0"/>
              <a:t>SP #1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4732347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Do you support adding to </a:t>
            </a:r>
            <a:r>
              <a:rPr lang="en-US" sz="1800" dirty="0" err="1" smtClean="0"/>
              <a:t>D0.5</a:t>
            </a:r>
            <a:r>
              <a:rPr lang="en-US" sz="1800" dirty="0" smtClean="0"/>
              <a:t> the proposals on slide 13 and 16?</a:t>
            </a:r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268780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749191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2016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3413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15708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2016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68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814483"/>
              </p:ext>
            </p:extLst>
          </p:nvPr>
        </p:nvGraphicFramePr>
        <p:xfrm>
          <a:off x="762000" y="175260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997734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781001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12"/>
          <p:cNvGraphicFramePr>
            <a:graphicFrameLocks noGrp="1"/>
          </p:cNvGraphicFramePr>
          <p:nvPr/>
        </p:nvGraphicFramePr>
        <p:xfrm>
          <a:off x="762000" y="990600"/>
          <a:ext cx="7467600" cy="5233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75443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116321</TotalTime>
  <Words>1957</Words>
  <Application>Microsoft Office PowerPoint</Application>
  <PresentationFormat>On-screen Show (4:3)</PresentationFormat>
  <Paragraphs>611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802-11-Submission</vt:lpstr>
      <vt:lpstr>EVM Definition for UL Triggered PPDU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Outline</vt:lpstr>
      <vt:lpstr>Proposals </vt:lpstr>
      <vt:lpstr>Used, Unused tone EVM with TX RU-26 at idx 5, MCS0</vt:lpstr>
      <vt:lpstr>Used, Unused tone EVM with TX RU-242, MCS0</vt:lpstr>
      <vt:lpstr>Proposed staircase EVM mask for UnusedToneEVM</vt:lpstr>
      <vt:lpstr>Summary </vt:lpstr>
      <vt:lpstr>SP #1 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Ron Porat</cp:lastModifiedBy>
  <cp:revision>2480</cp:revision>
  <cp:lastPrinted>1998-02-10T13:28:06Z</cp:lastPrinted>
  <dcterms:created xsi:type="dcterms:W3CDTF">2007-05-21T21:00:37Z</dcterms:created>
  <dcterms:modified xsi:type="dcterms:W3CDTF">2016-11-06T17:25:48Z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