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93" r:id="rId4"/>
    <p:sldId id="278" r:id="rId5"/>
    <p:sldId id="286" r:id="rId6"/>
    <p:sldId id="288" r:id="rId7"/>
    <p:sldId id="272" r:id="rId8"/>
    <p:sldId id="274" r:id="rId9"/>
    <p:sldId id="285" r:id="rId1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en, Robert" initials="" lastIdx="1" clrIdx="0"/>
  <p:cmAuthor id="1" name="Lou, Hanqing" initials="" lastIdx="15" clrIdx="1"/>
  <p:cmAuthor id="2" name="Sahin, Alphan" initials="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77" d="100"/>
          <a:sy n="77" d="100"/>
        </p:scale>
        <p:origin x="-7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65773C7D-9097-4877-A410-47EB34FDAA1C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49FA059-BCF4-4E8E-B3E2-421EDDB21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F7A7567-D2E0-4B86-830F-593180F8F0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756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52F50629-01D1-40AC-9454-D8D691B4483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802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216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139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1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01B4AED-71AC-4DEA-AB26-26E656DDF22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0EBD9E3-B3E6-4E8D-8825-55D1D8C6824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85E50167-8EE3-449C-938A-CDCA2CCE25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7461C5C-06BF-4DA9-B69C-DE35F257734C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CEE6DC6-7850-4BB0-836E-883543333D4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5CC6488-EED8-4096-B58F-6F3CF629314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C69A9157-A3EC-4C88-B6D6-83F876CFFF4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00FC32-C40A-45FF-9442-A2F6BF8F492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4C399B9-D547-46DF-86A5-869F4DA4309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900" y="6473825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kumimoji="0" lang="en-GB" dirty="0" smtClean="0">
                <a:latin typeface="Times New Roman" pitchFamily="16" charset="0"/>
                <a:ea typeface="MS Gothic" charset="-128"/>
              </a:rPr>
              <a:t>Kazuyuki Ozaki</a:t>
            </a:r>
            <a:r>
              <a:rPr kumimoji="0" lang="en-GB" baseline="0" dirty="0" smtClean="0">
                <a:latin typeface="Times New Roman" pitchFamily="16" charset="0"/>
                <a:ea typeface="MS Gothic" charset="-128"/>
              </a:rPr>
              <a:t>, </a:t>
            </a:r>
            <a:r>
              <a:rPr kumimoji="0" lang="en-GB" dirty="0" smtClean="0">
                <a:latin typeface="Times New Roman" pitchFamily="16" charset="0"/>
                <a:ea typeface="MS Gothic" charset="-128"/>
              </a:rPr>
              <a:t>Fujitsu Laboratories Ltd.</a:t>
            </a:r>
          </a:p>
        </p:txBody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dirty="0" smtClean="0"/>
              <a:t>Click to edit the outline text format</a:t>
            </a:r>
          </a:p>
          <a:p>
            <a:pPr lvl="1"/>
            <a:r>
              <a:rPr lang="en-GB" altLang="ja-JP" dirty="0" smtClean="0"/>
              <a:t>Second Outline Level</a:t>
            </a:r>
          </a:p>
          <a:p>
            <a:pPr lvl="2"/>
            <a:r>
              <a:rPr lang="en-GB" altLang="ja-JP" dirty="0" smtClean="0"/>
              <a:t>Third Outline Level</a:t>
            </a:r>
          </a:p>
          <a:p>
            <a:pPr lvl="3"/>
            <a:r>
              <a:rPr lang="en-GB" altLang="ja-JP" dirty="0" smtClean="0"/>
              <a:t>Fourth Outline Level</a:t>
            </a:r>
          </a:p>
          <a:p>
            <a:pPr lvl="4"/>
            <a:r>
              <a:rPr lang="en-GB" altLang="ja-JP" dirty="0" smtClean="0"/>
              <a:t>Fifth Outline Level</a:t>
            </a:r>
          </a:p>
          <a:p>
            <a:pPr lvl="4"/>
            <a:r>
              <a:rPr lang="en-GB" altLang="ja-JP" dirty="0" smtClean="0"/>
              <a:t>Sixth Outline Level</a:t>
            </a:r>
          </a:p>
          <a:p>
            <a:pPr lvl="4"/>
            <a:r>
              <a:rPr lang="en-GB" altLang="ja-JP" dirty="0" smtClean="0"/>
              <a:t>Seventh Outline Level</a:t>
            </a:r>
          </a:p>
          <a:p>
            <a:pPr lvl="4"/>
            <a:r>
              <a:rPr lang="en-GB" altLang="ja-JP" dirty="0" smtClean="0"/>
              <a:t>Eighth Outline Level</a:t>
            </a:r>
          </a:p>
          <a:p>
            <a:pPr lvl="4"/>
            <a:r>
              <a:rPr lang="en-GB" altLang="ja-JP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A1F0168-B8CE-49A0-AD66-ADC89176CBF8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802.11-16/1378r0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November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DL MU-MIMO Hybrid BF w/o CSI Feedback for 11ay</a:t>
            </a:r>
          </a:p>
        </p:txBody>
      </p:sp>
      <p:sp>
        <p:nvSpPr>
          <p:cNvPr id="318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2016-11-xx</a:t>
            </a:r>
            <a:endParaRPr lang="en-GB" altLang="ja-JP" sz="2000" b="0" dirty="0" smtClean="0">
              <a:solidFill>
                <a:srgbClr val="FF0000"/>
              </a:solidFill>
            </a:endParaRPr>
          </a:p>
        </p:txBody>
      </p:sp>
      <p:sp>
        <p:nvSpPr>
          <p:cNvPr id="318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60490"/>
              </p:ext>
            </p:extLst>
          </p:nvPr>
        </p:nvGraphicFramePr>
        <p:xfrm>
          <a:off x="593725" y="3200400"/>
          <a:ext cx="7421563" cy="233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Document" r:id="rId5" imgW="8273167" imgH="2609906" progId="Word.Document.8">
                  <p:embed/>
                </p:oleObj>
              </mc:Choice>
              <mc:Fallback>
                <p:oleObj name="Document" r:id="rId5" imgW="8273167" imgH="2609906" progId="Word.Document.8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3200400"/>
                        <a:ext cx="7421563" cy="233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</a:t>
            </a:fld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Introduction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In [1],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</a:t>
            </a: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MU-MIMO scheme and CSI feedback for 802.11ay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was introduced.</a:t>
            </a: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MU-MIMO throughput might be degraded due to CSI feedback overhead.</a:t>
            </a:r>
            <a:endParaRPr kumimoji="0" lang="en-GB" altLang="ko-KR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When AP can form multiple sharp beams, it enables DL MU-MIMO w/o CSI feedback.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sp>
        <p:nvSpPr>
          <p:cNvPr id="5" name="TextBox 4"/>
          <p:cNvSpPr txBox="1"/>
          <p:nvPr/>
        </p:nvSpPr>
        <p:spPr>
          <a:xfrm>
            <a:off x="2837153" y="1600200"/>
            <a:ext cx="1708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Step 3: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TX-RX Pairing (MID)      (combined TXSS + R-RXSS after TX sector </a:t>
            </a:r>
            <a:r>
              <a:rPr lang="en-US" sz="1600" dirty="0" err="1" smtClean="0">
                <a:solidFill>
                  <a:schemeClr val="tx1"/>
                </a:solidFill>
              </a:rPr>
              <a:t>reductin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7018284" y="1600200"/>
            <a:ext cx="18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Step 5: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MU-MIMO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810" y="3164614"/>
            <a:ext cx="36861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78"/>
          <p:cNvSpPr txBox="1"/>
          <p:nvPr/>
        </p:nvSpPr>
        <p:spPr>
          <a:xfrm>
            <a:off x="745118" y="1600200"/>
            <a:ext cx="1205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Step 1: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I-TXSS for TX Sector reduction, </a:t>
            </a:r>
          </a:p>
        </p:txBody>
      </p:sp>
      <p:sp>
        <p:nvSpPr>
          <p:cNvPr id="11" name="TextBox 80"/>
          <p:cNvSpPr txBox="1"/>
          <p:nvPr/>
        </p:nvSpPr>
        <p:spPr>
          <a:xfrm>
            <a:off x="1770354" y="1586345"/>
            <a:ext cx="11914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Step 2: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Collect multiple TX sector feedbacks from STAs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7"/>
          <p:cNvSpPr txBox="1"/>
          <p:nvPr/>
        </p:nvSpPr>
        <p:spPr>
          <a:xfrm>
            <a:off x="429492" y="5957455"/>
            <a:ext cx="1925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RX typically in Omni</a:t>
            </a:r>
            <a:endParaRPr lang="en-US" sz="1400" dirty="0"/>
          </a:p>
        </p:txBody>
      </p:sp>
      <p:sp>
        <p:nvSpPr>
          <p:cNvPr id="13" name="TextBox 5"/>
          <p:cNvSpPr txBox="1"/>
          <p:nvPr/>
        </p:nvSpPr>
        <p:spPr>
          <a:xfrm>
            <a:off x="4732284" y="16002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Step 4: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Collecting CSI feedbacks from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下矢印 13"/>
          <p:cNvSpPr/>
          <p:nvPr/>
        </p:nvSpPr>
        <p:spPr bwMode="auto">
          <a:xfrm flipV="1">
            <a:off x="5341884" y="3387359"/>
            <a:ext cx="685800" cy="2397986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CSI feedback from STAs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Overall Flow of MU-MIMO[1]</a:t>
            </a:r>
            <a:endParaRPr lang="en-US" dirty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960884" y="1508109"/>
            <a:ext cx="1447800" cy="460323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7621154" y="2515575"/>
            <a:ext cx="615176" cy="61517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6858000" y="4087725"/>
            <a:ext cx="615176" cy="6151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7696200" y="4087725"/>
            <a:ext cx="615176" cy="6151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8531612" y="4104452"/>
            <a:ext cx="615176" cy="6151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円/楕円 20"/>
          <p:cNvSpPr/>
          <p:nvPr/>
        </p:nvSpPr>
        <p:spPr bwMode="auto">
          <a:xfrm rot="1871721">
            <a:off x="7387649" y="2991260"/>
            <a:ext cx="227446" cy="113644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円/楕円 21"/>
          <p:cNvSpPr/>
          <p:nvPr/>
        </p:nvSpPr>
        <p:spPr bwMode="auto">
          <a:xfrm rot="19443023">
            <a:off x="8297111" y="2973053"/>
            <a:ext cx="227446" cy="113644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7815019" y="3081565"/>
            <a:ext cx="227446" cy="986474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51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in 11ad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3716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CSI can be reported in Channel Measurement Feedback element of BRP frame in 11ad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dirty="0" smtClean="0">
                <a:solidFill>
                  <a:srgbClr val="000000"/>
                </a:solidFill>
                <a:ea typeface="MS Gothic" pitchFamily="49" charset="-128"/>
              </a:rPr>
              <a:t>Payload size of the frame is calculated as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MAC Header(28) + FCS(4) + Body(14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x)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= 46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[octets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]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Channel 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</a:t>
            </a:r>
            <a:endParaRPr kumimoji="0" lang="en-US" altLang="ja-JP" sz="1600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15505" y="5556662"/>
            <a:ext cx="4324931" cy="655898"/>
            <a:chOff x="146298" y="2652032"/>
            <a:chExt cx="4324931" cy="655898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3131839" y="2924944"/>
              <a:ext cx="64598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Tap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Delay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3777825" y="2924944"/>
              <a:ext cx="6934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Sector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Order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54569" y="265203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kumimoji="1"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taps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189760" y="265203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taps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871933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en-US" altLang="ja-JP" sz="1200" i="1" baseline="-250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19549" y="4607902"/>
            <a:ext cx="6281532" cy="651812"/>
            <a:chOff x="-17569" y="5285601"/>
            <a:chExt cx="6281532" cy="651812"/>
          </a:xfrm>
        </p:grpSpPr>
        <p:sp>
          <p:nvSpPr>
            <p:cNvPr id="67" name="正方形/長方形 66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Category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1089764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Unprotected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Action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1916112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Dialog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Token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0" name="正方形/長方形 69"/>
            <p:cNvSpPr/>
            <p:nvPr/>
          </p:nvSpPr>
          <p:spPr bwMode="auto">
            <a:xfrm>
              <a:off x="2743200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BRP Request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field</a:t>
              </a:r>
              <a:endParaRPr kumimoji="1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3571928" y="5554427"/>
              <a:ext cx="1269153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Beam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Refinement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4841081" y="5554427"/>
              <a:ext cx="1422882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 Measurement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Feedback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72503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1988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025199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07324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421716" y="5285601"/>
              <a:ext cx="2616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x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51537" y="3739207"/>
            <a:ext cx="6335870" cy="651812"/>
            <a:chOff x="-17569" y="5285601"/>
            <a:chExt cx="6335870" cy="651812"/>
          </a:xfrm>
        </p:grpSpPr>
        <p:sp>
          <p:nvSpPr>
            <p:cNvPr id="84" name="正方形/長方形 83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1089764" y="5554427"/>
              <a:ext cx="6566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Duration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174654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1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1287276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194391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239968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2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25970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305166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3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324902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" name="正方形/長方形 100"/>
            <p:cNvSpPr/>
            <p:nvPr/>
          </p:nvSpPr>
          <p:spPr bwMode="auto">
            <a:xfrm>
              <a:off x="370480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Sequence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90216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435677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HT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4554145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5" name="正方形/長方形 104"/>
            <p:cNvSpPr/>
            <p:nvPr/>
          </p:nvSpPr>
          <p:spPr bwMode="auto">
            <a:xfrm>
              <a:off x="500991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Body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027749" y="5285601"/>
              <a:ext cx="620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0-2328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7" name="正方形/長方形 106"/>
            <p:cNvSpPr/>
            <p:nvPr/>
          </p:nvSpPr>
          <p:spPr bwMode="auto">
            <a:xfrm>
              <a:off x="5665161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FCS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586252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9" name="テキスト ボックス 108"/>
          <p:cNvSpPr txBox="1"/>
          <p:nvPr/>
        </p:nvSpPr>
        <p:spPr>
          <a:xfrm>
            <a:off x="593262" y="3370444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u="sng" dirty="0">
                <a:solidFill>
                  <a:schemeClr val="tx1"/>
                </a:solidFill>
              </a:rPr>
              <a:t>BRP </a:t>
            </a:r>
            <a:r>
              <a:rPr lang="en-US" altLang="ja-JP" sz="1600" u="sng" dirty="0" smtClean="0">
                <a:solidFill>
                  <a:schemeClr val="tx1"/>
                </a:solidFill>
              </a:rPr>
              <a:t>frame</a:t>
            </a:r>
            <a:endParaRPr lang="ja-JP" altLang="en-US" sz="1600" u="sng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 flipH="1">
            <a:off x="1498555" y="4391019"/>
            <a:ext cx="4380470" cy="216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>
            <a:off x="6550335" y="4395920"/>
            <a:ext cx="648184" cy="282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/>
          <p:nvPr/>
        </p:nvCxnSpPr>
        <p:spPr bwMode="auto">
          <a:xfrm flipH="1">
            <a:off x="3135527" y="5259714"/>
            <a:ext cx="2601959" cy="285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 flipH="1">
            <a:off x="6993243" y="5282368"/>
            <a:ext cx="205276" cy="4728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テキスト ボックス 120"/>
          <p:cNvSpPr txBox="1"/>
          <p:nvPr/>
        </p:nvSpPr>
        <p:spPr>
          <a:xfrm>
            <a:off x="7015871" y="5755226"/>
            <a:ext cx="2133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meas</a:t>
            </a:r>
            <a:r>
              <a:rPr lang="en-US" altLang="ja-JP" sz="1200" dirty="0" smtClean="0">
                <a:solidFill>
                  <a:schemeClr val="tx1"/>
                </a:solidFill>
                <a:latin typeface="+mn-lt"/>
              </a:rPr>
              <a:t>: number of measurements</a:t>
            </a:r>
          </a:p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taps</a:t>
            </a:r>
            <a:r>
              <a:rPr lang="en-US" altLang="ja-JP" sz="1200" dirty="0" smtClean="0">
                <a:solidFill>
                  <a:schemeClr val="tx1"/>
                </a:solidFill>
              </a:rPr>
              <a:t>: </a:t>
            </a:r>
            <a:r>
              <a:rPr lang="en-US" altLang="ja-JP" sz="1200" dirty="0">
                <a:solidFill>
                  <a:schemeClr val="tx1"/>
                </a:solidFill>
              </a:rPr>
              <a:t>number of </a:t>
            </a:r>
            <a:r>
              <a:rPr lang="en-US" altLang="ja-JP" sz="1200" dirty="0" smtClean="0">
                <a:solidFill>
                  <a:schemeClr val="tx1"/>
                </a:solidFill>
              </a:rPr>
              <a:t>taps</a:t>
            </a:r>
            <a:endParaRPr kumimoji="1" lang="ja-JP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sp>
        <p:nvSpPr>
          <p:cNvPr id="2" name="角丸四角形 1"/>
          <p:cNvSpPr/>
          <p:nvPr/>
        </p:nvSpPr>
        <p:spPr bwMode="auto">
          <a:xfrm>
            <a:off x="4118134" y="5545551"/>
            <a:ext cx="2875109" cy="779049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01200" y="5357704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CSI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Overhead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CSI feedback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consumes about 3us ~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4us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per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STA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when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each STA reports SNR &amp; Channel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measurement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with MCS4 in 11ad</a:t>
            </a:r>
            <a:endParaRPr kumimoji="0" lang="en-GB" altLang="ja-JP" sz="18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STF + CEF + Header : 2.5us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length: 0.4 ~ 1.7us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size: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46 + x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octets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Channel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size(x):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/>
            </a:r>
            <a:b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</a:b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2 + 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+ 2</a:t>
            </a:r>
            <a:r>
              <a:rPr kumimoji="0" lang="en-US" altLang="ja-JP" sz="1400" i="1" dirty="0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octets (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: up to 64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) (when </a:t>
            </a:r>
            <a:r>
              <a:rPr lang="en-US" altLang="ja-JP" sz="1400" i="1" dirty="0" err="1">
                <a:solidFill>
                  <a:schemeClr val="tx1"/>
                </a:solidFill>
              </a:rPr>
              <a:t>N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taps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= 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1)</a:t>
            </a:r>
            <a:endParaRPr kumimoji="0" lang="en-US" altLang="ja-JP" sz="1400" dirty="0">
              <a:solidFill>
                <a:srgbClr val="000000"/>
              </a:solidFill>
              <a:ea typeface="MS Gothic" pitchFamily="49" charset="-128"/>
            </a:endParaRP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MCS4 (Single Carrier): data rate is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1152Mbps</a:t>
            </a:r>
            <a:endParaRPr kumimoji="0" lang="en-US" altLang="ja-JP" sz="14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Total duration of CSI feedback from all STAs in MU-MIMO operation is estimated as several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us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or more.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Thus, DL MU-MIMO operation that cause little interference between STAs w/o CSI feedback is preferred.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5987367" y="2997343"/>
            <a:ext cx="2985542" cy="655898"/>
            <a:chOff x="146298" y="2652032"/>
            <a:chExt cx="2985542" cy="655898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404418" y="2652032"/>
              <a:ext cx="574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5987367" y="2514600"/>
            <a:ext cx="3156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u="sng" dirty="0" smtClean="0">
                <a:solidFill>
                  <a:schemeClr val="tx1"/>
                </a:solidFill>
              </a:rPr>
              <a:t>Channel Measurement Feedback element</a:t>
            </a:r>
            <a:endParaRPr lang="ja-JP" altLang="en-US" sz="1400" u="sng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4641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DL MU-MIMO w/o CSI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When AP forms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broad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beams for DL MU-MIMO operation, 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occurs 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is important to mitigate interference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But when AP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forms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sharp beams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 for DL MU-MIMO operation,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does not occur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feedback (Step4) is not needed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3080099" y="4876800"/>
            <a:ext cx="946453" cy="381001"/>
            <a:chOff x="2330147" y="4914899"/>
            <a:chExt cx="946453" cy="381001"/>
          </a:xfrm>
        </p:grpSpPr>
        <p:grpSp>
          <p:nvGrpSpPr>
            <p:cNvPr id="40" name="グループ化 39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41" name="二等辺三角形 40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2" name="直線コネクタ 41"/>
              <p:cNvCxnSpPr>
                <a:endCxn id="41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9" name="正方形/長方形 38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1031716" y="4876800"/>
            <a:ext cx="882869" cy="1143000"/>
            <a:chOff x="990600" y="4876800"/>
            <a:chExt cx="882869" cy="1143000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4" name="二等辺三角形 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8" name="直線コネクタ 27"/>
              <p:cNvCxnSpPr>
                <a:endCxn id="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6" name="グループ化 35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37" name="二等辺三角形 36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8" name="直線コネクタ 37"/>
              <p:cNvCxnSpPr>
                <a:endCxn id="37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" name="正方形/長方形 2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3" name="グループ化 52"/>
          <p:cNvGrpSpPr/>
          <p:nvPr/>
        </p:nvGrpSpPr>
        <p:grpSpPr>
          <a:xfrm>
            <a:off x="3080099" y="5698965"/>
            <a:ext cx="946453" cy="381001"/>
            <a:chOff x="2330147" y="4914899"/>
            <a:chExt cx="946453" cy="381001"/>
          </a:xfrm>
        </p:grpSpPr>
        <p:grpSp>
          <p:nvGrpSpPr>
            <p:cNvPr id="54" name="グループ化 53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56" name="二等辺三角形 55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7" name="直線コネクタ 56"/>
              <p:cNvCxnSpPr>
                <a:endCxn id="56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5" name="正方形/長方形 54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0" name="円/楕円 69"/>
          <p:cNvSpPr/>
          <p:nvPr/>
        </p:nvSpPr>
        <p:spPr>
          <a:xfrm rot="5400000">
            <a:off x="2017160" y="4674886"/>
            <a:ext cx="608710" cy="783939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 rot="5400000">
            <a:off x="2024120" y="5497495"/>
            <a:ext cx="594790" cy="78394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矢印コネクタ 57"/>
          <p:cNvCxnSpPr>
            <a:stCxn id="4" idx="3"/>
            <a:endCxn id="41" idx="3"/>
          </p:cNvCxnSpPr>
          <p:nvPr/>
        </p:nvCxnSpPr>
        <p:spPr bwMode="auto">
          <a:xfrm>
            <a:off x="1914586" y="5067300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直線矢印コネクタ 60"/>
          <p:cNvCxnSpPr>
            <a:stCxn id="4" idx="3"/>
            <a:endCxn id="56" idx="3"/>
          </p:cNvCxnSpPr>
          <p:nvPr/>
        </p:nvCxnSpPr>
        <p:spPr bwMode="auto">
          <a:xfrm>
            <a:off x="1914586" y="5067300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直線矢印コネクタ 63"/>
          <p:cNvCxnSpPr>
            <a:stCxn id="37" idx="3"/>
            <a:endCxn id="41" idx="3"/>
          </p:cNvCxnSpPr>
          <p:nvPr/>
        </p:nvCxnSpPr>
        <p:spPr bwMode="auto">
          <a:xfrm flipV="1">
            <a:off x="1914586" y="5067302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線矢印コネクタ 66"/>
          <p:cNvCxnSpPr>
            <a:stCxn id="37" idx="3"/>
            <a:endCxn id="56" idx="3"/>
          </p:cNvCxnSpPr>
          <p:nvPr/>
        </p:nvCxnSpPr>
        <p:spPr bwMode="auto">
          <a:xfrm>
            <a:off x="1914586" y="5889467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2" name="グループ化 101"/>
          <p:cNvGrpSpPr/>
          <p:nvPr/>
        </p:nvGrpSpPr>
        <p:grpSpPr>
          <a:xfrm>
            <a:off x="7160267" y="4952999"/>
            <a:ext cx="946453" cy="381001"/>
            <a:chOff x="2330147" y="4914899"/>
            <a:chExt cx="946453" cy="381001"/>
          </a:xfrm>
        </p:grpSpPr>
        <p:grpSp>
          <p:nvGrpSpPr>
            <p:cNvPr id="103" name="グループ化 102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05" name="二等辺三角形 104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6" name="直線コネクタ 105"/>
              <p:cNvCxnSpPr>
                <a:endCxn id="105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4" name="正方形/長方形 103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07" name="グループ化 106"/>
          <p:cNvGrpSpPr/>
          <p:nvPr/>
        </p:nvGrpSpPr>
        <p:grpSpPr>
          <a:xfrm>
            <a:off x="5111884" y="4952999"/>
            <a:ext cx="882869" cy="1143000"/>
            <a:chOff x="990600" y="4876800"/>
            <a:chExt cx="882869" cy="1143000"/>
          </a:xfrm>
        </p:grpSpPr>
        <p:grpSp>
          <p:nvGrpSpPr>
            <p:cNvPr id="108" name="グループ化 107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114" name="二等辺三角形 11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5" name="直線コネクタ 114"/>
              <p:cNvCxnSpPr>
                <a:endCxn id="11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9" name="グループ化 108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112" name="二等辺三角形 111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3" name="直線コネクタ 112"/>
              <p:cNvCxnSpPr>
                <a:endCxn id="112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0" name="正方形/長方形 109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1" name="直線コネクタ 110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グループ化 115"/>
          <p:cNvGrpSpPr/>
          <p:nvPr/>
        </p:nvGrpSpPr>
        <p:grpSpPr>
          <a:xfrm>
            <a:off x="7160267" y="5775164"/>
            <a:ext cx="946453" cy="381001"/>
            <a:chOff x="2330147" y="4914899"/>
            <a:chExt cx="946453" cy="381001"/>
          </a:xfrm>
        </p:grpSpPr>
        <p:grpSp>
          <p:nvGrpSpPr>
            <p:cNvPr id="117" name="グループ化 116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19" name="二等辺三角形 118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0" name="直線コネクタ 119"/>
              <p:cNvCxnSpPr>
                <a:endCxn id="119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8" name="正方形/長方形 117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1" name="円/楕円 120"/>
          <p:cNvSpPr/>
          <p:nvPr/>
        </p:nvSpPr>
        <p:spPr>
          <a:xfrm rot="5400000">
            <a:off x="6446750" y="4630263"/>
            <a:ext cx="143892" cy="1017965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円/楕円 121"/>
          <p:cNvSpPr/>
          <p:nvPr/>
        </p:nvSpPr>
        <p:spPr>
          <a:xfrm rot="5400000">
            <a:off x="6449263" y="5456681"/>
            <a:ext cx="138866" cy="1017966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矢印コネクタ 122"/>
          <p:cNvCxnSpPr>
            <a:stCxn id="114" idx="3"/>
            <a:endCxn id="105" idx="3"/>
          </p:cNvCxnSpPr>
          <p:nvPr/>
        </p:nvCxnSpPr>
        <p:spPr bwMode="auto">
          <a:xfrm>
            <a:off x="5994754" y="5143499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直線矢印コネクタ 123"/>
          <p:cNvCxnSpPr>
            <a:stCxn id="114" idx="3"/>
            <a:endCxn id="119" idx="3"/>
          </p:cNvCxnSpPr>
          <p:nvPr/>
        </p:nvCxnSpPr>
        <p:spPr bwMode="auto">
          <a:xfrm>
            <a:off x="5994754" y="5143499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5" name="直線矢印コネクタ 124"/>
          <p:cNvCxnSpPr>
            <a:stCxn id="112" idx="3"/>
            <a:endCxn id="105" idx="3"/>
          </p:cNvCxnSpPr>
          <p:nvPr/>
        </p:nvCxnSpPr>
        <p:spPr bwMode="auto">
          <a:xfrm flipV="1">
            <a:off x="5994754" y="5143501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/>
          <p:cNvCxnSpPr>
            <a:stCxn id="112" idx="3"/>
            <a:endCxn id="119" idx="3"/>
          </p:cNvCxnSpPr>
          <p:nvPr/>
        </p:nvCxnSpPr>
        <p:spPr bwMode="auto">
          <a:xfrm>
            <a:off x="5994754" y="5965666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直線コネクタ 126"/>
          <p:cNvCxnSpPr/>
          <p:nvPr/>
        </p:nvCxnSpPr>
        <p:spPr bwMode="auto">
          <a:xfrm>
            <a:off x="3705285" y="5362178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コネクタ 127"/>
          <p:cNvCxnSpPr/>
          <p:nvPr/>
        </p:nvCxnSpPr>
        <p:spPr bwMode="auto">
          <a:xfrm>
            <a:off x="7789679" y="5438377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正方形/長方形 129"/>
          <p:cNvSpPr/>
          <p:nvPr/>
        </p:nvSpPr>
        <p:spPr>
          <a:xfrm>
            <a:off x="2372902" y="5147701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large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6445384" y="5223900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little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789087" y="4228370"/>
            <a:ext cx="2690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broad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4788287" y="4304569"/>
            <a:ext cx="25763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sharp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7472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Conclusions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CSI feedback overhead in DL MU-MIMO operation is evaluated.</a:t>
            </a:r>
          </a:p>
          <a:p>
            <a:pPr eaLnBrk="1" hangingPunct="1">
              <a:buFont typeface="Arial" charset="0"/>
              <a:buChar char="•"/>
            </a:pPr>
            <a:endParaRPr lang="en-US" altLang="ja-JP" dirty="0" smtClean="0"/>
          </a:p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When AP forms sharp beams, DL MU-MIMO can be performed w/o CSI feedback.</a:t>
            </a:r>
          </a:p>
          <a:p>
            <a:pPr eaLnBrk="1" hangingPunct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STRAW POLL 1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/>
              <a:t>Do you agree to insert the following text into the SFD </a:t>
            </a:r>
            <a:r>
              <a:rPr lang="en-US" altLang="ja-JP" dirty="0" smtClean="0"/>
              <a:t>“11ay </a:t>
            </a:r>
            <a:r>
              <a:rPr lang="en-US" altLang="ja-JP" dirty="0"/>
              <a:t>supports MU-MIMO BF with or without CSI feedback</a:t>
            </a:r>
            <a:r>
              <a:rPr lang="en-US" altLang="ja-JP" dirty="0" smtClean="0"/>
              <a:t>.“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Yes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No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Abstain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Reference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494024"/>
            <a:ext cx="8421606" cy="4104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just"/>
            <a:r>
              <a:rPr lang="en-US" altLang="ko-KR" sz="1800" dirty="0" smtClean="0">
                <a:solidFill>
                  <a:schemeClr val="tx1"/>
                </a:solidFill>
              </a:rPr>
              <a:t>[1] IEEE 802.11-16/0405r1</a:t>
            </a:r>
            <a:r>
              <a:rPr lang="en-US" altLang="ko-KR" sz="1800" dirty="0">
                <a:solidFill>
                  <a:schemeClr val="tx1"/>
                </a:solidFill>
              </a:rPr>
              <a:t>, “11ay DL MU-MIMO BF Training and User Selection</a:t>
            </a:r>
            <a:r>
              <a:rPr lang="en-US" altLang="ko-KR" sz="1800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9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077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7127</TotalTime>
  <Words>526</Words>
  <Application>Microsoft Office PowerPoint</Application>
  <PresentationFormat>画面に合わせる (4:3)</PresentationFormat>
  <Paragraphs>158</Paragraphs>
  <Slides>9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DL MU-MIMO Hybrid BF w/o CSI Feedback for 11ay</vt:lpstr>
      <vt:lpstr>Introduction</vt:lpstr>
      <vt:lpstr>Overall Flow of MU-MIMO[1]</vt:lpstr>
      <vt:lpstr>CSI Feedback in 11ad</vt:lpstr>
      <vt:lpstr>CSI Feedback Overhead</vt:lpstr>
      <vt:lpstr>DL MU-MIMO w/o CSI</vt:lpstr>
      <vt:lpstr>Conclusions</vt:lpstr>
      <vt:lpstr>STRAW POLL 1</vt:lpstr>
      <vt:lpstr>Reference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ozaki</cp:lastModifiedBy>
  <cp:revision>447</cp:revision>
  <cp:lastPrinted>1601-01-01T00:00:00Z</cp:lastPrinted>
  <dcterms:created xsi:type="dcterms:W3CDTF">2015-10-28T17:33:34Z</dcterms:created>
  <dcterms:modified xsi:type="dcterms:W3CDTF">2016-11-07T16:53:11Z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