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30"/>
  </p:notesMasterIdLst>
  <p:handoutMasterIdLst>
    <p:handoutMasterId r:id="rId31"/>
  </p:handoutMasterIdLst>
  <p:sldIdLst>
    <p:sldId id="295" r:id="rId2"/>
    <p:sldId id="356" r:id="rId3"/>
    <p:sldId id="357" r:id="rId4"/>
    <p:sldId id="358" r:id="rId5"/>
    <p:sldId id="359" r:id="rId6"/>
    <p:sldId id="360" r:id="rId7"/>
    <p:sldId id="361" r:id="rId8"/>
    <p:sldId id="362" r:id="rId9"/>
    <p:sldId id="363" r:id="rId10"/>
    <p:sldId id="364" r:id="rId11"/>
    <p:sldId id="365" r:id="rId12"/>
    <p:sldId id="385" r:id="rId13"/>
    <p:sldId id="386" r:id="rId14"/>
    <p:sldId id="366" r:id="rId15"/>
    <p:sldId id="367" r:id="rId16"/>
    <p:sldId id="381" r:id="rId17"/>
    <p:sldId id="369" r:id="rId18"/>
    <p:sldId id="384" r:id="rId19"/>
    <p:sldId id="371" r:id="rId20"/>
    <p:sldId id="372" r:id="rId21"/>
    <p:sldId id="373" r:id="rId22"/>
    <p:sldId id="374" r:id="rId23"/>
    <p:sldId id="375" r:id="rId24"/>
    <p:sldId id="376" r:id="rId25"/>
    <p:sldId id="377" r:id="rId26"/>
    <p:sldId id="378" r:id="rId27"/>
    <p:sldId id="379" r:id="rId28"/>
    <p:sldId id="382"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20" autoAdjust="0"/>
    <p:restoredTop sz="98157" autoAdjust="0"/>
  </p:normalViewPr>
  <p:slideViewPr>
    <p:cSldViewPr>
      <p:cViewPr varScale="1">
        <p:scale>
          <a:sx n="66" d="100"/>
          <a:sy n="66" d="100"/>
        </p:scale>
        <p:origin x="1608" y="26"/>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1608" y="-63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47109" name="Rectangle 7"/>
          <p:cNvSpPr>
            <a:spLocks noGrp="1" noChangeArrowheads="1"/>
          </p:cNvSpPr>
          <p:nvPr>
            <p:ph type="sldNum" sz="quarter" idx="5"/>
          </p:nvPr>
        </p:nvSpPr>
        <p:spPr>
          <a:noFill/>
        </p:spPr>
        <p:txBody>
          <a:bodyPr/>
          <a:lstStyle/>
          <a:p>
            <a:r>
              <a:rPr lang="en-US"/>
              <a:t>Page </a:t>
            </a:r>
            <a:fld id="{3554447F-A678-4ED9-8E54-D24F45F2B035}" type="slidenum">
              <a:rPr lang="en-US" smtClean="0"/>
              <a:pPr/>
              <a:t>1</a:t>
            </a:fld>
            <a:endParaRPr lang="en-US"/>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a:t>Peter Ecclesine (Cisco Systems)</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16</a:t>
            </a:fld>
            <a:endParaRPr lang="en-US"/>
          </a:p>
        </p:txBody>
      </p:sp>
    </p:spTree>
    <p:extLst>
      <p:ext uri="{BB962C8B-B14F-4D97-AF65-F5344CB8AC3E}">
        <p14:creationId xmlns:p14="http://schemas.microsoft.com/office/powerpoint/2010/main" val="3360400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60421" name="Rectangle 7"/>
          <p:cNvSpPr>
            <a:spLocks noGrp="1" noChangeArrowheads="1"/>
          </p:cNvSpPr>
          <p:nvPr>
            <p:ph type="sldNum" sz="quarter" idx="5"/>
          </p:nvPr>
        </p:nvSpPr>
        <p:spPr>
          <a:noFill/>
        </p:spPr>
        <p:txBody>
          <a:bodyPr/>
          <a:lstStyle/>
          <a:p>
            <a:r>
              <a:rPr lang="en-US"/>
              <a:t>Page </a:t>
            </a:r>
            <a:fld id="{F9C44FAB-61B8-4A66-BBA1-94E6BB943BF4}" type="slidenum">
              <a:rPr lang="en-US" smtClean="0"/>
              <a:pPr/>
              <a:t>17</a:t>
            </a:fld>
            <a:endParaRPr lang="en-US"/>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18</a:t>
            </a:fld>
            <a:endParaRPr lang="en-US"/>
          </a:p>
        </p:txBody>
      </p:sp>
    </p:spTree>
    <p:extLst>
      <p:ext uri="{BB962C8B-B14F-4D97-AF65-F5344CB8AC3E}">
        <p14:creationId xmlns:p14="http://schemas.microsoft.com/office/powerpoint/2010/main" val="9953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49157" name="Rectangle 7"/>
          <p:cNvSpPr>
            <a:spLocks noGrp="1" noChangeArrowheads="1"/>
          </p:cNvSpPr>
          <p:nvPr>
            <p:ph type="sldNum" sz="quarter" idx="5"/>
          </p:nvPr>
        </p:nvSpPr>
        <p:spPr>
          <a:noFill/>
        </p:spPr>
        <p:txBody>
          <a:bodyPr/>
          <a:lstStyle/>
          <a:p>
            <a:r>
              <a:rPr lang="en-US"/>
              <a:t>Page </a:t>
            </a:r>
            <a:fld id="{6B24DE20-1BFC-4A96-BB8D-D873FAF42809}" type="slidenum">
              <a:rPr lang="en-US" smtClean="0"/>
              <a:pPr/>
              <a:t>3</a:t>
            </a:fld>
            <a:endParaRPr lang="en-US"/>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0181" name="Rectangle 7"/>
          <p:cNvSpPr>
            <a:spLocks noGrp="1" noChangeArrowheads="1"/>
          </p:cNvSpPr>
          <p:nvPr>
            <p:ph type="sldNum" sz="quarter" idx="5"/>
          </p:nvPr>
        </p:nvSpPr>
        <p:spPr>
          <a:noFill/>
        </p:spPr>
        <p:txBody>
          <a:bodyPr/>
          <a:lstStyle/>
          <a:p>
            <a:r>
              <a:rPr lang="en-US"/>
              <a:t>Page </a:t>
            </a:r>
            <a:fld id="{C2D12055-9FED-41AC-BC41-66DDF4A95F6E}" type="slidenum">
              <a:rPr lang="en-US" smtClean="0"/>
              <a:pPr/>
              <a:t>4</a:t>
            </a:fld>
            <a:endParaRPr lang="en-US"/>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1205" name="Rectangle 7"/>
          <p:cNvSpPr>
            <a:spLocks noGrp="1" noChangeArrowheads="1"/>
          </p:cNvSpPr>
          <p:nvPr>
            <p:ph type="sldNum" sz="quarter" idx="5"/>
          </p:nvPr>
        </p:nvSpPr>
        <p:spPr>
          <a:noFill/>
        </p:spPr>
        <p:txBody>
          <a:bodyPr/>
          <a:lstStyle/>
          <a:p>
            <a:r>
              <a:rPr lang="en-US"/>
              <a:t>Page </a:t>
            </a:r>
            <a:fld id="{2A966BB1-2648-428D-89B2-DEE69CF444F7}" type="slidenum">
              <a:rPr lang="en-US" smtClean="0"/>
              <a:pPr/>
              <a:t>5</a:t>
            </a:fld>
            <a:endParaRPr lang="en-US"/>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a:t>Peter Ecclesine (Cisco Systems)</a:t>
            </a:r>
          </a:p>
        </p:txBody>
      </p:sp>
      <p:sp>
        <p:nvSpPr>
          <p:cNvPr id="53255" name="Slide Number Placeholder 5"/>
          <p:cNvSpPr>
            <a:spLocks noGrp="1"/>
          </p:cNvSpPr>
          <p:nvPr>
            <p:ph type="sldNum" sz="quarter" idx="5"/>
          </p:nvPr>
        </p:nvSpPr>
        <p:spPr>
          <a:noFill/>
        </p:spPr>
        <p:txBody>
          <a:bodyPr/>
          <a:lstStyle/>
          <a:p>
            <a:r>
              <a:rPr lang="en-US"/>
              <a:t>Page </a:t>
            </a:r>
            <a:fld id="{17C76FB5-D21E-4856-9A2E-583C467B7A54}" type="slidenum">
              <a:rPr lang="en-US" smtClean="0"/>
              <a:pPr/>
              <a:t>7</a:t>
            </a:fld>
            <a:endParaRPr lang="en-US"/>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4277" name="Rectangle 7"/>
          <p:cNvSpPr>
            <a:spLocks noGrp="1" noChangeArrowheads="1"/>
          </p:cNvSpPr>
          <p:nvPr>
            <p:ph type="sldNum" sz="quarter" idx="5"/>
          </p:nvPr>
        </p:nvSpPr>
        <p:spPr>
          <a:noFill/>
        </p:spPr>
        <p:txBody>
          <a:bodyPr/>
          <a:lstStyle/>
          <a:p>
            <a:r>
              <a:rPr lang="en-US"/>
              <a:t>Page </a:t>
            </a:r>
            <a:fld id="{8E69B3AA-26FE-4019-9278-A38067FC49B3}" type="slidenum">
              <a:rPr lang="en-US" smtClean="0"/>
              <a:pPr/>
              <a:t>8</a:t>
            </a:fld>
            <a:endParaRPr lang="en-US"/>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a:t>Nov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Nov 2016</a:t>
            </a:r>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Nov 2016</a:t>
            </a:r>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a:t>Nov 2016</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Nov 2016</a:t>
            </a:r>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a:t>Nov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a:t>Nov 2016</a:t>
            </a:r>
            <a:endParaRPr lang="en-US" dirty="0"/>
          </a:p>
        </p:txBody>
      </p:sp>
      <p:sp>
        <p:nvSpPr>
          <p:cNvPr id="4" name="Footer Placeholder 3"/>
          <p:cNvSpPr>
            <a:spLocks noGrp="1"/>
          </p:cNvSpPr>
          <p:nvPr>
            <p:ph type="ftr" sz="quarter" idx="11"/>
          </p:nvPr>
        </p:nvSpPr>
        <p:spPr/>
        <p:txBody>
          <a:bodyPr/>
          <a:lstStyle/>
          <a:p>
            <a:pPr>
              <a:defRPr/>
            </a:pPr>
            <a:r>
              <a:rPr lang="en-US"/>
              <a:t>Peter Ecclesine (Self)</a:t>
            </a:r>
          </a:p>
        </p:txBody>
      </p:sp>
      <p:sp>
        <p:nvSpPr>
          <p:cNvPr id="5" name="Slide Number Placeholder 4"/>
          <p:cNvSpPr>
            <a:spLocks noGrp="1"/>
          </p:cNvSpPr>
          <p:nvPr>
            <p:ph type="sldNum" sz="quarter" idx="12"/>
          </p:nvPr>
        </p:nvSpPr>
        <p:spPr/>
        <p:txBody>
          <a:bodyPr/>
          <a:lstStyle/>
          <a:p>
            <a:pPr>
              <a:defRPr/>
            </a:pPr>
            <a:r>
              <a:rPr lang="en-US"/>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Nov 2016</a:t>
            </a:r>
          </a:p>
        </p:txBody>
      </p:sp>
      <p:sp>
        <p:nvSpPr>
          <p:cNvPr id="5" name="Rectangle 5"/>
          <p:cNvSpPr>
            <a:spLocks noGrp="1" noChangeArrowheads="1"/>
          </p:cNvSpPr>
          <p:nvPr>
            <p:ph type="ftr" sz="quarter" idx="11"/>
          </p:nvPr>
        </p:nvSpPr>
        <p:spPr>
          <a:xfrm>
            <a:off x="7205418" y="6475413"/>
            <a:ext cx="1338507" cy="184666"/>
          </a:xfrm>
        </p:spPr>
        <p:txBody>
          <a:bodyPr/>
          <a:lstStyle>
            <a:lvl1pPr>
              <a:defRPr/>
            </a:lvl1pPr>
          </a:lstStyle>
          <a:p>
            <a:pPr>
              <a:defRPr/>
            </a:pPr>
            <a:r>
              <a:rPr lang="en-US" dirty="0"/>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a:t>Nov 2016</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a:t>Nov 2016</a:t>
            </a:r>
          </a:p>
        </p:txBody>
      </p:sp>
      <p:sp>
        <p:nvSpPr>
          <p:cNvPr id="8"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a:t>Nov 2016</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Nov 2016</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Nov 2016</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t>Nov 2016</a:t>
            </a:r>
            <a:endParaRPr lang="en-US" dirty="0"/>
          </a:p>
        </p:txBody>
      </p:sp>
      <p:sp>
        <p:nvSpPr>
          <p:cNvPr id="1029" name="Rectangle 5"/>
          <p:cNvSpPr>
            <a:spLocks noGrp="1" noChangeArrowheads="1"/>
          </p:cNvSpPr>
          <p:nvPr>
            <p:ph type="ftr" sz="quarter" idx="3"/>
          </p:nvPr>
        </p:nvSpPr>
        <p:spPr bwMode="auto">
          <a:xfrm>
            <a:off x="7205418" y="6475413"/>
            <a:ext cx="133850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dirty="0"/>
              <a:t>Peter Ecclesine (Self)</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802.11-16/1373r0</a:t>
            </a:r>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Ping.FANG@huawei.com" TargetMode="External"/><Relationship Id="rId13" Type="http://schemas.openxmlformats.org/officeDocument/2006/relationships/hyperlink" Target="mailto:carlos.cordeiro@intel.com" TargetMode="External"/><Relationship Id="rId18" Type="http://schemas.openxmlformats.org/officeDocument/2006/relationships/hyperlink" Target="mailto:ddrgal@gmail.com" TargetMode="External"/><Relationship Id="rId3" Type="http://schemas.openxmlformats.org/officeDocument/2006/relationships/hyperlink" Target="mailto:edward.ks.au@huawei.com" TargetMode="External"/><Relationship Id="rId7" Type="http://schemas.openxmlformats.org/officeDocument/2006/relationships/hyperlink" Target="mailto:LRA@tiac.net" TargetMode="External"/><Relationship Id="rId12" Type="http://schemas.openxmlformats.org/officeDocument/2006/relationships/hyperlink" Target="mailto:robert.stacey@intel.com" TargetMode="External"/><Relationship Id="rId17" Type="http://schemas.openxmlformats.org/officeDocument/2006/relationships/hyperlink" Target="mailto:petere@ieee.org" TargetMode="External"/><Relationship Id="rId2" Type="http://schemas.openxmlformats.org/officeDocument/2006/relationships/notesSlide" Target="../notesSlides/notesSlide5.xml"/><Relationship Id="rId16" Type="http://schemas.openxmlformats.org/officeDocument/2006/relationships/hyperlink" Target="mailto:henry@LOGOUT.COM" TargetMode="External"/><Relationship Id="rId1" Type="http://schemas.openxmlformats.org/officeDocument/2006/relationships/slideLayout" Target="../slideLayouts/slideLayout2.xml"/><Relationship Id="rId6" Type="http://schemas.openxmlformats.org/officeDocument/2006/relationships/hyperlink" Target="mailto:aasterja@qti.qualcomm.com" TargetMode="External"/><Relationship Id="rId11" Type="http://schemas.openxmlformats.org/officeDocument/2006/relationships/hyperlink" Target="mailto:d3e3e3@gmail.com" TargetMode="External"/><Relationship Id="rId5" Type="http://schemas.openxmlformats.org/officeDocument/2006/relationships/hyperlink" Target="mailto:yongho.seok@gmail.com" TargetMode="External"/><Relationship Id="rId15" Type="http://schemas.openxmlformats.org/officeDocument/2006/relationships/hyperlink" Target="mailto:alex.ashley@hotmail.co.uk" TargetMode="External"/><Relationship Id="rId10" Type="http://schemas.openxmlformats.org/officeDocument/2006/relationships/hyperlink" Target="mailto:shiwenhe@seu.edu.cn" TargetMode="External"/><Relationship Id="rId4" Type="http://schemas.openxmlformats.org/officeDocument/2006/relationships/hyperlink" Target="mailto:emily.h.qi@intel.com" TargetMode="External"/><Relationship Id="rId9" Type="http://schemas.openxmlformats.org/officeDocument/2006/relationships/hyperlink" Target="mailto:jiamin.chen@mail01.huawei.com" TargetMode="External"/><Relationship Id="rId14" Type="http://schemas.openxmlformats.org/officeDocument/2006/relationships/hyperlink" Target="mailto:chaochun.wang@mediatek.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adrian.p.stephens@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a:t>Slide </a:t>
            </a:r>
            <a:fld id="{E645108C-F4BD-42F7-A73B-AA473E24AA03}" type="slidenum">
              <a:rPr lang="en-US" smtClean="0"/>
              <a:pPr/>
              <a:t>1</a:t>
            </a:fld>
            <a:endParaRPr lang="en-US"/>
          </a:p>
        </p:txBody>
      </p:sp>
      <p:sp>
        <p:nvSpPr>
          <p:cNvPr id="1028" name="Rectangle 2"/>
          <p:cNvSpPr>
            <a:spLocks noGrp="1" noChangeArrowheads="1"/>
          </p:cNvSpPr>
          <p:nvPr>
            <p:ph type="title"/>
          </p:nvPr>
        </p:nvSpPr>
        <p:spPr>
          <a:xfrm>
            <a:off x="685800" y="685800"/>
            <a:ext cx="7772400" cy="914400"/>
          </a:xfrm>
          <a:noFill/>
        </p:spPr>
        <p:txBody>
          <a:bodyPr/>
          <a:lstStyle/>
          <a:p>
            <a:r>
              <a:rPr lang="en-US" dirty="0"/>
              <a:t>802.11 WG Editor’s Meeting (Nov ‘16)</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a:t>Date:</a:t>
            </a:r>
            <a:r>
              <a:rPr lang="en-US" sz="2000" b="0" dirty="0"/>
              <a:t> 2016-11-07</a:t>
            </a:r>
          </a:p>
        </p:txBody>
      </p:sp>
      <p:graphicFrame>
        <p:nvGraphicFramePr>
          <p:cNvPr id="1026" name="Object 4"/>
          <p:cNvGraphicFramePr>
            <a:graphicFrameLocks noChangeAspect="1"/>
          </p:cNvGraphicFramePr>
          <p:nvPr>
            <p:extLst>
              <p:ext uri="{D42A27DB-BD31-4B8C-83A1-F6EECF244321}">
                <p14:modId xmlns:p14="http://schemas.microsoft.com/office/powerpoint/2010/main" val="1442753045"/>
              </p:ext>
            </p:extLst>
          </p:nvPr>
        </p:nvGraphicFramePr>
        <p:xfrm>
          <a:off x="533400" y="2508250"/>
          <a:ext cx="7734300" cy="2527300"/>
        </p:xfrm>
        <a:graphic>
          <a:graphicData uri="http://schemas.openxmlformats.org/presentationml/2006/ole">
            <mc:AlternateContent xmlns:mc="http://schemas.openxmlformats.org/markup-compatibility/2006">
              <mc:Choice xmlns:v="urn:schemas-microsoft-com:vml" Requires="v">
                <p:oleObj spid="_x0000_s1579" name="Document" r:id="rId4" imgW="8612253" imgH="2816806" progId="Word.Document.8">
                  <p:embed/>
                </p:oleObj>
              </mc:Choice>
              <mc:Fallback>
                <p:oleObj name="Document" r:id="rId4" imgW="8612253" imgH="2816806" progId="Word.Document.8">
                  <p:embed/>
                  <p:pic>
                    <p:nvPicPr>
                      <p:cNvPr id="0" name="Picture 4"/>
                      <p:cNvPicPr>
                        <a:picLocks noChangeAspect="1" noChangeArrowheads="1"/>
                      </p:cNvPicPr>
                      <p:nvPr/>
                    </p:nvPicPr>
                    <p:blipFill>
                      <a:blip r:embed="rId5"/>
                      <a:srcRect/>
                      <a:stretch>
                        <a:fillRect/>
                      </a:stretch>
                    </p:blipFill>
                    <p:spPr bwMode="auto">
                      <a:xfrm>
                        <a:off x="533400" y="2508250"/>
                        <a:ext cx="7734300" cy="252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a:t>Peter Ecclesine (Self)</a:t>
            </a:r>
          </a:p>
        </p:txBody>
      </p:sp>
      <p:sp>
        <p:nvSpPr>
          <p:cNvPr id="2" name="Date Placeholder 1"/>
          <p:cNvSpPr>
            <a:spLocks noGrp="1"/>
          </p:cNvSpPr>
          <p:nvPr>
            <p:ph type="dt" sz="half" idx="10"/>
          </p:nvPr>
        </p:nvSpPr>
        <p:spPr/>
        <p:txBody>
          <a:bodyPr/>
          <a:lstStyle/>
          <a:p>
            <a:pPr>
              <a:defRPr/>
            </a:pPr>
            <a:r>
              <a:rPr lang="en-US"/>
              <a:t>Nov 2016</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a:p>
            <a:pPr marL="0" indent="0">
              <a:buNone/>
            </a:pPr>
            <a:endParaRPr lang="en-US" dirty="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a:t>Slide </a:t>
            </a:r>
            <a:fld id="{ACE635F6-8864-4BBD-8832-5B292A43C38D}" type="slidenum">
              <a:rPr lang="en-US" smtClean="0"/>
              <a:pPr/>
              <a:t>10</a:t>
            </a:fld>
            <a:endParaRPr lang="en-US"/>
          </a:p>
        </p:txBody>
      </p:sp>
      <p:sp>
        <p:nvSpPr>
          <p:cNvPr id="24582" name="Footer Placeholder 6"/>
          <p:cNvSpPr>
            <a:spLocks noGrp="1"/>
          </p:cNvSpPr>
          <p:nvPr>
            <p:ph type="ftr" sz="quarter" idx="11"/>
          </p:nvPr>
        </p:nvSpPr>
        <p:spPr>
          <a:noFill/>
        </p:spPr>
        <p:txBody>
          <a:bodyPr/>
          <a:lstStyle/>
          <a:p>
            <a:r>
              <a:rPr lang="en-US"/>
              <a:t>Peter Ecclesine (Self)</a:t>
            </a:r>
          </a:p>
        </p:txBody>
      </p:sp>
      <p:sp>
        <p:nvSpPr>
          <p:cNvPr id="24583" name="Date Placeholder 6"/>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2050486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a:t>802.11 Working Group Mandatory Draft Review</a:t>
            </a:r>
          </a:p>
          <a:p>
            <a:pPr lvl="1">
              <a:buFontTx/>
              <a:buNone/>
            </a:pPr>
            <a:r>
              <a:rPr lang="en-US" sz="1600" dirty="0"/>
              <a:t>802.11-11/615r6 documents the process. MDR now in the 802.11 Operating Manual 802.11-14/0629r8. The process needs some change so the report is done after the editing is done. </a:t>
            </a:r>
          </a:p>
          <a:p>
            <a:r>
              <a:rPr lang="en-US" sz="1200" dirty="0"/>
              <a:t>P802.11aa D5.0 went through Working Group Mandatory Editorial Coordination before July 2011</a:t>
            </a:r>
          </a:p>
          <a:p>
            <a:r>
              <a:rPr lang="en-US" sz="1200" dirty="0"/>
              <a:t>P802.11ad D4.0 went through Working Group Mandatory Editorial Coordination before July 2011</a:t>
            </a:r>
          </a:p>
          <a:p>
            <a:r>
              <a:rPr lang="en-US" sz="1200" dirty="0" err="1"/>
              <a:t>P802.11ae</a:t>
            </a:r>
            <a:r>
              <a:rPr lang="en-US" sz="1200" dirty="0"/>
              <a:t> </a:t>
            </a:r>
            <a:r>
              <a:rPr lang="en-US" sz="1200" dirty="0" err="1"/>
              <a:t>D4.0</a:t>
            </a:r>
            <a:r>
              <a:rPr lang="en-US" sz="1200" dirty="0"/>
              <a:t> went through Working Group Mandatory Editorial Coordination before July 2011</a:t>
            </a:r>
          </a:p>
          <a:p>
            <a:r>
              <a:rPr lang="en-US" sz="1200" dirty="0" err="1"/>
              <a:t>P802.11ac</a:t>
            </a:r>
            <a:r>
              <a:rPr lang="en-US" sz="1200" dirty="0"/>
              <a:t> </a:t>
            </a:r>
            <a:r>
              <a:rPr lang="en-US" sz="1200" dirty="0" err="1"/>
              <a:t>D4.0</a:t>
            </a:r>
            <a:r>
              <a:rPr lang="en-US" sz="1200" dirty="0"/>
              <a:t> went through Working Group Mandatory Draft Review before January 2013</a:t>
            </a:r>
          </a:p>
          <a:p>
            <a:r>
              <a:rPr lang="en-US" sz="1200" dirty="0"/>
              <a:t>P802.11af D4.0 went through Working Group Mandatory Draft Review before May 18, 2013</a:t>
            </a:r>
          </a:p>
          <a:p>
            <a:r>
              <a:rPr lang="en-US" sz="1400" dirty="0" err="1"/>
              <a:t>REVmc</a:t>
            </a:r>
            <a:r>
              <a:rPr lang="en-US" sz="1400" dirty="0"/>
              <a:t> D3.0 went through MDR process – 802.11-14/781r11 dated Sept 19, 2014</a:t>
            </a:r>
          </a:p>
          <a:p>
            <a:r>
              <a:rPr lang="en-US" sz="1400" dirty="0"/>
              <a:t>P802.11ah D4.0 went through MDR process – 802.11-15/247r3 dated Mar 12, 2015</a:t>
            </a:r>
          </a:p>
          <a:p>
            <a:r>
              <a:rPr lang="en-US" sz="1400" dirty="0"/>
              <a:t>P802.11ai D4.0 went through MDR process – 802.11-15/248r4 dated May 14, 2015</a:t>
            </a:r>
          </a:p>
          <a:p>
            <a:r>
              <a:rPr lang="en-US" sz="1400" dirty="0"/>
              <a:t>P802.11aq D4.0 went through MDR process – 802.11-16/801r0 dated June 22, 2016</a:t>
            </a:r>
          </a:p>
          <a:p>
            <a:r>
              <a:rPr lang="en-US" sz="1400" dirty="0"/>
              <a:t>P802.11aj D3.0 went through MDR process </a:t>
            </a:r>
            <a:r>
              <a:rPr lang="en-US" sz="1400"/>
              <a:t>– 802.11-16/1333r1</a:t>
            </a:r>
            <a:endParaRPr lang="en-US" sz="1400" dirty="0"/>
          </a:p>
          <a:p>
            <a:r>
              <a:rPr lang="en-US" sz="1400" dirty="0"/>
              <a:t>We need to start planning for P802.11ak – expect 11ak D4.0 to be ready in Nov.</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a:t>Slide </a:t>
            </a:r>
            <a:fld id="{C2F44440-AD43-43F2-939F-6A909DC803D7}" type="slidenum">
              <a:rPr lang="en-US" smtClean="0"/>
              <a:pPr/>
              <a:t>11</a:t>
            </a:fld>
            <a:endParaRPr lang="en-US"/>
          </a:p>
        </p:txBody>
      </p:sp>
      <p:sp>
        <p:nvSpPr>
          <p:cNvPr id="26629" name="Footer Placeholder 5"/>
          <p:cNvSpPr>
            <a:spLocks noGrp="1"/>
          </p:cNvSpPr>
          <p:nvPr>
            <p:ph type="ftr" sz="quarter" idx="11"/>
          </p:nvPr>
        </p:nvSpPr>
        <p:spPr>
          <a:noFill/>
        </p:spPr>
        <p:txBody>
          <a:bodyPr/>
          <a:lstStyle/>
          <a:p>
            <a:r>
              <a:rPr lang="en-US"/>
              <a:t>Peter Ecclesine (Self)</a:t>
            </a:r>
          </a:p>
        </p:txBody>
      </p:sp>
      <p:sp>
        <p:nvSpPr>
          <p:cNvPr id="26630" name="Date Placeholder 5"/>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266329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MDR findings for 802.11aj</a:t>
            </a:r>
          </a:p>
        </p:txBody>
      </p:sp>
      <p:sp>
        <p:nvSpPr>
          <p:cNvPr id="3" name="Content Placeholder 2"/>
          <p:cNvSpPr>
            <a:spLocks noGrp="1"/>
          </p:cNvSpPr>
          <p:nvPr>
            <p:ph idx="1"/>
          </p:nvPr>
        </p:nvSpPr>
        <p:spPr/>
        <p:txBody>
          <a:bodyPr/>
          <a:lstStyle/>
          <a:p>
            <a:r>
              <a:rPr lang="en-US" dirty="0" err="1"/>
              <a:t>TGaj</a:t>
            </a:r>
            <a:r>
              <a:rPr lang="en-US" dirty="0"/>
              <a:t> MDR report</a:t>
            </a:r>
          </a:p>
          <a:p>
            <a:pPr lvl="1"/>
            <a:r>
              <a:rPr lang="en-US" dirty="0"/>
              <a:t>https://mentor.ieee.org/802.11/dcn/16/11-16-1333-01-0000-tgaj-mdr-report.docx</a:t>
            </a:r>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12</a:t>
            </a:fld>
            <a:endParaRPr lang="en-US"/>
          </a:p>
        </p:txBody>
      </p:sp>
    </p:spTree>
    <p:extLst>
      <p:ext uri="{BB962C8B-B14F-4D97-AF65-F5344CB8AC3E}">
        <p14:creationId xmlns:p14="http://schemas.microsoft.com/office/powerpoint/2010/main" val="2959311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amendment style review</a:t>
            </a:r>
          </a:p>
        </p:txBody>
      </p:sp>
      <p:sp>
        <p:nvSpPr>
          <p:cNvPr id="3" name="Content Placeholder 2"/>
          <p:cNvSpPr>
            <a:spLocks noGrp="1"/>
          </p:cNvSpPr>
          <p:nvPr>
            <p:ph idx="1"/>
          </p:nvPr>
        </p:nvSpPr>
        <p:spPr/>
        <p:txBody>
          <a:bodyPr/>
          <a:lstStyle/>
          <a:p>
            <a:r>
              <a:rPr lang="en-US" dirty="0"/>
              <a:t>802.11-16-0035-00  January Strawpoll#1 12-0-0</a:t>
            </a:r>
          </a:p>
          <a:p>
            <a:r>
              <a:rPr lang="en-US" dirty="0"/>
              <a:t>Robert Stacey volunteers to have 11ax try the new MAC style. Changes in control frames in multi-user behavior.</a:t>
            </a:r>
          </a:p>
          <a:p>
            <a:r>
              <a:rPr lang="en-US" dirty="0"/>
              <a:t>D0.1 clause 25 is HE MAC behavior modifying clauses 10 and 11; clause 26 is HE PHY behavior. </a:t>
            </a:r>
          </a:p>
          <a:p>
            <a:r>
              <a:rPr lang="en-US" dirty="0"/>
              <a:t>Comments on the new style are mixed. </a:t>
            </a:r>
          </a:p>
        </p:txBody>
      </p:sp>
      <p:sp>
        <p:nvSpPr>
          <p:cNvPr id="4" name="Date Placeholder 3"/>
          <p:cNvSpPr>
            <a:spLocks noGrp="1"/>
          </p:cNvSpPr>
          <p:nvPr>
            <p:ph type="dt" sz="half" idx="10"/>
          </p:nvPr>
        </p:nvSpPr>
        <p:spPr/>
        <p:txBody>
          <a:bodyPr/>
          <a:lstStyle/>
          <a:p>
            <a:pPr>
              <a:defRPr/>
            </a:pPr>
            <a:r>
              <a:rPr lang="en-US"/>
              <a:t>Sept 2016</a:t>
            </a:r>
            <a:endParaRPr lang="en-US" dirty="0"/>
          </a:p>
        </p:txBody>
      </p:sp>
      <p:sp>
        <p:nvSpPr>
          <p:cNvPr id="5" name="Footer Placeholder 4"/>
          <p:cNvSpPr>
            <a:spLocks noGrp="1"/>
          </p:cNvSpPr>
          <p:nvPr>
            <p:ph type="ftr" sz="quarter" idx="11"/>
          </p:nvPr>
        </p:nvSpPr>
        <p:spPr/>
        <p:txBody>
          <a:bodyPr/>
          <a:lstStyle/>
          <a:p>
            <a:pPr>
              <a:defRPr/>
            </a:pPr>
            <a:r>
              <a:rPr lang="en-US"/>
              <a:t>Peter Ecclesine (Cisco Systems)</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98905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a:t>See 11-09-1034-11-0000-wg11-style-guide.doc</a:t>
            </a:r>
          </a:p>
          <a:p>
            <a:pPr lvl="1"/>
            <a:r>
              <a:rPr lang="en-US" dirty="0"/>
              <a:t>We updated 802.11 </a:t>
            </a:r>
            <a:r>
              <a:rPr lang="en-US" dirty="0" err="1"/>
              <a:t>WG</a:t>
            </a:r>
            <a:r>
              <a:rPr lang="en-US" dirty="0"/>
              <a:t> Style Guide based on 2012 IEEE Standards Style Manual and consistency changes in final publication of the 802.11 standard</a:t>
            </a:r>
            <a:endParaRPr lang="en-GB" dirty="0"/>
          </a:p>
          <a:p>
            <a:r>
              <a:rPr lang="en-US" b="0" dirty="0"/>
              <a:t>Editor’s responsibility includes checking the </a:t>
            </a:r>
            <a:r>
              <a:rPr lang="en-US" dirty="0"/>
              <a:t>2014 IEEE Standards Style Manual </a:t>
            </a:r>
            <a:r>
              <a:rPr lang="en-US" b="0" dirty="0"/>
              <a:t>when creating or updating drafts. </a:t>
            </a:r>
            <a:r>
              <a:rPr lang="en-GB" u="sng" dirty="0">
                <a:hlinkClick r:id="rId3"/>
              </a:rPr>
              <a:t>https://development.standards.ieee.org/myproject/Public/mytools/draft/styleman.pdf</a:t>
            </a:r>
            <a:endParaRPr lang="en-US" b="0" dirty="0"/>
          </a:p>
          <a:p>
            <a:r>
              <a:rPr lang="en-US" b="0" dirty="0"/>
              <a:t>Submissions with draft text should conform to both the </a:t>
            </a:r>
            <a:r>
              <a:rPr lang="en-US" b="0" dirty="0" err="1"/>
              <a:t>WG11</a:t>
            </a:r>
            <a:r>
              <a:rPr lang="en-US" b="0" dirty="0"/>
              <a:t> Style Guide and IEEE Standards Style Manual</a:t>
            </a:r>
          </a:p>
          <a:p>
            <a:r>
              <a:rPr lang="en-US" b="0" dirty="0"/>
              <a:t>Note that the Style Guide evolves with our practice, expect a revision in March</a:t>
            </a:r>
          </a:p>
          <a:p>
            <a:pPr>
              <a:buFontTx/>
              <a:buNone/>
            </a:pPr>
            <a:endParaRPr lang="en-GB" dirty="0"/>
          </a:p>
        </p:txBody>
      </p:sp>
      <p:sp>
        <p:nvSpPr>
          <p:cNvPr id="28676" name="Slide Number Placeholder 4"/>
          <p:cNvSpPr>
            <a:spLocks noGrp="1"/>
          </p:cNvSpPr>
          <p:nvPr>
            <p:ph type="sldNum" sz="quarter" idx="12"/>
          </p:nvPr>
        </p:nvSpPr>
        <p:spPr>
          <a:noFill/>
        </p:spPr>
        <p:txBody>
          <a:bodyPr/>
          <a:lstStyle/>
          <a:p>
            <a:r>
              <a:rPr lang="en-US"/>
              <a:t>Slide </a:t>
            </a:r>
            <a:fld id="{47D261DD-C19A-4D33-B792-98F42174A4BE}" type="slidenum">
              <a:rPr lang="en-US" smtClean="0"/>
              <a:pPr/>
              <a:t>14</a:t>
            </a:fld>
            <a:endParaRPr lang="en-US"/>
          </a:p>
        </p:txBody>
      </p:sp>
      <p:sp>
        <p:nvSpPr>
          <p:cNvPr id="28677" name="Footer Placeholder 5"/>
          <p:cNvSpPr>
            <a:spLocks noGrp="1"/>
          </p:cNvSpPr>
          <p:nvPr>
            <p:ph type="ftr" sz="quarter" idx="11"/>
          </p:nvPr>
        </p:nvSpPr>
        <p:spPr>
          <a:noFill/>
        </p:spPr>
        <p:txBody>
          <a:bodyPr/>
          <a:lstStyle/>
          <a:p>
            <a:r>
              <a:rPr lang="en-US"/>
              <a:t>Peter Ecclesine (Self)</a:t>
            </a:r>
          </a:p>
        </p:txBody>
      </p:sp>
      <p:sp>
        <p:nvSpPr>
          <p:cNvPr id="28678" name="Date Placeholder 5"/>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3298382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Editor’s Guide</a:t>
            </a:r>
          </a:p>
        </p:txBody>
      </p:sp>
      <p:sp>
        <p:nvSpPr>
          <p:cNvPr id="3" name="Content Placeholder 2"/>
          <p:cNvSpPr>
            <a:spLocks noGrp="1"/>
          </p:cNvSpPr>
          <p:nvPr>
            <p:ph idx="1"/>
          </p:nvPr>
        </p:nvSpPr>
        <p:spPr/>
        <p:txBody>
          <a:bodyPr/>
          <a:lstStyle/>
          <a:p>
            <a:r>
              <a:rPr lang="en-GB" sz="2000" dirty="0">
                <a:hlinkClick r:id="rId2"/>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12 is used at IEEE-SA.</a:t>
            </a:r>
            <a:endParaRPr lang="en-US" dirty="0"/>
          </a:p>
          <a:p>
            <a:r>
              <a:rPr lang="en-US" dirty="0"/>
              <a:t>Creating a Redline, Graphics, Numbering and ANA, Source Control. Sub-version server for source control.</a:t>
            </a:r>
          </a:p>
          <a:p>
            <a:r>
              <a:rPr lang="en-US" dirty="0"/>
              <a:t>Comment Resolution and Publication</a:t>
            </a:r>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15</a:t>
            </a:fld>
            <a:endParaRPr lang="en-US"/>
          </a:p>
        </p:txBody>
      </p:sp>
    </p:spTree>
    <p:extLst>
      <p:ext uri="{BB962C8B-B14F-4D97-AF65-F5344CB8AC3E}">
        <p14:creationId xmlns:p14="http://schemas.microsoft.com/office/powerpoint/2010/main" val="287187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16</a:t>
            </a:fld>
            <a:endParaRPr lang="en-US"/>
          </a:p>
        </p:txBody>
      </p:sp>
      <p:sp>
        <p:nvSpPr>
          <p:cNvPr id="29699" name="Rectangle 4"/>
          <p:cNvSpPr>
            <a:spLocks noGrp="1" noChangeArrowheads="1"/>
          </p:cNvSpPr>
          <p:nvPr>
            <p:ph type="title"/>
          </p:nvPr>
        </p:nvSpPr>
        <p:spPr>
          <a:xfrm>
            <a:off x="685800" y="685800"/>
            <a:ext cx="7772400" cy="685800"/>
          </a:xfrm>
        </p:spPr>
        <p:txBody>
          <a:bodyPr/>
          <a:lstStyle/>
          <a:p>
            <a:r>
              <a:rPr lang="en-US" dirty="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4219823273"/>
              </p:ext>
            </p:extLst>
          </p:nvPr>
        </p:nvGraphicFramePr>
        <p:xfrm>
          <a:off x="914400" y="2398816"/>
          <a:ext cx="7772400" cy="3757822"/>
        </p:xfrm>
        <a:graphic>
          <a:graphicData uri="http://schemas.openxmlformats.org/drawingml/2006/table">
            <a:tbl>
              <a:tblPr/>
              <a:tblGrid>
                <a:gridCol w="2894013">
                  <a:extLst>
                    <a:ext uri="{9D8B030D-6E8A-4147-A177-3AD203B41FA5}">
                      <a16:colId xmlns:a16="http://schemas.microsoft.com/office/drawing/2014/main" val="20000"/>
                    </a:ext>
                  </a:extLst>
                </a:gridCol>
                <a:gridCol w="2284412">
                  <a:extLst>
                    <a:ext uri="{9D8B030D-6E8A-4147-A177-3AD203B41FA5}">
                      <a16:colId xmlns:a16="http://schemas.microsoft.com/office/drawing/2014/main" val="20001"/>
                    </a:ext>
                  </a:extLst>
                </a:gridCol>
                <a:gridCol w="2593975">
                  <a:extLst>
                    <a:ext uri="{9D8B030D-6E8A-4147-A177-3AD203B41FA5}">
                      <a16:colId xmlns:a16="http://schemas.microsoft.com/office/drawing/2014/main" val="20002"/>
                    </a:ext>
                  </a:extLst>
                </a:gridCol>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TGmc</a:t>
                      </a:r>
                      <a:r>
                        <a:rPr kumimoji="0" lang="en-US" sz="1400" b="0" i="0" u="none" strike="noStrike" cap="none" normalizeH="0" baseline="0" dirty="0">
                          <a:ln>
                            <a:noFill/>
                          </a:ln>
                          <a:solidFill>
                            <a:schemeClr val="tx1"/>
                          </a:solidFill>
                          <a:effectLst/>
                          <a:latin typeface="Times New Roman" pitchFamily="18" charset="0"/>
                        </a:rPr>
                        <a:t> - 3648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TGai</a:t>
                      </a:r>
                      <a:r>
                        <a:rPr kumimoji="0" lang="en-US" sz="1400" b="0" i="0" u="none" strike="noStrike" cap="none" normalizeH="0" baseline="0" dirty="0">
                          <a:ln>
                            <a:noFill/>
                          </a:ln>
                          <a:solidFill>
                            <a:schemeClr val="tx1"/>
                          </a:solidFill>
                          <a:effectLst/>
                          <a:latin typeface="Times New Roman" pitchFamily="18" charset="0"/>
                        </a:rPr>
                        <a:t> - 170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TGah</a:t>
                      </a:r>
                      <a:r>
                        <a:rPr kumimoji="0" lang="en-US" sz="1400" b="0" i="0" u="none" strike="noStrike" cap="none" normalizeH="0" baseline="0" dirty="0">
                          <a:ln>
                            <a:noFill/>
                          </a:ln>
                          <a:solidFill>
                            <a:schemeClr val="tx1"/>
                          </a:solidFill>
                          <a:effectLst/>
                          <a:latin typeface="Times New Roman" pitchFamily="18" charset="0"/>
                        </a:rPr>
                        <a:t> - 627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TGaq</a:t>
                      </a:r>
                      <a:r>
                        <a:rPr kumimoji="0" lang="en-US" sz="1400" b="0" i="0" u="none" strike="noStrike" cap="none" normalizeH="0" baseline="0" dirty="0">
                          <a:ln>
                            <a:noFill/>
                          </a:ln>
                          <a:solidFill>
                            <a:schemeClr val="tx1"/>
                          </a:solidFill>
                          <a:effectLst/>
                          <a:latin typeface="Times New Roman" pitchFamily="18" charset="0"/>
                        </a:rPr>
                        <a:t> - 34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Mar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TGaj</a:t>
                      </a:r>
                      <a:r>
                        <a:rPr kumimoji="0" lang="en-US" sz="1400" b="0" i="0" u="none" strike="noStrike" cap="none" normalizeH="0" baseline="0" dirty="0">
                          <a:ln>
                            <a:noFill/>
                          </a:ln>
                          <a:solidFill>
                            <a:schemeClr val="tx1"/>
                          </a:solidFill>
                          <a:effectLst/>
                          <a:latin typeface="Times New Roman" pitchFamily="18" charset="0"/>
                        </a:rPr>
                        <a:t> - 288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Jul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TGak</a:t>
                      </a:r>
                      <a:r>
                        <a:rPr kumimoji="0" lang="en-US" sz="1400" b="0" i="0" u="none" strike="noStrike" cap="none" normalizeH="0" baseline="0" dirty="0">
                          <a:ln>
                            <a:noFill/>
                          </a:ln>
                          <a:solidFill>
                            <a:schemeClr val="tx1"/>
                          </a:solidFill>
                          <a:effectLst/>
                          <a:latin typeface="Times New Roman" pitchFamily="18" charset="0"/>
                        </a:rPr>
                        <a:t> - 86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Jan 2018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TGax - 317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Dec 2018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TGay</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Nov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8</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TGaz</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Mar 2020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a:solidFill>
                  <a:srgbClr val="FF0000"/>
                </a:solidFill>
              </a:rPr>
              <a:t>Nov 2016</a:t>
            </a:r>
          </a:p>
          <a:p>
            <a:pPr marL="342900" indent="-342900">
              <a:lnSpc>
                <a:spcPct val="80000"/>
              </a:lnSpc>
              <a:spcBef>
                <a:spcPct val="20000"/>
              </a:spcBef>
              <a:buFontTx/>
              <a:buChar char="•"/>
            </a:pPr>
            <a:r>
              <a:rPr lang="en-US" sz="1400" dirty="0"/>
              <a:t>See </a:t>
            </a:r>
            <a:r>
              <a:rPr lang="en-US" sz="1400" dirty="0">
                <a:hlinkClick r:id="rId3"/>
              </a:rPr>
              <a:t>http://grouper.ieee.org/groups/802/11/Reports/802.11_Timelines.htm</a:t>
            </a:r>
            <a:endParaRPr lang="en-US" sz="1400" dirty="0"/>
          </a:p>
          <a:p>
            <a:pPr marL="342900" indent="-342900">
              <a:lnSpc>
                <a:spcPct val="80000"/>
              </a:lnSpc>
              <a:spcBef>
                <a:spcPct val="20000"/>
              </a:spcBef>
              <a:buFontTx/>
              <a:buChar char="•"/>
            </a:pPr>
            <a:r>
              <a:rPr lang="en-US" sz="1600" dirty="0"/>
              <a:t>In July 2016, Editors changed the running order and will revisit in Mar 2017, maintaining this order in the interim </a:t>
            </a:r>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a:t>Peter Ecclesine (Self)</a:t>
            </a:r>
          </a:p>
        </p:txBody>
      </p:sp>
      <p:sp>
        <p:nvSpPr>
          <p:cNvPr id="29757" name="Date Placeholder 7"/>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1524552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a:t>Slide </a:t>
            </a:r>
            <a:fld id="{530BA4BB-2CC5-42D0-8747-56B48B57AB9A}" type="slidenum">
              <a:rPr lang="en-US" smtClean="0"/>
              <a:pPr/>
              <a:t>17</a:t>
            </a:fld>
            <a:endParaRPr lang="en-US"/>
          </a:p>
        </p:txBody>
      </p:sp>
      <p:sp>
        <p:nvSpPr>
          <p:cNvPr id="30723" name="Rectangle 2"/>
          <p:cNvSpPr>
            <a:spLocks noGrp="1" noChangeArrowheads="1"/>
          </p:cNvSpPr>
          <p:nvPr>
            <p:ph type="title"/>
          </p:nvPr>
        </p:nvSpPr>
        <p:spPr/>
        <p:txBody>
          <a:bodyPr/>
          <a:lstStyle/>
          <a:p>
            <a:r>
              <a:rPr lang="en-US"/>
              <a:t>Email Your Draft Status Updates</a:t>
            </a:r>
          </a:p>
        </p:txBody>
      </p:sp>
      <p:sp>
        <p:nvSpPr>
          <p:cNvPr id="30724" name="Rectangle 3"/>
          <p:cNvSpPr>
            <a:spLocks noGrp="1" noChangeArrowheads="1"/>
          </p:cNvSpPr>
          <p:nvPr>
            <p:ph type="body" idx="1"/>
          </p:nvPr>
        </p:nvSpPr>
        <p:spPr/>
        <p:txBody>
          <a:bodyPr/>
          <a:lstStyle/>
          <a:p>
            <a:r>
              <a:rPr lang="en-US"/>
              <a:t>Each editor, please send update for next page via the editor’s reflector </a:t>
            </a:r>
            <a:r>
              <a:rPr lang="en-US">
                <a:solidFill>
                  <a:srgbClr val="FF0000"/>
                </a:solidFill>
              </a:rPr>
              <a:t>no later than Thursday am2 to update table on next page</a:t>
            </a:r>
            <a:r>
              <a:rPr lang="en-US"/>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a:t>Peter Ecclesine (Self)</a:t>
            </a:r>
          </a:p>
        </p:txBody>
      </p:sp>
      <p:sp>
        <p:nvSpPr>
          <p:cNvPr id="30727" name="Date Placeholder 6"/>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1007183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dirty="0"/>
              <a:t>Most current doc shaded green.</a:t>
            </a:r>
            <a:endParaRPr lang="en-US" b="1" dirty="0"/>
          </a:p>
        </p:txBody>
      </p:sp>
      <p:graphicFrame>
        <p:nvGraphicFramePr>
          <p:cNvPr id="79875" name="Group 3"/>
          <p:cNvGraphicFramePr>
            <a:graphicFrameLocks noGrp="1"/>
          </p:cNvGraphicFramePr>
          <p:nvPr>
            <p:extLst>
              <p:ext uri="{D42A27DB-BD31-4B8C-83A1-F6EECF244321}">
                <p14:modId xmlns:p14="http://schemas.microsoft.com/office/powerpoint/2010/main" val="2462299858"/>
              </p:ext>
            </p:extLst>
          </p:nvPr>
        </p:nvGraphicFramePr>
        <p:xfrm>
          <a:off x="457200" y="1371600"/>
          <a:ext cx="8262379" cy="4099560"/>
        </p:xfrm>
        <a:graphic>
          <a:graphicData uri="http://schemas.openxmlformats.org/drawingml/2006/table">
            <a:tbl>
              <a:tblPr/>
              <a:tblGrid>
                <a:gridCol w="325603">
                  <a:extLst>
                    <a:ext uri="{9D8B030D-6E8A-4147-A177-3AD203B41FA5}">
                      <a16:colId xmlns:a16="http://schemas.microsoft.com/office/drawing/2014/main" val="20000"/>
                    </a:ext>
                  </a:extLst>
                </a:gridCol>
                <a:gridCol w="402976">
                  <a:extLst>
                    <a:ext uri="{9D8B030D-6E8A-4147-A177-3AD203B41FA5}">
                      <a16:colId xmlns:a16="http://schemas.microsoft.com/office/drawing/2014/main" val="20001"/>
                    </a:ext>
                  </a:extLst>
                </a:gridCol>
                <a:gridCol w="338221">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gridCol w="304800">
                  <a:extLst>
                    <a:ext uri="{9D8B030D-6E8A-4147-A177-3AD203B41FA5}">
                      <a16:colId xmlns:a16="http://schemas.microsoft.com/office/drawing/2014/main" val="20005"/>
                    </a:ext>
                  </a:extLst>
                </a:gridCol>
                <a:gridCol w="381000">
                  <a:extLst>
                    <a:ext uri="{9D8B030D-6E8A-4147-A177-3AD203B41FA5}">
                      <a16:colId xmlns:a16="http://schemas.microsoft.com/office/drawing/2014/main" val="20006"/>
                    </a:ext>
                  </a:extLst>
                </a:gridCol>
                <a:gridCol w="381000">
                  <a:extLst>
                    <a:ext uri="{9D8B030D-6E8A-4147-A177-3AD203B41FA5}">
                      <a16:colId xmlns:a16="http://schemas.microsoft.com/office/drawing/2014/main" val="20007"/>
                    </a:ext>
                  </a:extLst>
                </a:gridCol>
                <a:gridCol w="381000">
                  <a:extLst>
                    <a:ext uri="{9D8B030D-6E8A-4147-A177-3AD203B41FA5}">
                      <a16:colId xmlns:a16="http://schemas.microsoft.com/office/drawing/2014/main" val="20008"/>
                    </a:ext>
                  </a:extLst>
                </a:gridCol>
                <a:gridCol w="304800">
                  <a:extLst>
                    <a:ext uri="{9D8B030D-6E8A-4147-A177-3AD203B41FA5}">
                      <a16:colId xmlns:a16="http://schemas.microsoft.com/office/drawing/2014/main" val="20009"/>
                    </a:ext>
                  </a:extLst>
                </a:gridCol>
                <a:gridCol w="304800">
                  <a:extLst>
                    <a:ext uri="{9D8B030D-6E8A-4147-A177-3AD203B41FA5}">
                      <a16:colId xmlns:a16="http://schemas.microsoft.com/office/drawing/2014/main" val="20010"/>
                    </a:ext>
                  </a:extLst>
                </a:gridCol>
                <a:gridCol w="609600">
                  <a:extLst>
                    <a:ext uri="{9D8B030D-6E8A-4147-A177-3AD203B41FA5}">
                      <a16:colId xmlns:a16="http://schemas.microsoft.com/office/drawing/2014/main" val="20011"/>
                    </a:ext>
                  </a:extLst>
                </a:gridCol>
                <a:gridCol w="457200">
                  <a:extLst>
                    <a:ext uri="{9D8B030D-6E8A-4147-A177-3AD203B41FA5}">
                      <a16:colId xmlns:a16="http://schemas.microsoft.com/office/drawing/2014/main" val="20012"/>
                    </a:ext>
                  </a:extLst>
                </a:gridCol>
                <a:gridCol w="457200">
                  <a:extLst>
                    <a:ext uri="{9D8B030D-6E8A-4147-A177-3AD203B41FA5}">
                      <a16:colId xmlns:a16="http://schemas.microsoft.com/office/drawing/2014/main" val="20013"/>
                    </a:ext>
                  </a:extLst>
                </a:gridCol>
                <a:gridCol w="1752600">
                  <a:extLst>
                    <a:ext uri="{9D8B030D-6E8A-4147-A177-3AD203B41FA5}">
                      <a16:colId xmlns:a16="http://schemas.microsoft.com/office/drawing/2014/main" val="20014"/>
                    </a:ext>
                  </a:extLst>
                </a:gridCol>
                <a:gridCol w="1023379">
                  <a:extLst>
                    <a:ext uri="{9D8B030D-6E8A-4147-A177-3AD203B41FA5}">
                      <a16:colId xmlns:a16="http://schemas.microsoft.com/office/drawing/2014/main" val="20015"/>
                    </a:ext>
                  </a:extLst>
                </a:gridCol>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rgbClr val="00B050"/>
                          </a:solidFill>
                          <a:effectLst/>
                          <a:latin typeface="Times New Roman" pitchFamily="18" charset="0"/>
                        </a:rPr>
                        <a:t>Published </a:t>
                      </a:r>
                      <a:r>
                        <a:rPr kumimoji="0" lang="en-US" sz="1000" b="1" i="0" u="none" strike="noStrike" cap="none" normalizeH="0" baseline="0" dirty="0">
                          <a:ln>
                            <a:noFill/>
                          </a:ln>
                          <a:solidFill>
                            <a:schemeClr val="tx1"/>
                          </a:solidFill>
                          <a:effectLst/>
                          <a:latin typeface="Times New Roman" pitchFamily="18" charset="0"/>
                        </a:rPr>
                        <a:t>or </a:t>
                      </a:r>
                      <a:r>
                        <a:rPr kumimoji="0" lang="en-US" sz="1000" b="1" i="0" u="none" strike="noStrike" cap="none" normalizeH="0" baseline="0" dirty="0">
                          <a:ln>
                            <a:noFill/>
                          </a:ln>
                          <a:solidFill>
                            <a:srgbClr val="0000CC"/>
                          </a:solidFill>
                          <a:effectLst/>
                          <a:latin typeface="Times New Roman" pitchFamily="18" charset="0"/>
                        </a:rPr>
                        <a:t>Draft</a:t>
                      </a:r>
                      <a:r>
                        <a:rPr kumimoji="0" lang="en-US" sz="1000" b="1" i="0" u="none" strike="noStrike" cap="none" normalizeH="0" baseline="0" dirty="0">
                          <a:ln>
                            <a:noFill/>
                          </a:ln>
                          <a:solidFill>
                            <a:schemeClr val="tx1"/>
                          </a:solidFill>
                          <a:effectLst/>
                          <a:latin typeface="Times New Roman" pitchFamily="18" charset="0"/>
                        </a:rPr>
                        <a:t> Baseline Documents</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Source</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rgbClr val="00B050"/>
                          </a:solidFill>
                          <a:effectLst/>
                          <a:latin typeface="Times New Roman" pitchFamily="18" charset="0"/>
                        </a:rPr>
                        <a:t>Published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mc</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ai</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ah</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aq</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ak</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aj</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ax</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12-Sep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ai</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Times New Roman" pitchFamily="18" charset="0"/>
                        </a:rPr>
                        <a:t>11.0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a:solidFill>
                            <a:schemeClr val="tx1"/>
                          </a:solidFill>
                          <a:latin typeface="+mn-lt"/>
                          <a:ea typeface="+mn-ea"/>
                          <a:cs typeface="+mn-cs"/>
                        </a:rPr>
                        <a:t>Frame 12.0</a:t>
                      </a:r>
                      <a:endParaRPr kumimoji="0" lang="en-US"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4-Nov</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Frame 11.0</a:t>
                      </a:r>
                      <a:endParaRPr kumimoji="0" lang="en-US"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Yongho</a:t>
                      </a:r>
                      <a:r>
                        <a:rPr kumimoji="0" lang="en-US" sz="1200" b="0" i="0" u="none" strike="noStrike" cap="none" normalizeH="0" baseline="0" dirty="0">
                          <a:ln>
                            <a:noFill/>
                          </a:ln>
                          <a:solidFill>
                            <a:schemeClr val="tx1"/>
                          </a:solidFill>
                          <a:effectLst/>
                          <a:latin typeface="Times New Roman" pitchFamily="18" charset="0"/>
                        </a:rPr>
                        <a:t> </a:t>
                      </a:r>
                      <a:r>
                        <a:rPr kumimoji="0" lang="en-US" sz="1200" b="0" i="0" u="none" strike="noStrike" cap="none" normalizeH="0" baseline="0" dirty="0" err="1">
                          <a:ln>
                            <a:noFill/>
                          </a:ln>
                          <a:solidFill>
                            <a:schemeClr val="tx1"/>
                          </a:solidFill>
                          <a:effectLst/>
                          <a:latin typeface="Times New Roman" pitchFamily="18" charset="0"/>
                        </a:rPr>
                        <a:t>Seok</a:t>
                      </a:r>
                      <a:endParaRPr kumimoji="0" lang="en-US" sz="1200" b="0"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a:solidFill>
                            <a:schemeClr val="tx1"/>
                          </a:solidFill>
                          <a:effectLst/>
                          <a:latin typeface="+mn-lt"/>
                          <a:ea typeface="+mn-ea"/>
                          <a:cs typeface="+mn-cs"/>
                        </a:rPr>
                        <a:t>Alfred </a:t>
                      </a:r>
                      <a:r>
                        <a:rPr lang="en-US" sz="1200" kern="1200" dirty="0" err="1">
                          <a:solidFill>
                            <a:schemeClr val="tx1"/>
                          </a:solidFill>
                          <a:effectLst/>
                          <a:latin typeface="+mn-lt"/>
                          <a:ea typeface="+mn-ea"/>
                          <a:cs typeface="+mn-cs"/>
                        </a:rPr>
                        <a:t>Asterjadhi</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aq</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7.0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12-Sep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rgbClr val="0000CC"/>
                          </a:solidFill>
                          <a:effectLst/>
                          <a:latin typeface="Times New Roman" pitchFamily="18" charset="0"/>
                        </a:rPr>
                        <a:t>ak</a:t>
                      </a:r>
                      <a:endParaRPr kumimoji="0" lang="en-US" sz="1400" b="0" i="0" u="none" strike="noStrike" cap="none" normalizeH="0" baseline="0" dirty="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6.0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CC"/>
                          </a:solidFill>
                          <a:effectLst/>
                          <a:latin typeface="Times New Roman" pitchFamily="18" charset="0"/>
                        </a:rPr>
                        <a:t>1.2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00CC"/>
                          </a:solidFill>
                          <a:effectLst/>
                          <a:latin typeface="Times New Roman" pitchFamily="18" charset="0"/>
                        </a:rPr>
                        <a:t>2.4</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rgbClr val="0000CC"/>
                          </a:solidFill>
                          <a:effectLst/>
                          <a:latin typeface="Times New Roman" pitchFamily="18" charset="0"/>
                        </a:rPr>
                        <a:t>aj</a:t>
                      </a:r>
                      <a:endParaRPr kumimoji="0" lang="en-US" sz="1400" b="0" i="0" u="none" strike="noStrike" cap="none" normalizeH="0" baseline="0" dirty="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0000CC"/>
                          </a:solidFill>
                        </a:rPr>
                        <a:t>5.4</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0000CC"/>
                          </a:solidFill>
                        </a:rPr>
                        <a:t>6.2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0000CC"/>
                          </a:solidFill>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00CC"/>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00CC"/>
                          </a:solidFill>
                          <a:effectLst/>
                          <a:latin typeface="Times New Roman" pitchFamily="18" charset="0"/>
                        </a:rPr>
                        <a:t>1.3</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00CC"/>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Frame 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Jiamin</a:t>
                      </a:r>
                      <a:r>
                        <a:rPr kumimoji="0" lang="en-US" sz="1200" b="0" i="0" u="none" strike="noStrike" cap="none" normalizeH="0" baseline="0" dirty="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Shiwen</a:t>
                      </a:r>
                      <a:r>
                        <a:rPr kumimoji="0" lang="en-US" sz="1200" b="0" i="0" u="none" strike="noStrike" cap="none" normalizeH="0" baseline="0" dirty="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152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FF0000"/>
                          </a:solidFill>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FF0000"/>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FF0000"/>
                          </a:solidFill>
                        </a:rPr>
                        <a:t>9.0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0000CC"/>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l"/>
                      <a:r>
                        <a:rPr lang="en-US" sz="1200" dirty="0">
                          <a:solidFill>
                            <a:srgbClr val="FF0000"/>
                          </a:solidFill>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rgbClr val="0000CC"/>
                          </a:solidFill>
                        </a:rPr>
                        <a:t>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Times New Roman" pitchFamily="18" charset="0"/>
                        </a:rPr>
                        <a:t>0.5</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Times New Roman" pitchFamily="18" charset="0"/>
                        </a:rPr>
                        <a:t>4-Nov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Carlos </a:t>
                      </a:r>
                      <a:r>
                        <a:rPr kumimoji="0" lang="en-US" sz="1200" b="0" i="0" u="none" strike="noStrike" cap="none" normalizeH="0" baseline="0" dirty="0" err="1">
                          <a:ln>
                            <a:noFill/>
                          </a:ln>
                          <a:solidFill>
                            <a:schemeClr val="tx1"/>
                          </a:solidFill>
                          <a:effectLst/>
                          <a:latin typeface="Times New Roman" pitchFamily="18" charset="0"/>
                        </a:rPr>
                        <a:t>Cordeiro</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Times New Roman" pitchFamily="18" charset="0"/>
                        </a:rPr>
                        <a:t>3-Nov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az</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12-Sep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18</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Nov 2016</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a:t>Draft Development Snapshot</a:t>
            </a:r>
            <a:endParaRPr lang="en-GB" sz="2800" dirty="0"/>
          </a:p>
        </p:txBody>
      </p:sp>
      <p:sp>
        <p:nvSpPr>
          <p:cNvPr id="31975" name="Slide Number Placeholder 9"/>
          <p:cNvSpPr>
            <a:spLocks noGrp="1"/>
          </p:cNvSpPr>
          <p:nvPr>
            <p:ph type="sldNum" sz="quarter" idx="12"/>
          </p:nvPr>
        </p:nvSpPr>
        <p:spPr>
          <a:noFill/>
        </p:spPr>
        <p:txBody>
          <a:bodyPr/>
          <a:lstStyle/>
          <a:p>
            <a:r>
              <a:rPr lang="en-US"/>
              <a:t>Slide </a:t>
            </a:r>
            <a:fld id="{795EAAF8-1103-4F9A-8384-029AC986883C}" type="slidenum">
              <a:rPr lang="en-US" smtClean="0"/>
              <a:pPr/>
              <a:t>18</a:t>
            </a:fld>
            <a:endParaRPr lang="en-US"/>
          </a:p>
        </p:txBody>
      </p:sp>
      <p:sp>
        <p:nvSpPr>
          <p:cNvPr id="31976" name="Footer Placeholder 10"/>
          <p:cNvSpPr>
            <a:spLocks noGrp="1"/>
          </p:cNvSpPr>
          <p:nvPr>
            <p:ph type="ftr" sz="quarter" idx="11"/>
          </p:nvPr>
        </p:nvSpPr>
        <p:spPr>
          <a:noFill/>
        </p:spPr>
        <p:txBody>
          <a:bodyPr/>
          <a:lstStyle/>
          <a:p>
            <a:r>
              <a:rPr lang="en-US"/>
              <a:t>Peter Ecclesine (Self)</a:t>
            </a:r>
            <a:endParaRPr lang="en-US" dirty="0"/>
          </a:p>
        </p:txBody>
      </p:sp>
      <p:sp>
        <p:nvSpPr>
          <p:cNvPr id="31977" name="Date Placeholder 10"/>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3355327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Standards Central Desktop</a:t>
            </a:r>
          </a:p>
        </p:txBody>
      </p:sp>
      <p:sp>
        <p:nvSpPr>
          <p:cNvPr id="3" name="Content Placeholder 2"/>
          <p:cNvSpPr>
            <a:spLocks noGrp="1"/>
          </p:cNvSpPr>
          <p:nvPr>
            <p:ph idx="1"/>
          </p:nvPr>
        </p:nvSpPr>
        <p:spPr/>
        <p:txBody>
          <a:bodyPr/>
          <a:lstStyle/>
          <a:p>
            <a:r>
              <a:rPr lang="en-GB" dirty="0"/>
              <a:t>IEEE-SA central desktop site  tour of the facilities</a:t>
            </a:r>
          </a:p>
          <a:p>
            <a:r>
              <a:rPr lang="en-US" dirty="0">
                <a:hlinkClick r:id="rId2"/>
              </a:rPr>
              <a:t>https://ieee-sa.centraldesktop.com/802-11editorial/</a:t>
            </a:r>
            <a:endParaRPr lang="en-US" dirty="0"/>
          </a:p>
          <a:p>
            <a:r>
              <a:rPr lang="en-US" dirty="0"/>
              <a:t>Also used to share emails and large files</a:t>
            </a:r>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1467911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a:t>Abstract</a:t>
            </a:r>
          </a:p>
        </p:txBody>
      </p:sp>
      <p:sp>
        <p:nvSpPr>
          <p:cNvPr id="16387" name="Rectangle 3"/>
          <p:cNvSpPr>
            <a:spLocks noGrp="1" noChangeArrowheads="1"/>
          </p:cNvSpPr>
          <p:nvPr>
            <p:ph type="body" idx="1"/>
          </p:nvPr>
        </p:nvSpPr>
        <p:spPr/>
        <p:txBody>
          <a:bodyPr/>
          <a:lstStyle/>
          <a:p>
            <a:pPr algn="ctr">
              <a:buFontTx/>
              <a:buNone/>
            </a:pPr>
            <a:r>
              <a:rPr lang="en-US" b="0"/>
              <a:t>This document contains agenda/minutes/actions/status as prepared/recorded at the IEEE 802.11 Editors’ Meeting</a:t>
            </a:r>
          </a:p>
          <a:p>
            <a:pPr algn="ctr">
              <a:buFontTx/>
              <a:buNone/>
            </a:pPr>
            <a:endParaRPr lang="en-US" b="0"/>
          </a:p>
        </p:txBody>
      </p:sp>
      <p:sp>
        <p:nvSpPr>
          <p:cNvPr id="16388" name="Slide Number Placeholder 5"/>
          <p:cNvSpPr>
            <a:spLocks noGrp="1"/>
          </p:cNvSpPr>
          <p:nvPr>
            <p:ph type="sldNum" sz="quarter" idx="12"/>
          </p:nvPr>
        </p:nvSpPr>
        <p:spPr>
          <a:noFill/>
        </p:spPr>
        <p:txBody>
          <a:bodyPr/>
          <a:lstStyle/>
          <a:p>
            <a:r>
              <a:rPr lang="en-US"/>
              <a:t>Slide </a:t>
            </a:r>
            <a:fld id="{A891F8A2-1EAC-473B-AEDB-2822547FCA8E}" type="slidenum">
              <a:rPr lang="en-US" smtClean="0"/>
              <a:pPr/>
              <a:t>2</a:t>
            </a:fld>
            <a:endParaRPr lang="en-US"/>
          </a:p>
        </p:txBody>
      </p:sp>
      <p:sp>
        <p:nvSpPr>
          <p:cNvPr id="16389" name="Footer Placeholder 5"/>
          <p:cNvSpPr>
            <a:spLocks noGrp="1"/>
          </p:cNvSpPr>
          <p:nvPr>
            <p:ph type="ftr" sz="quarter" idx="11"/>
          </p:nvPr>
        </p:nvSpPr>
        <p:spPr>
          <a:noFill/>
        </p:spPr>
        <p:txBody>
          <a:bodyPr/>
          <a:lstStyle/>
          <a:p>
            <a:r>
              <a:rPr lang="en-US"/>
              <a:t>Peter Ecclesine (Self)</a:t>
            </a:r>
          </a:p>
        </p:txBody>
      </p:sp>
      <p:sp>
        <p:nvSpPr>
          <p:cNvPr id="16390" name="Date Placeholder 5"/>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1495494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42901548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Backup practices</a:t>
            </a:r>
          </a:p>
        </p:txBody>
      </p:sp>
      <p:sp>
        <p:nvSpPr>
          <p:cNvPr id="3" name="Content Placeholder 2"/>
          <p:cNvSpPr>
            <a:spLocks noGrp="1"/>
          </p:cNvSpPr>
          <p:nvPr>
            <p:ph idx="1"/>
          </p:nvPr>
        </p:nvSpPr>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21</a:t>
            </a:fld>
            <a:endParaRPr lang="en-US"/>
          </a:p>
        </p:txBody>
      </p:sp>
    </p:spTree>
    <p:extLst>
      <p:ext uri="{BB962C8B-B14F-4D97-AF65-F5344CB8AC3E}">
        <p14:creationId xmlns:p14="http://schemas.microsoft.com/office/powerpoint/2010/main" val="736631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t>MIB style, Visio and Frame practices</a:t>
            </a:r>
            <a:br>
              <a:rPr lang="en-US"/>
            </a:br>
            <a:endParaRPr lang="en-US"/>
          </a:p>
        </p:txBody>
      </p:sp>
      <p:sp>
        <p:nvSpPr>
          <p:cNvPr id="32771" name="Content Placeholder 2"/>
          <p:cNvSpPr>
            <a:spLocks noGrp="1"/>
          </p:cNvSpPr>
          <p:nvPr>
            <p:ph idx="1"/>
          </p:nvPr>
        </p:nvSpPr>
        <p:spPr>
          <a:xfrm>
            <a:off x="685800" y="1524000"/>
            <a:ext cx="7772400" cy="4953000"/>
          </a:xfrm>
        </p:spPr>
        <p:txBody>
          <a:bodyPr/>
          <a:lstStyle/>
          <a:p>
            <a:r>
              <a:rPr lang="en-GB" sz="2000" dirty="0"/>
              <a:t>I’m going to suggest going forward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a:t> Keep embedded figures using </a:t>
            </a:r>
            <a:r>
              <a:rPr lang="en-GB" sz="2000" dirty="0" err="1"/>
              <a:t>visio</a:t>
            </a:r>
            <a:r>
              <a:rPr lang="en-GB" sz="2000" dirty="0"/>
              <a:t> as long as possible</a:t>
            </a:r>
            <a:endParaRPr lang="en-US" sz="2000" dirty="0"/>
          </a:p>
          <a:p>
            <a:pPr lvl="1"/>
            <a:r>
              <a:rPr lang="en-GB" sz="1800" dirty="0"/>
              <a:t>Near the end of sponsor ballot,  turn these all into .</a:t>
            </a:r>
            <a:r>
              <a:rPr lang="en-GB" sz="1800" dirty="0" err="1"/>
              <a:t>wmf</a:t>
            </a:r>
            <a:r>
              <a:rPr lang="en-GB" sz="1800" dirty="0"/>
              <a:t> (windows meta file) format files (you can do this from </a:t>
            </a:r>
            <a:r>
              <a:rPr lang="en-GB" sz="1800" dirty="0" err="1"/>
              <a:t>visio</a:t>
            </a:r>
            <a:r>
              <a:rPr lang="en-GB" sz="1800" dirty="0"/>
              <a:t> using “save as”).   Keep separate files for the .</a:t>
            </a:r>
            <a:r>
              <a:rPr lang="en-GB" sz="1800" dirty="0" err="1"/>
              <a:t>vsd</a:t>
            </a:r>
            <a:r>
              <a:rPr lang="en-GB" sz="1800" dirty="0"/>
              <a:t> source and the .</a:t>
            </a:r>
            <a:r>
              <a:rPr lang="en-GB" sz="1800" dirty="0" err="1"/>
              <a:t>wmf</a:t>
            </a:r>
            <a:r>
              <a:rPr lang="en-GB" sz="1800" dirty="0"/>
              <a:t> file that is linked to from frame. There is likelihood we should use .</a:t>
            </a:r>
            <a:r>
              <a:rPr lang="en-GB" sz="1800" dirty="0" err="1"/>
              <a:t>emf</a:t>
            </a:r>
            <a:endParaRPr lang="en-GB" sz="1800" dirty="0"/>
          </a:p>
          <a:p>
            <a:r>
              <a:rPr lang="en-GB" sz="2000" dirty="0"/>
              <a:t>Frame templates for 11aa, 11ac, 11af</a:t>
            </a:r>
          </a:p>
        </p:txBody>
      </p:sp>
      <p:sp>
        <p:nvSpPr>
          <p:cNvPr id="32772" name="Date Placeholder 3"/>
          <p:cNvSpPr>
            <a:spLocks noGrp="1"/>
          </p:cNvSpPr>
          <p:nvPr>
            <p:ph type="dt" sz="quarter" idx="10"/>
          </p:nvPr>
        </p:nvSpPr>
        <p:spPr>
          <a:noFill/>
        </p:spPr>
        <p:txBody>
          <a:bodyPr/>
          <a:lstStyle/>
          <a:p>
            <a:r>
              <a:rPr lang="en-US"/>
              <a:t>Nov 2016</a:t>
            </a:r>
          </a:p>
        </p:txBody>
      </p:sp>
      <p:sp>
        <p:nvSpPr>
          <p:cNvPr id="32773" name="Footer Placeholder 4"/>
          <p:cNvSpPr>
            <a:spLocks noGrp="1"/>
          </p:cNvSpPr>
          <p:nvPr>
            <p:ph type="ftr" sz="quarter" idx="11"/>
          </p:nvPr>
        </p:nvSpPr>
        <p:spPr>
          <a:noFill/>
        </p:spPr>
        <p:txBody>
          <a:bodyPr/>
          <a:lstStyle/>
          <a:p>
            <a:r>
              <a:rPr lang="en-US"/>
              <a:t>Peter Ecclesine (Self)</a:t>
            </a:r>
          </a:p>
        </p:txBody>
      </p:sp>
      <p:sp>
        <p:nvSpPr>
          <p:cNvPr id="32774" name="Slide Number Placeholder 5"/>
          <p:cNvSpPr>
            <a:spLocks noGrp="1"/>
          </p:cNvSpPr>
          <p:nvPr>
            <p:ph type="sldNum" sz="quarter" idx="12"/>
          </p:nvPr>
        </p:nvSpPr>
        <p:spPr>
          <a:noFill/>
        </p:spPr>
        <p:txBody>
          <a:bodyPr/>
          <a:lstStyle/>
          <a:p>
            <a:r>
              <a:rPr lang="en-US"/>
              <a:t>Slide </a:t>
            </a:r>
            <a:fld id="{B6A5EF2C-B352-4DCD-8AF4-06278E96712B}" type="slidenum">
              <a:rPr lang="en-US" smtClean="0"/>
              <a:pPr/>
              <a:t>22</a:t>
            </a:fld>
            <a:endParaRPr lang="en-US"/>
          </a:p>
        </p:txBody>
      </p:sp>
    </p:spTree>
    <p:extLst>
      <p:ext uri="{BB962C8B-B14F-4D97-AF65-F5344CB8AC3E}">
        <p14:creationId xmlns:p14="http://schemas.microsoft.com/office/powerpoint/2010/main" val="3376640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prepare a MIB</a:t>
            </a:r>
          </a:p>
        </p:txBody>
      </p:sp>
      <p:sp>
        <p:nvSpPr>
          <p:cNvPr id="3" name="Content Placeholder 2"/>
          <p:cNvSpPr>
            <a:spLocks noGrp="1"/>
          </p:cNvSpPr>
          <p:nvPr>
            <p:ph idx="1"/>
          </p:nvPr>
        </p:nvSpPr>
        <p:spPr>
          <a:xfrm>
            <a:off x="762000" y="1676400"/>
            <a:ext cx="7772400" cy="4114800"/>
          </a:xfrm>
        </p:spPr>
        <p:txBody>
          <a:bodyPr/>
          <a:lstStyle/>
          <a:p>
            <a:r>
              <a:rPr lang="en-GB" sz="2000" dirty="0"/>
              <a:t>1.       Extract your  MIB</a:t>
            </a:r>
            <a:endParaRPr lang="en-US" sz="2000" dirty="0"/>
          </a:p>
          <a:p>
            <a:r>
              <a:rPr lang="en-GB" sz="2000" dirty="0"/>
              <a:t>2.       Strip any non-7-bit ASCII chars</a:t>
            </a:r>
            <a:endParaRPr lang="en-US" sz="2000" dirty="0"/>
          </a:p>
          <a:p>
            <a:r>
              <a:rPr lang="en-GB" sz="2000" dirty="0"/>
              <a:t>3.       Edit merge it with MIB from </a:t>
            </a:r>
            <a:r>
              <a:rPr lang="en-GB" sz="2000" dirty="0" err="1"/>
              <a:t>REVmc</a:t>
            </a:r>
            <a:r>
              <a:rPr lang="en-GB" sz="2000" dirty="0"/>
              <a:t>,  and ideally your amendment precursors</a:t>
            </a:r>
          </a:p>
          <a:p>
            <a:pPr lvl="1"/>
            <a:r>
              <a:rPr lang="en-GB" sz="1800" dirty="0"/>
              <a:t>Text version of MIB is available (mcD5.4, ahD4.0, aiD4.0, aqD4.2)</a:t>
            </a:r>
            <a:endParaRPr lang="en-US" sz="1800" dirty="0"/>
          </a:p>
          <a:p>
            <a:r>
              <a:rPr lang="en-GB" sz="2000" dirty="0"/>
              <a:t>4.       Run through MIB lint tool (see Annex C in </a:t>
            </a:r>
            <a:r>
              <a:rPr lang="en-GB" sz="2000" dirty="0" err="1"/>
              <a:t>REVmc</a:t>
            </a:r>
            <a:r>
              <a:rPr lang="en-GB" sz="2000" dirty="0"/>
              <a:t> for link)</a:t>
            </a:r>
            <a:endParaRPr lang="en-US" sz="2000" dirty="0"/>
          </a:p>
          <a:p>
            <a:r>
              <a:rPr lang="en-GB" sz="2000" dirty="0"/>
              <a:t>5.       Fix any errors in the </a:t>
            </a:r>
            <a:r>
              <a:rPr lang="en-GB" sz="2000" dirty="0" err="1"/>
              <a:t>ascii</a:t>
            </a:r>
            <a:r>
              <a:rPr lang="en-GB" sz="2000" dirty="0"/>
              <a:t> file</a:t>
            </a:r>
            <a:endParaRPr lang="en-US" sz="2000" dirty="0"/>
          </a:p>
          <a:p>
            <a:r>
              <a:rPr lang="en-GB" sz="2000" dirty="0"/>
              <a:t>6.       Do a diff of original (you did keep that didn’t you!) and good </a:t>
            </a:r>
            <a:r>
              <a:rPr lang="en-GB" sz="2000" dirty="0" err="1"/>
              <a:t>ascii</a:t>
            </a:r>
            <a:r>
              <a:rPr lang="en-GB" sz="2000" dirty="0"/>
              <a:t> file</a:t>
            </a:r>
            <a:endParaRPr lang="en-US" sz="2000" dirty="0"/>
          </a:p>
          <a:p>
            <a:r>
              <a:rPr lang="en-GB" sz="2000" dirty="0"/>
              <a:t>7.       Propagate those changes manually into your Annex C.</a:t>
            </a:r>
            <a:endParaRPr lang="en-US" sz="2000" dirty="0"/>
          </a:p>
          <a:p>
            <a:endParaRPr lang="en-US" dirty="0"/>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10546693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t>Two Technical Editors</a:t>
            </a:r>
          </a:p>
        </p:txBody>
      </p:sp>
      <p:sp>
        <p:nvSpPr>
          <p:cNvPr id="34819" name="Content Placeholder 2"/>
          <p:cNvSpPr>
            <a:spLocks noGrp="1"/>
          </p:cNvSpPr>
          <p:nvPr>
            <p:ph idx="1"/>
          </p:nvPr>
        </p:nvSpPr>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34820" name="Date Placeholder 3"/>
          <p:cNvSpPr>
            <a:spLocks noGrp="1"/>
          </p:cNvSpPr>
          <p:nvPr>
            <p:ph type="dt" sz="quarter" idx="10"/>
          </p:nvPr>
        </p:nvSpPr>
        <p:spPr>
          <a:noFill/>
        </p:spPr>
        <p:txBody>
          <a:bodyPr/>
          <a:lstStyle/>
          <a:p>
            <a:r>
              <a:rPr lang="en-US"/>
              <a:t>Nov 2016</a:t>
            </a:r>
          </a:p>
        </p:txBody>
      </p:sp>
      <p:sp>
        <p:nvSpPr>
          <p:cNvPr id="34821" name="Footer Placeholder 4"/>
          <p:cNvSpPr>
            <a:spLocks noGrp="1"/>
          </p:cNvSpPr>
          <p:nvPr>
            <p:ph type="ftr" sz="quarter" idx="11"/>
          </p:nvPr>
        </p:nvSpPr>
        <p:spPr>
          <a:noFill/>
        </p:spPr>
        <p:txBody>
          <a:bodyPr/>
          <a:lstStyle/>
          <a:p>
            <a:r>
              <a:rPr lang="en-US"/>
              <a:t>Peter Ecclesine (Self)</a:t>
            </a:r>
          </a:p>
        </p:txBody>
      </p:sp>
      <p:sp>
        <p:nvSpPr>
          <p:cNvPr id="34822" name="Slide Number Placeholder 5"/>
          <p:cNvSpPr>
            <a:spLocks noGrp="1"/>
          </p:cNvSpPr>
          <p:nvPr>
            <p:ph type="sldNum" sz="quarter" idx="12"/>
          </p:nvPr>
        </p:nvSpPr>
        <p:spPr>
          <a:noFill/>
        </p:spPr>
        <p:txBody>
          <a:bodyPr/>
          <a:lstStyle/>
          <a:p>
            <a:r>
              <a:rPr lang="en-US"/>
              <a:t>Slide </a:t>
            </a:r>
            <a:fld id="{A58554DE-B085-48F8-9ABE-F6BC00DD07E3}" type="slidenum">
              <a:rPr lang="en-US" smtClean="0"/>
              <a:pPr/>
              <a:t>24</a:t>
            </a:fld>
            <a:endParaRPr lang="en-US"/>
          </a:p>
        </p:txBody>
      </p:sp>
    </p:spTree>
    <p:extLst>
      <p:ext uri="{BB962C8B-B14F-4D97-AF65-F5344CB8AC3E}">
        <p14:creationId xmlns:p14="http://schemas.microsoft.com/office/powerpoint/2010/main" val="2452363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Pending Actions</a:t>
            </a:r>
          </a:p>
        </p:txBody>
      </p:sp>
      <p:sp>
        <p:nvSpPr>
          <p:cNvPr id="3" name="Content Placeholder 2"/>
          <p:cNvSpPr>
            <a:spLocks noGrp="1"/>
          </p:cNvSpPr>
          <p:nvPr>
            <p:ph idx="1"/>
          </p:nvPr>
        </p:nvSpPr>
        <p:spPr>
          <a:xfrm>
            <a:off x="650033" y="2044165"/>
            <a:ext cx="7772400" cy="4114800"/>
          </a:xfrm>
        </p:spPr>
        <p:txBody>
          <a:bodyPr/>
          <a:lstStyle/>
          <a:p>
            <a:pPr marL="0" indent="0">
              <a:buNone/>
            </a:pPr>
            <a:endParaRPr lang="en-US" dirty="0"/>
          </a:p>
          <a:p>
            <a:r>
              <a:rPr lang="en-US" dirty="0"/>
              <a:t>Michelle to report back on publication scheduling</a:t>
            </a:r>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3762399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Backup/Background Slides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26</a:t>
            </a:fld>
            <a:endParaRPr lang="en-US"/>
          </a:p>
        </p:txBody>
      </p:sp>
    </p:spTree>
    <p:extLst>
      <p:ext uri="{BB962C8B-B14F-4D97-AF65-F5344CB8AC3E}">
        <p14:creationId xmlns:p14="http://schemas.microsoft.com/office/powerpoint/2010/main" val="31943676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t>Editors page</a:t>
            </a:r>
          </a:p>
        </p:txBody>
      </p:sp>
      <p:sp>
        <p:nvSpPr>
          <p:cNvPr id="27651" name="Content Placeholder 2"/>
          <p:cNvSpPr>
            <a:spLocks noGrp="1"/>
          </p:cNvSpPr>
          <p:nvPr>
            <p:ph idx="1"/>
          </p:nvPr>
        </p:nvSpPr>
        <p:spPr/>
        <p:txBody>
          <a:bodyPr/>
          <a:lstStyle/>
          <a:p>
            <a:r>
              <a:rPr lang="en-US" u="sng" dirty="0">
                <a:hlinkClick r:id="rId2"/>
              </a:rPr>
              <a:t>http://www.ieee802.org/11/editor_resources.html</a:t>
            </a:r>
            <a:endParaRPr lang="en-US" u="sng" dirty="0"/>
          </a:p>
          <a:p>
            <a:r>
              <a:rPr lang="en-US" b="0" dirty="0"/>
              <a:t>Comments or changes? Perhaps an online wiki?</a:t>
            </a:r>
          </a:p>
          <a:p>
            <a:r>
              <a:rPr lang="en-US" b="0" dirty="0"/>
              <a:t>Volunteers sought to improve this state.</a:t>
            </a:r>
          </a:p>
        </p:txBody>
      </p:sp>
      <p:sp>
        <p:nvSpPr>
          <p:cNvPr id="27652" name="Date Placeholder 3"/>
          <p:cNvSpPr>
            <a:spLocks noGrp="1"/>
          </p:cNvSpPr>
          <p:nvPr>
            <p:ph type="dt" sz="quarter" idx="10"/>
          </p:nvPr>
        </p:nvSpPr>
        <p:spPr>
          <a:noFill/>
        </p:spPr>
        <p:txBody>
          <a:bodyPr/>
          <a:lstStyle/>
          <a:p>
            <a:r>
              <a:rPr lang="en-US"/>
              <a:t>Nov 2016</a:t>
            </a:r>
          </a:p>
        </p:txBody>
      </p:sp>
      <p:sp>
        <p:nvSpPr>
          <p:cNvPr id="27653" name="Footer Placeholder 4"/>
          <p:cNvSpPr>
            <a:spLocks noGrp="1"/>
          </p:cNvSpPr>
          <p:nvPr>
            <p:ph type="ftr" sz="quarter" idx="11"/>
          </p:nvPr>
        </p:nvSpPr>
        <p:spPr>
          <a:noFill/>
        </p:spPr>
        <p:txBody>
          <a:bodyPr/>
          <a:lstStyle/>
          <a:p>
            <a:r>
              <a:rPr lang="en-US"/>
              <a:t>Peter Ecclesine (Self)</a:t>
            </a:r>
          </a:p>
        </p:txBody>
      </p:sp>
      <p:sp>
        <p:nvSpPr>
          <p:cNvPr id="27654" name="Slide Number Placeholder 5"/>
          <p:cNvSpPr>
            <a:spLocks noGrp="1"/>
          </p:cNvSpPr>
          <p:nvPr>
            <p:ph type="sldNum" sz="quarter" idx="12"/>
          </p:nvPr>
        </p:nvSpPr>
        <p:spPr>
          <a:noFill/>
        </p:spPr>
        <p:txBody>
          <a:bodyPr/>
          <a:lstStyle/>
          <a:p>
            <a:r>
              <a:rPr lang="en-US"/>
              <a:t>Slide </a:t>
            </a:r>
            <a:fld id="{4A7343D4-A490-4C6E-ADC9-8805142B12B2}" type="slidenum">
              <a:rPr lang="en-US" smtClean="0"/>
              <a:pPr/>
              <a:t>27</a:t>
            </a:fld>
            <a:endParaRPr lang="en-US"/>
          </a:p>
        </p:txBody>
      </p:sp>
    </p:spTree>
    <p:extLst>
      <p:ext uri="{BB962C8B-B14F-4D97-AF65-F5344CB8AC3E}">
        <p14:creationId xmlns:p14="http://schemas.microsoft.com/office/powerpoint/2010/main" val="6136847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amendment style discussion</a:t>
            </a:r>
          </a:p>
        </p:txBody>
      </p:sp>
      <p:sp>
        <p:nvSpPr>
          <p:cNvPr id="3" name="Content Placeholder 2"/>
          <p:cNvSpPr>
            <a:spLocks noGrp="1"/>
          </p:cNvSpPr>
          <p:nvPr>
            <p:ph idx="1"/>
          </p:nvPr>
        </p:nvSpPr>
        <p:spPr/>
        <p:txBody>
          <a:bodyPr/>
          <a:lstStyle/>
          <a:p>
            <a:r>
              <a:rPr lang="en-US" dirty="0"/>
              <a:t>802.11-16-0035-00  January Strawpoll#1 12-0-0</a:t>
            </a:r>
          </a:p>
          <a:p>
            <a:r>
              <a:rPr lang="en-US" dirty="0"/>
              <a:t>Robert Stacey volunteers to have 11ax try the new MAC style. Changes in control frames in multi-user behavior.</a:t>
            </a:r>
          </a:p>
          <a:p>
            <a:r>
              <a:rPr lang="en-US" dirty="0"/>
              <a:t>D0.1 clause 25 is HE MAC behavior modifying clauses 10 and 11; clause 26 is HE PHY behavior. </a:t>
            </a:r>
          </a:p>
          <a:p>
            <a:r>
              <a:rPr lang="en-US" dirty="0"/>
              <a:t>Comments on the new style are mixed. </a:t>
            </a:r>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28</a:t>
            </a:fld>
            <a:endParaRPr lang="en-US"/>
          </a:p>
        </p:txBody>
      </p:sp>
    </p:spTree>
    <p:extLst>
      <p:ext uri="{BB962C8B-B14F-4D97-AF65-F5344CB8AC3E}">
        <p14:creationId xmlns:p14="http://schemas.microsoft.com/office/powerpoint/2010/main" val="656284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a:t>Slide </a:t>
            </a:r>
            <a:fld id="{A9C0966F-FF4E-453D-A652-D2F3414DF627}" type="slidenum">
              <a:rPr lang="en-US" smtClean="0"/>
              <a:pPr/>
              <a:t>3</a:t>
            </a:fld>
            <a:endParaRPr lang="en-US"/>
          </a:p>
        </p:txBody>
      </p:sp>
      <p:sp>
        <p:nvSpPr>
          <p:cNvPr id="17411" name="Rectangle 2"/>
          <p:cNvSpPr>
            <a:spLocks noGrp="1" noChangeArrowheads="1"/>
          </p:cNvSpPr>
          <p:nvPr>
            <p:ph type="title"/>
          </p:nvPr>
        </p:nvSpPr>
        <p:spPr>
          <a:xfrm>
            <a:off x="685800" y="685800"/>
            <a:ext cx="7772400" cy="685800"/>
          </a:xfrm>
        </p:spPr>
        <p:txBody>
          <a:bodyPr/>
          <a:lstStyle/>
          <a:p>
            <a:r>
              <a:rPr lang="en-US" dirty="0"/>
              <a:t>Agenda for 2016-11-08</a:t>
            </a:r>
          </a:p>
        </p:txBody>
      </p:sp>
      <p:sp>
        <p:nvSpPr>
          <p:cNvPr id="17412" name="Rectangle 3"/>
          <p:cNvSpPr>
            <a:spLocks noGrp="1" noChangeArrowheads="1"/>
          </p:cNvSpPr>
          <p:nvPr>
            <p:ph type="body" idx="1"/>
          </p:nvPr>
        </p:nvSpPr>
        <p:spPr>
          <a:xfrm>
            <a:off x="609600" y="1676400"/>
            <a:ext cx="7772400" cy="4343400"/>
          </a:xfrm>
        </p:spPr>
        <p:txBody>
          <a:bodyPr/>
          <a:lstStyle/>
          <a:p>
            <a:r>
              <a:rPr lang="en-US" dirty="0"/>
              <a:t>Roll Call / Contacts / Reflector</a:t>
            </a:r>
          </a:p>
          <a:p>
            <a:r>
              <a:rPr lang="en-US" dirty="0"/>
              <a:t>Go round table and get brief status report</a:t>
            </a:r>
          </a:p>
          <a:p>
            <a:r>
              <a:rPr lang="en-US" dirty="0"/>
              <a:t>Review publication process</a:t>
            </a:r>
          </a:p>
          <a:p>
            <a:r>
              <a:rPr lang="en-US" dirty="0"/>
              <a:t>ANA Status / Process / What is administered</a:t>
            </a:r>
          </a:p>
          <a:p>
            <a:r>
              <a:rPr lang="en-US" dirty="0"/>
              <a:t>Numbering Alignment process / Spreadsheet</a:t>
            </a:r>
          </a:p>
          <a:p>
            <a:r>
              <a:rPr lang="en-US" dirty="0"/>
              <a:t>802.11 Mandatory Draft Review before SB</a:t>
            </a:r>
          </a:p>
          <a:p>
            <a:r>
              <a:rPr lang="en-US" dirty="0"/>
              <a:t>Review MDR findings for 802.11aj</a:t>
            </a:r>
          </a:p>
          <a:p>
            <a:r>
              <a:rPr lang="en-US" dirty="0"/>
              <a:t>New amendment style review</a:t>
            </a:r>
          </a:p>
          <a:p>
            <a:r>
              <a:rPr lang="en-US" dirty="0"/>
              <a:t>WG Style Guide for 802.11 09/1034r11</a:t>
            </a:r>
          </a:p>
          <a:p>
            <a:r>
              <a:rPr lang="en-US" dirty="0"/>
              <a:t>Additional discussion topics</a:t>
            </a:r>
          </a:p>
          <a:p>
            <a:pPr>
              <a:buFontTx/>
              <a:buNone/>
            </a:pPr>
            <a:endParaRPr lang="en-US" dirty="0"/>
          </a:p>
        </p:txBody>
      </p:sp>
      <p:sp>
        <p:nvSpPr>
          <p:cNvPr id="17413" name="Footer Placeholder 5"/>
          <p:cNvSpPr>
            <a:spLocks noGrp="1"/>
          </p:cNvSpPr>
          <p:nvPr>
            <p:ph type="ftr" sz="quarter" idx="11"/>
          </p:nvPr>
        </p:nvSpPr>
        <p:spPr>
          <a:noFill/>
        </p:spPr>
        <p:txBody>
          <a:bodyPr/>
          <a:lstStyle/>
          <a:p>
            <a:r>
              <a:rPr lang="en-US"/>
              <a:t>Peter Ecclesine (Self)</a:t>
            </a:r>
          </a:p>
        </p:txBody>
      </p:sp>
      <p:sp>
        <p:nvSpPr>
          <p:cNvPr id="17414" name="Date Placeholder 5"/>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1744333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a:t>Slide </a:t>
            </a:r>
            <a:fld id="{47E796F5-5253-41EA-82B0-28826C328533}" type="slidenum">
              <a:rPr lang="en-US" smtClean="0"/>
              <a:pPr/>
              <a:t>4</a:t>
            </a:fld>
            <a:endParaRPr lang="en-US"/>
          </a:p>
        </p:txBody>
      </p:sp>
      <p:sp>
        <p:nvSpPr>
          <p:cNvPr id="18435" name="Rectangle 2"/>
          <p:cNvSpPr>
            <a:spLocks noGrp="1" noChangeArrowheads="1"/>
          </p:cNvSpPr>
          <p:nvPr>
            <p:ph type="title"/>
          </p:nvPr>
        </p:nvSpPr>
        <p:spPr>
          <a:xfrm>
            <a:off x="685800" y="381000"/>
            <a:ext cx="7772400" cy="1066800"/>
          </a:xfrm>
        </p:spPr>
        <p:txBody>
          <a:bodyPr/>
          <a:lstStyle/>
          <a:p>
            <a:r>
              <a:rPr lang="en-US" dirty="0"/>
              <a:t>Roll Call – 2016-11-08</a:t>
            </a:r>
          </a:p>
        </p:txBody>
      </p:sp>
      <p:sp>
        <p:nvSpPr>
          <p:cNvPr id="18436" name="Rectangle 3"/>
          <p:cNvSpPr>
            <a:spLocks noGrp="1" noChangeArrowheads="1"/>
          </p:cNvSpPr>
          <p:nvPr>
            <p:ph type="body" idx="1"/>
          </p:nvPr>
        </p:nvSpPr>
        <p:spPr>
          <a:xfrm>
            <a:off x="685800" y="1143000"/>
            <a:ext cx="7772400" cy="5715000"/>
          </a:xfrm>
        </p:spPr>
        <p:txBody>
          <a:bodyPr/>
          <a:lstStyle/>
          <a:p>
            <a:pPr>
              <a:lnSpc>
                <a:spcPct val="80000"/>
              </a:lnSpc>
              <a:defRPr/>
            </a:pPr>
            <a:r>
              <a:rPr lang="en-US" sz="1400" dirty="0"/>
              <a:t>802.11 Editor’s Present</a:t>
            </a:r>
          </a:p>
          <a:p>
            <a:pPr lvl="1">
              <a:lnSpc>
                <a:spcPct val="80000"/>
              </a:lnSpc>
              <a:buFontTx/>
              <a:buChar char="•"/>
              <a:defRPr/>
            </a:pPr>
            <a:r>
              <a:rPr lang="en-US" sz="1400" dirty="0"/>
              <a:t>P802.11REVmc –  Adrian Stephens, Edward Au, Emily Qi</a:t>
            </a:r>
          </a:p>
          <a:p>
            <a:pPr lvl="1">
              <a:lnSpc>
                <a:spcPct val="80000"/>
              </a:lnSpc>
              <a:buFontTx/>
              <a:buChar char="•"/>
              <a:defRPr/>
            </a:pPr>
            <a:r>
              <a:rPr lang="en-US" sz="1400" dirty="0"/>
              <a:t>P802.11ah Amendment (S1G) –Alfred </a:t>
            </a:r>
            <a:r>
              <a:rPr lang="en-US" sz="1400" dirty="0" err="1"/>
              <a:t>Asterjadhi</a:t>
            </a:r>
            <a:r>
              <a:rPr lang="en-US" sz="1400" dirty="0"/>
              <a:t>, </a:t>
            </a:r>
            <a:r>
              <a:rPr lang="en-US" sz="1400" dirty="0" err="1"/>
              <a:t>Yongho</a:t>
            </a:r>
            <a:r>
              <a:rPr lang="en-US" sz="1400" dirty="0"/>
              <a:t> </a:t>
            </a:r>
            <a:r>
              <a:rPr lang="en-US" sz="1400" dirty="0" err="1"/>
              <a:t>Seok</a:t>
            </a:r>
            <a:endParaRPr lang="en-US" sz="1400" dirty="0"/>
          </a:p>
          <a:p>
            <a:pPr lvl="1">
              <a:lnSpc>
                <a:spcPct val="80000"/>
              </a:lnSpc>
              <a:buFontTx/>
              <a:buChar char="•"/>
              <a:defRPr/>
            </a:pPr>
            <a:r>
              <a:rPr lang="en-US" sz="1400" dirty="0"/>
              <a:t>P802.11ai Amendment (FILS) – Lee Armstrong, Ping FANG</a:t>
            </a:r>
          </a:p>
          <a:p>
            <a:pPr lvl="1">
              <a:lnSpc>
                <a:spcPct val="80000"/>
              </a:lnSpc>
              <a:buFontTx/>
              <a:buChar char="•"/>
              <a:defRPr/>
            </a:pPr>
            <a:r>
              <a:rPr lang="en-US" sz="1400" dirty="0"/>
              <a:t>P802.11aj Amendment (CMMW) – </a:t>
            </a:r>
            <a:r>
              <a:rPr lang="en-US" sz="1400" dirty="0" err="1"/>
              <a:t>Jiamin</a:t>
            </a:r>
            <a:r>
              <a:rPr lang="en-US" sz="1400" dirty="0"/>
              <a:t> CHEN, </a:t>
            </a:r>
            <a:r>
              <a:rPr lang="en-US" sz="1400" dirty="0" err="1"/>
              <a:t>Shiwen</a:t>
            </a:r>
            <a:r>
              <a:rPr lang="en-US" sz="1400" dirty="0"/>
              <a:t> HE</a:t>
            </a:r>
          </a:p>
          <a:p>
            <a:pPr lvl="1">
              <a:lnSpc>
                <a:spcPct val="80000"/>
              </a:lnSpc>
              <a:buFontTx/>
              <a:buChar char="•"/>
              <a:defRPr/>
            </a:pPr>
            <a:r>
              <a:rPr lang="en-US" sz="1400" dirty="0"/>
              <a:t>P802.11ak Amendment (GLK) – Donald Eastlake</a:t>
            </a:r>
          </a:p>
          <a:p>
            <a:pPr lvl="1">
              <a:lnSpc>
                <a:spcPct val="80000"/>
              </a:lnSpc>
              <a:buFontTx/>
              <a:buChar char="•"/>
              <a:defRPr/>
            </a:pPr>
            <a:r>
              <a:rPr lang="en-US" sz="1400" dirty="0"/>
              <a:t>P802.11aq Amendment (PAD) – Lee Armstrong</a:t>
            </a:r>
          </a:p>
          <a:p>
            <a:pPr lvl="1">
              <a:lnSpc>
                <a:spcPct val="80000"/>
              </a:lnSpc>
              <a:buFontTx/>
              <a:buChar char="•"/>
              <a:defRPr/>
            </a:pPr>
            <a:r>
              <a:rPr lang="en-US" sz="1400" dirty="0"/>
              <a:t>P802.11ax Amendment (HEW) – Robert Stacey</a:t>
            </a:r>
          </a:p>
          <a:p>
            <a:pPr lvl="1">
              <a:lnSpc>
                <a:spcPct val="80000"/>
              </a:lnSpc>
              <a:buFontTx/>
              <a:buChar char="•"/>
              <a:defRPr/>
            </a:pPr>
            <a:r>
              <a:rPr lang="en-US" sz="1400" dirty="0"/>
              <a:t>P802.11ay Amendment (NG60) – Carlos </a:t>
            </a:r>
            <a:r>
              <a:rPr lang="en-US" sz="1400" dirty="0" err="1"/>
              <a:t>Cordeiro</a:t>
            </a:r>
            <a:endParaRPr lang="en-US" sz="1400" dirty="0"/>
          </a:p>
          <a:p>
            <a:pPr lvl="1">
              <a:lnSpc>
                <a:spcPct val="80000"/>
              </a:lnSpc>
              <a:buFontTx/>
              <a:buChar char="•"/>
              <a:defRPr/>
            </a:pPr>
            <a:r>
              <a:rPr lang="en-US" sz="1400" dirty="0"/>
              <a:t>P802.11az Amendment (NGP) – Chao Chun Wang</a:t>
            </a:r>
          </a:p>
          <a:p>
            <a:pPr>
              <a:lnSpc>
                <a:spcPct val="80000"/>
              </a:lnSpc>
              <a:buFontTx/>
              <a:buNone/>
              <a:defRPr/>
            </a:pPr>
            <a:endParaRPr lang="en-US" sz="1000" dirty="0"/>
          </a:p>
          <a:p>
            <a:pPr>
              <a:lnSpc>
                <a:spcPct val="80000"/>
              </a:lnSpc>
              <a:buFont typeface="Arial" panose="020B0604020202020204" pitchFamily="34" charset="0"/>
              <a:buChar char="•"/>
              <a:defRPr/>
            </a:pPr>
            <a:r>
              <a:rPr lang="en-US" sz="1400" dirty="0"/>
              <a:t>802.11 Editor’s Not Present</a:t>
            </a:r>
          </a:p>
          <a:p>
            <a:pPr lvl="1">
              <a:lnSpc>
                <a:spcPct val="80000"/>
              </a:lnSpc>
              <a:buFont typeface="Arial" panose="020B0604020202020204" pitchFamily="34" charset="0"/>
              <a:buChar char="•"/>
              <a:defRPr/>
            </a:pPr>
            <a:r>
              <a:rPr lang="en-US" sz="1400" dirty="0"/>
              <a:t>P802.11ai Amendment (FILS) –</a:t>
            </a:r>
          </a:p>
          <a:p>
            <a:pPr marL="342900" lvl="2" indent="0">
              <a:lnSpc>
                <a:spcPct val="80000"/>
              </a:lnSpc>
              <a:buNone/>
              <a:defRPr/>
            </a:pPr>
            <a:endParaRPr lang="en-US" sz="1000" dirty="0"/>
          </a:p>
          <a:p>
            <a:pPr>
              <a:lnSpc>
                <a:spcPct val="80000"/>
              </a:lnSpc>
              <a:defRPr/>
            </a:pPr>
            <a:r>
              <a:rPr lang="en-US" sz="1200" dirty="0"/>
              <a:t>Also present:</a:t>
            </a:r>
          </a:p>
          <a:p>
            <a:pPr lvl="1">
              <a:lnSpc>
                <a:spcPct val="80000"/>
              </a:lnSpc>
              <a:buFont typeface="Arial" panose="020B0604020202020204" pitchFamily="34" charset="0"/>
              <a:buChar char="•"/>
              <a:defRPr/>
            </a:pPr>
            <a:r>
              <a:rPr lang="en-US" sz="1100" dirty="0" err="1"/>
              <a:t>Yasu</a:t>
            </a:r>
            <a:r>
              <a:rPr lang="en-US" sz="1100" dirty="0"/>
              <a:t> Inoue	</a:t>
            </a:r>
            <a:r>
              <a:rPr lang="en-US" sz="1100" dirty="0" err="1"/>
              <a:t>Fumihide</a:t>
            </a:r>
            <a:r>
              <a:rPr lang="en-US" sz="1100" dirty="0"/>
              <a:t> Kojima	Mark Hamilton	Marc Emmelmann	Jim </a:t>
            </a:r>
            <a:r>
              <a:rPr lang="en-US" sz="1100" dirty="0" err="1"/>
              <a:t>Petranovich</a:t>
            </a:r>
            <a:endParaRPr lang="en-US" sz="1100" dirty="0"/>
          </a:p>
          <a:p>
            <a:pPr>
              <a:lnSpc>
                <a:spcPct val="80000"/>
              </a:lnSpc>
              <a:defRPr/>
            </a:pPr>
            <a:endParaRPr lang="en-US" sz="1200" dirty="0"/>
          </a:p>
          <a:p>
            <a:pPr>
              <a:lnSpc>
                <a:spcPct val="80000"/>
              </a:lnSpc>
              <a:defRPr/>
            </a:pPr>
            <a:r>
              <a:rPr lang="en-US" sz="1200" dirty="0"/>
              <a:t>IEEE Staff present and always welcome! </a:t>
            </a:r>
          </a:p>
          <a:p>
            <a:pPr>
              <a:lnSpc>
                <a:spcPct val="80000"/>
              </a:lnSpc>
              <a:defRPr/>
            </a:pPr>
            <a:r>
              <a:rPr lang="en-US" sz="1200" dirty="0"/>
              <a:t>Kathryn Bennett, IEEE, </a:t>
            </a:r>
            <a:r>
              <a:rPr lang="en-US" sz="1200" dirty="0" err="1"/>
              <a:t>Cathrine</a:t>
            </a:r>
            <a:r>
              <a:rPr lang="en-US" sz="1200"/>
              <a:t> Burger, </a:t>
            </a:r>
            <a:r>
              <a:rPr lang="en-US" sz="1200" dirty="0">
                <a:hlinkClick r:id="rId3"/>
              </a:rPr>
              <a:t>m.turner@ieee.org</a:t>
            </a:r>
            <a:r>
              <a:rPr lang="en-US" sz="1200" dirty="0"/>
              <a:t> , Kim </a:t>
            </a:r>
            <a:r>
              <a:rPr lang="en-US" sz="1200" dirty="0" err="1"/>
              <a:t>Breitfelder</a:t>
            </a:r>
            <a:endParaRPr lang="en-US" sz="1200" dirty="0"/>
          </a:p>
          <a:p>
            <a:pPr>
              <a:lnSpc>
                <a:spcPct val="80000"/>
              </a:lnSpc>
              <a:defRPr/>
            </a:pPr>
            <a:r>
              <a:rPr lang="en-US" sz="1200" dirty="0"/>
              <a:t>IEEE Staff not present and always welcome! </a:t>
            </a:r>
          </a:p>
          <a:p>
            <a:pPr marL="0" indent="0">
              <a:lnSpc>
                <a:spcPct val="80000"/>
              </a:lnSpc>
              <a:buNone/>
              <a:defRPr/>
            </a:pPr>
            <a:endParaRPr lang="en-US" sz="1200" dirty="0"/>
          </a:p>
          <a:p>
            <a:pPr>
              <a:lnSpc>
                <a:spcPct val="80000"/>
              </a:lnSpc>
              <a:defRPr/>
            </a:pPr>
            <a:r>
              <a:rPr lang="en-US" sz="1200" dirty="0"/>
              <a:t>Note: editors request that an IEEE staff member should be present at least during Plenary meetings</a:t>
            </a:r>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a:t>Peter Ecclesine (Self)</a:t>
            </a:r>
          </a:p>
        </p:txBody>
      </p:sp>
      <p:sp>
        <p:nvSpPr>
          <p:cNvPr id="18439" name="Date Placeholder 6"/>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419923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a:t>Slide </a:t>
            </a:r>
            <a:fld id="{AF256CC3-709F-4B73-B483-640656AD6A99}" type="slidenum">
              <a:rPr lang="en-US" smtClean="0"/>
              <a:pPr/>
              <a:t>5</a:t>
            </a:fld>
            <a:endParaRPr lang="en-US"/>
          </a:p>
        </p:txBody>
      </p:sp>
      <p:sp>
        <p:nvSpPr>
          <p:cNvPr id="19460" name="Rectangle 2"/>
          <p:cNvSpPr>
            <a:spLocks noGrp="1" noChangeArrowheads="1"/>
          </p:cNvSpPr>
          <p:nvPr>
            <p:ph type="title"/>
          </p:nvPr>
        </p:nvSpPr>
        <p:spPr>
          <a:xfrm>
            <a:off x="685800" y="457200"/>
            <a:ext cx="7772400" cy="1066800"/>
          </a:xfrm>
        </p:spPr>
        <p:txBody>
          <a:bodyPr/>
          <a:lstStyle/>
          <a:p>
            <a:r>
              <a:rPr lang="en-US"/>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a:t>TGmc</a:t>
            </a:r>
            <a:r>
              <a:rPr lang="en-US" sz="1600" dirty="0"/>
              <a:t> – Adrian Stephens </a:t>
            </a:r>
            <a:r>
              <a:rPr lang="en-US" sz="1600" b="0" dirty="0"/>
              <a:t>– adrian.p.stephens@ieee.org </a:t>
            </a:r>
            <a:r>
              <a:rPr lang="en-US" sz="1600" dirty="0"/>
              <a:t>, Edward Au – </a:t>
            </a:r>
            <a:r>
              <a:rPr lang="en-US" sz="1600" b="0" u="sng" dirty="0">
                <a:hlinkClick r:id="rId3"/>
              </a:rPr>
              <a:t>edward.ks.au@huawei.com</a:t>
            </a:r>
            <a:r>
              <a:rPr lang="en-US" sz="1600" dirty="0"/>
              <a:t>, Emily Qi – </a:t>
            </a:r>
            <a:r>
              <a:rPr lang="en-US" sz="1600" b="0" dirty="0">
                <a:hlinkClick r:id="rId4"/>
              </a:rPr>
              <a:t>emily.h.qi@intel.com</a:t>
            </a:r>
            <a:r>
              <a:rPr lang="en-US" sz="1600" b="0" dirty="0"/>
              <a:t> </a:t>
            </a:r>
            <a:endParaRPr lang="en-US" sz="1600" dirty="0"/>
          </a:p>
          <a:p>
            <a:r>
              <a:rPr lang="en-US" sz="1600" dirty="0" err="1"/>
              <a:t>TGah</a:t>
            </a:r>
            <a:r>
              <a:rPr lang="en-US" sz="1600" dirty="0"/>
              <a:t> – Yongho Seok </a:t>
            </a:r>
            <a:r>
              <a:rPr lang="en-US" sz="1600" b="0" dirty="0">
                <a:hlinkClick r:id="rId5"/>
              </a:rPr>
              <a:t>yongho.seok@gmail.com</a:t>
            </a:r>
            <a:r>
              <a:rPr lang="en-US" sz="1600" b="0" dirty="0"/>
              <a:t>,  </a:t>
            </a:r>
            <a:r>
              <a:rPr lang="en-US" sz="1600" dirty="0"/>
              <a:t>Alfred </a:t>
            </a:r>
            <a:r>
              <a:rPr lang="en-US" sz="1600" dirty="0" err="1"/>
              <a:t>Asterjadhi</a:t>
            </a:r>
            <a:r>
              <a:rPr lang="en-US" sz="1600" dirty="0"/>
              <a:t> – </a:t>
            </a:r>
            <a:r>
              <a:rPr lang="en-US" sz="1600" b="0" dirty="0">
                <a:hlinkClick r:id="rId6"/>
              </a:rPr>
              <a:t>aasterja@qti.qualcomm.com</a:t>
            </a:r>
            <a:r>
              <a:rPr lang="en-US" sz="1600" b="0" dirty="0"/>
              <a:t>   </a:t>
            </a:r>
          </a:p>
          <a:p>
            <a:r>
              <a:rPr lang="en-US" sz="1600" dirty="0" err="1"/>
              <a:t>TGai</a:t>
            </a:r>
            <a:r>
              <a:rPr lang="en-US" sz="1600" dirty="0"/>
              <a:t> – Lee Armstrong – </a:t>
            </a:r>
            <a:r>
              <a:rPr lang="en-US" sz="1600" b="0" dirty="0">
                <a:hlinkClick r:id="rId7"/>
              </a:rPr>
              <a:t>LRA@tiac.net</a:t>
            </a:r>
            <a:r>
              <a:rPr lang="en-US" sz="1600" b="0" dirty="0"/>
              <a:t>, </a:t>
            </a:r>
            <a:r>
              <a:rPr lang="en-US" sz="1600" dirty="0"/>
              <a:t>Ping FANG </a:t>
            </a:r>
            <a:r>
              <a:rPr lang="en-US" sz="1600" b="0" dirty="0">
                <a:hlinkClick r:id="rId8"/>
              </a:rPr>
              <a:t>Ping.FANG@huawei.com</a:t>
            </a:r>
            <a:endParaRPr lang="en-US" sz="1600" b="0" dirty="0"/>
          </a:p>
          <a:p>
            <a:r>
              <a:rPr lang="en-US" sz="1600" dirty="0" err="1"/>
              <a:t>TGaj</a:t>
            </a:r>
            <a:r>
              <a:rPr lang="en-US" sz="1600" dirty="0"/>
              <a:t> – </a:t>
            </a:r>
            <a:r>
              <a:rPr lang="en-US" sz="1600" dirty="0" err="1"/>
              <a:t>Jiamin</a:t>
            </a:r>
            <a:r>
              <a:rPr lang="en-US" sz="1600" dirty="0"/>
              <a:t> CHEN – </a:t>
            </a:r>
            <a:r>
              <a:rPr lang="en-US" sz="1600" b="0" dirty="0">
                <a:hlinkClick r:id="rId9"/>
              </a:rPr>
              <a:t>jiamin.chen@mail01.huawei.com</a:t>
            </a:r>
            <a:r>
              <a:rPr lang="en-US" sz="1600" b="0" dirty="0"/>
              <a:t> , </a:t>
            </a:r>
            <a:r>
              <a:rPr lang="en-US" sz="1600" dirty="0" err="1"/>
              <a:t>Shiwen</a:t>
            </a:r>
            <a:r>
              <a:rPr lang="en-US" sz="1600" dirty="0"/>
              <a:t> He – </a:t>
            </a:r>
            <a:r>
              <a:rPr lang="en-US" sz="1600" b="0" u="sng" dirty="0">
                <a:hlinkClick r:id="rId10"/>
              </a:rPr>
              <a:t>shiwenhe@seu.edu.cn</a:t>
            </a:r>
            <a:endParaRPr lang="en-US" sz="1600" b="0" dirty="0"/>
          </a:p>
          <a:p>
            <a:r>
              <a:rPr lang="en-US" sz="1600" dirty="0" err="1"/>
              <a:t>TGak</a:t>
            </a:r>
            <a:r>
              <a:rPr lang="en-US" sz="1600" dirty="0"/>
              <a:t> – Donald Eastlake – </a:t>
            </a:r>
            <a:r>
              <a:rPr lang="en-US" sz="1600" b="0" dirty="0">
                <a:hlinkClick r:id="rId11"/>
              </a:rPr>
              <a:t>d3e3e3@gmail.com</a:t>
            </a:r>
            <a:r>
              <a:rPr lang="en-US" sz="1600" b="0" dirty="0"/>
              <a:t>, </a:t>
            </a:r>
            <a:r>
              <a:rPr lang="en-US" sz="1600" dirty="0"/>
              <a:t>Norm Finn – </a:t>
            </a:r>
            <a:r>
              <a:rPr lang="en-US" sz="1600" b="0" dirty="0"/>
              <a:t>?</a:t>
            </a:r>
          </a:p>
          <a:p>
            <a:r>
              <a:rPr lang="en-US" sz="1600" dirty="0" err="1"/>
              <a:t>TGaq</a:t>
            </a:r>
            <a:r>
              <a:rPr lang="en-US" sz="1600" dirty="0"/>
              <a:t> – Lee Armstrong – </a:t>
            </a:r>
            <a:r>
              <a:rPr lang="en-US" sz="1600" b="0" dirty="0">
                <a:hlinkClick r:id="rId7"/>
              </a:rPr>
              <a:t>LRA@tiac.net</a:t>
            </a:r>
            <a:r>
              <a:rPr lang="en-US" sz="1600" b="0" dirty="0"/>
              <a:t> </a:t>
            </a:r>
          </a:p>
          <a:p>
            <a:pPr marL="342900" lvl="1" indent="-342900">
              <a:buFontTx/>
              <a:buChar char="•"/>
            </a:pPr>
            <a:r>
              <a:rPr lang="en-US" sz="1600" b="1" dirty="0" err="1"/>
              <a:t>TGax</a:t>
            </a:r>
            <a:r>
              <a:rPr lang="en-US" sz="1600" b="1" dirty="0"/>
              <a:t> – Robert Stacey </a:t>
            </a:r>
            <a:r>
              <a:rPr lang="en-US" sz="1600" dirty="0"/>
              <a:t>– </a:t>
            </a:r>
            <a:r>
              <a:rPr lang="en-US" sz="1600" dirty="0">
                <a:hlinkClick r:id="rId12"/>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13"/>
              </a:rPr>
              <a:t>carlos.cordeiro@intel.com</a:t>
            </a:r>
            <a:r>
              <a:rPr lang="en-US" sz="1600" dirty="0"/>
              <a:t>  </a:t>
            </a:r>
          </a:p>
          <a:p>
            <a:pPr marL="342900" lvl="1" indent="-342900">
              <a:buFontTx/>
              <a:buChar char="•"/>
            </a:pPr>
            <a:r>
              <a:rPr lang="en-US" sz="1600" b="1" dirty="0" err="1"/>
              <a:t>TGaz</a:t>
            </a:r>
            <a:r>
              <a:rPr lang="en-US" sz="1600" b="1" dirty="0"/>
              <a:t> – Chao Chun Wang </a:t>
            </a:r>
            <a:r>
              <a:rPr lang="en-US" sz="1600" dirty="0"/>
              <a:t>– </a:t>
            </a:r>
            <a:r>
              <a:rPr lang="en-US" sz="1600" dirty="0">
                <a:hlinkClick r:id="rId14"/>
              </a:rPr>
              <a:t>chaochun.wang@mediatek.com</a:t>
            </a:r>
            <a:r>
              <a:rPr lang="en-US" sz="1600" dirty="0"/>
              <a:t> </a:t>
            </a:r>
          </a:p>
          <a:p>
            <a:pPr marL="342900" lvl="1" indent="-342900">
              <a:buFontTx/>
              <a:buChar char="•"/>
            </a:pPr>
            <a:r>
              <a:rPr lang="en-US" sz="1600" dirty="0"/>
              <a:t>Editors Emeritus:</a:t>
            </a:r>
          </a:p>
          <a:p>
            <a:pPr lvl="1"/>
            <a:r>
              <a:rPr lang="en-US" sz="1400" dirty="0" err="1"/>
              <a:t>TGaa</a:t>
            </a:r>
            <a:r>
              <a:rPr lang="en-US" sz="1400" dirty="0"/>
              <a:t> – Alex Ashley – </a:t>
            </a:r>
            <a:r>
              <a:rPr lang="en-US" sz="1400" dirty="0">
                <a:hlinkClick r:id="rId15"/>
              </a:rPr>
              <a:t>alex.ashley@hotmail.co.uk</a:t>
            </a:r>
            <a:endParaRPr lang="en-US" sz="1400" dirty="0"/>
          </a:p>
          <a:p>
            <a:pPr lvl="1"/>
            <a:r>
              <a:rPr lang="en-US" sz="1400" dirty="0" err="1"/>
              <a:t>TGac</a:t>
            </a:r>
            <a:r>
              <a:rPr lang="en-US" sz="1400" dirty="0"/>
              <a:t> – Robert Stacey – </a:t>
            </a:r>
            <a:r>
              <a:rPr lang="en-US" sz="1400" dirty="0">
                <a:hlinkClick r:id="rId12"/>
              </a:rPr>
              <a:t>robert.stacey@intel.com</a:t>
            </a:r>
            <a:r>
              <a:rPr lang="en-US" sz="1400" dirty="0"/>
              <a:t> </a:t>
            </a:r>
          </a:p>
          <a:p>
            <a:pPr lvl="1"/>
            <a:r>
              <a:rPr lang="en-US" sz="1400" dirty="0" err="1"/>
              <a:t>TGad</a:t>
            </a:r>
            <a:r>
              <a:rPr lang="en-US" sz="1400" dirty="0"/>
              <a:t> – Carlos Cordeiro – </a:t>
            </a:r>
            <a:r>
              <a:rPr lang="en-US" sz="1400" dirty="0">
                <a:hlinkClick r:id="rId13"/>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16"/>
              </a:rPr>
              <a:t>henry@LOGOUT.COM</a:t>
            </a:r>
            <a:r>
              <a:rPr lang="en-US" sz="1400" dirty="0"/>
              <a:t> </a:t>
            </a:r>
          </a:p>
          <a:p>
            <a:pPr lvl="1"/>
            <a:r>
              <a:rPr lang="en-US" sz="1400" dirty="0" err="1"/>
              <a:t>TGaf</a:t>
            </a:r>
            <a:r>
              <a:rPr lang="en-US" sz="1400" dirty="0"/>
              <a:t> – Peter Ecclesine – </a:t>
            </a:r>
            <a:r>
              <a:rPr lang="en-US" sz="1400" dirty="0">
                <a:hlinkClick r:id="rId17"/>
              </a:rPr>
              <a:t>petere@ieee.org</a:t>
            </a:r>
            <a:r>
              <a:rPr lang="en-US" sz="1400" dirty="0"/>
              <a:t>  </a:t>
            </a:r>
          </a:p>
          <a:p>
            <a:pPr lvl="1"/>
            <a:r>
              <a:rPr lang="en-US" sz="1400" dirty="0" err="1"/>
              <a:t>TGaq</a:t>
            </a:r>
            <a:r>
              <a:rPr lang="en-US" sz="1400" dirty="0"/>
              <a:t> – Dan Gal –  </a:t>
            </a:r>
            <a:r>
              <a:rPr lang="en-US" sz="1400" dirty="0">
                <a:hlinkClick r:id="rId18"/>
              </a:rPr>
              <a:t>ddrgal@gmail.com</a:t>
            </a:r>
            <a:r>
              <a:rPr lang="en-US" sz="1400" dirty="0"/>
              <a:t> </a:t>
            </a:r>
          </a:p>
          <a:p>
            <a:pPr lvl="1"/>
            <a:endParaRPr lang="en-US" sz="1600" dirty="0"/>
          </a:p>
        </p:txBody>
      </p:sp>
      <p:sp>
        <p:nvSpPr>
          <p:cNvPr id="19462" name="Footer Placeholder 6"/>
          <p:cNvSpPr>
            <a:spLocks noGrp="1"/>
          </p:cNvSpPr>
          <p:nvPr>
            <p:ph type="ftr" sz="quarter" idx="11"/>
          </p:nvPr>
        </p:nvSpPr>
        <p:spPr>
          <a:noFill/>
        </p:spPr>
        <p:txBody>
          <a:bodyPr/>
          <a:lstStyle/>
          <a:p>
            <a:r>
              <a:rPr lang="en-US"/>
              <a:t>Peter Ecclesine (Self)</a:t>
            </a:r>
          </a:p>
        </p:txBody>
      </p:sp>
      <p:sp>
        <p:nvSpPr>
          <p:cNvPr id="19463" name="Date Placeholder 6"/>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318242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a:t>Nov 8</a:t>
            </a:r>
            <a:r>
              <a:rPr lang="en-GB" baseline="30000" dirty="0"/>
              <a:t>th</a:t>
            </a:r>
            <a:r>
              <a:rPr lang="en-GB" dirty="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1600" dirty="0" err="1"/>
              <a:t>REVmc</a:t>
            </a:r>
            <a:r>
              <a:rPr lang="en-GB" sz="1600" dirty="0"/>
              <a:t> –   </a:t>
            </a:r>
            <a:endParaRPr lang="en-GB" sz="1600" b="0" dirty="0"/>
          </a:p>
          <a:p>
            <a:r>
              <a:rPr lang="en-GB" sz="1600" dirty="0"/>
              <a:t>11ah –   </a:t>
            </a:r>
          </a:p>
          <a:p>
            <a:r>
              <a:rPr lang="en-GB" sz="1600" dirty="0"/>
              <a:t>11ai –   </a:t>
            </a:r>
            <a:endParaRPr lang="en-GB" sz="1600" b="0" dirty="0"/>
          </a:p>
          <a:p>
            <a:r>
              <a:rPr lang="en-GB" sz="1600" dirty="0"/>
              <a:t>11aj –   </a:t>
            </a:r>
            <a:endParaRPr lang="en-GB" sz="1600" b="0" dirty="0"/>
          </a:p>
          <a:p>
            <a:pPr lvl="0"/>
            <a:r>
              <a:rPr lang="en-GB" sz="1600" dirty="0"/>
              <a:t>11ak –   </a:t>
            </a:r>
            <a:endParaRPr lang="en-GB" sz="1600" b="0" dirty="0"/>
          </a:p>
          <a:p>
            <a:pPr lvl="0"/>
            <a:r>
              <a:rPr lang="en-GB" sz="1600" dirty="0"/>
              <a:t>11aq –   </a:t>
            </a:r>
          </a:p>
          <a:p>
            <a:r>
              <a:rPr lang="en-GB" sz="1600" dirty="0"/>
              <a:t>11ax </a:t>
            </a:r>
            <a:r>
              <a:rPr lang="en-US" sz="1600" dirty="0"/>
              <a:t>–</a:t>
            </a:r>
            <a:r>
              <a:rPr lang="en-GB" sz="1600" dirty="0"/>
              <a:t>    </a:t>
            </a:r>
            <a:endParaRPr lang="en-GB" sz="1600" b="0" dirty="0"/>
          </a:p>
          <a:p>
            <a:r>
              <a:rPr lang="en-GB" sz="1600" dirty="0"/>
              <a:t>11ay –   </a:t>
            </a:r>
          </a:p>
          <a:p>
            <a:r>
              <a:rPr lang="en-GB" sz="1600" dirty="0"/>
              <a:t>11az –   </a:t>
            </a:r>
          </a:p>
        </p:txBody>
      </p:sp>
      <p:sp>
        <p:nvSpPr>
          <p:cNvPr id="20484" name="Slide Number Placeholder 5"/>
          <p:cNvSpPr>
            <a:spLocks noGrp="1"/>
          </p:cNvSpPr>
          <p:nvPr>
            <p:ph type="sldNum" sz="quarter" idx="12"/>
          </p:nvPr>
        </p:nvSpPr>
        <p:spPr>
          <a:noFill/>
        </p:spPr>
        <p:txBody>
          <a:bodyPr/>
          <a:lstStyle/>
          <a:p>
            <a:r>
              <a:rPr lang="en-US"/>
              <a:t>Slide </a:t>
            </a:r>
            <a:fld id="{CBFB0970-0318-4E35-AEDF-341F41E712EB}" type="slidenum">
              <a:rPr lang="en-US" smtClean="0"/>
              <a:pPr/>
              <a:t>6</a:t>
            </a:fld>
            <a:endParaRPr lang="en-US"/>
          </a:p>
        </p:txBody>
      </p:sp>
      <p:sp>
        <p:nvSpPr>
          <p:cNvPr id="20485" name="Footer Placeholder 5"/>
          <p:cNvSpPr>
            <a:spLocks noGrp="1"/>
          </p:cNvSpPr>
          <p:nvPr>
            <p:ph type="ftr" sz="quarter" idx="11"/>
          </p:nvPr>
        </p:nvSpPr>
        <p:spPr>
          <a:noFill/>
        </p:spPr>
        <p:txBody>
          <a:bodyPr/>
          <a:lstStyle/>
          <a:p>
            <a:r>
              <a:rPr lang="en-US"/>
              <a:t>Peter Ecclesine (Self)</a:t>
            </a:r>
          </a:p>
        </p:txBody>
      </p:sp>
      <p:sp>
        <p:nvSpPr>
          <p:cNvPr id="20486" name="Date Placeholder 5"/>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802192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t>Reflector Updates</a:t>
            </a:r>
          </a:p>
        </p:txBody>
      </p:sp>
      <p:sp>
        <p:nvSpPr>
          <p:cNvPr id="21507" name="Content Placeholder 2"/>
          <p:cNvSpPr>
            <a:spLocks noGrp="1"/>
          </p:cNvSpPr>
          <p:nvPr>
            <p:ph idx="1"/>
          </p:nvPr>
        </p:nvSpPr>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adrian.p.stephens@ieee.org</a:t>
            </a:r>
            <a:r>
              <a:rPr lang="en-US" dirty="0"/>
              <a:t>  </a:t>
            </a:r>
          </a:p>
          <a:p>
            <a:r>
              <a:rPr lang="en-US" dirty="0"/>
              <a:t>To be updated:</a:t>
            </a:r>
          </a:p>
          <a:p>
            <a:pPr lvl="1"/>
            <a:r>
              <a:rPr lang="en-US" dirty="0"/>
              <a:t>None</a:t>
            </a:r>
          </a:p>
          <a:p>
            <a:endParaRPr lang="en-US" dirty="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a:t>Slide </a:t>
            </a:r>
            <a:fld id="{482AA55E-C9C8-4875-84FE-144AC5034762}" type="slidenum">
              <a:rPr lang="en-US" smtClean="0"/>
              <a:pPr/>
              <a:t>7</a:t>
            </a:fld>
            <a:endParaRPr lang="en-US"/>
          </a:p>
        </p:txBody>
      </p:sp>
      <p:sp>
        <p:nvSpPr>
          <p:cNvPr id="21510" name="Footer Placeholder 6"/>
          <p:cNvSpPr>
            <a:spLocks noGrp="1"/>
          </p:cNvSpPr>
          <p:nvPr>
            <p:ph type="ftr" sz="quarter" idx="11"/>
          </p:nvPr>
        </p:nvSpPr>
        <p:spPr>
          <a:noFill/>
        </p:spPr>
        <p:txBody>
          <a:bodyPr/>
          <a:lstStyle/>
          <a:p>
            <a:r>
              <a:rPr lang="en-US"/>
              <a:t>Peter Ecclesine (Self)</a:t>
            </a:r>
          </a:p>
        </p:txBody>
      </p:sp>
      <p:sp>
        <p:nvSpPr>
          <p:cNvPr id="21511" name="Date Placeholder 6"/>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2216633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a:t>Slide </a:t>
            </a:r>
            <a:fld id="{CC8EBD44-B100-43B4-BD40-43258D2B7579}" type="slidenum">
              <a:rPr lang="en-US" smtClean="0"/>
              <a:pPr/>
              <a:t>8</a:t>
            </a:fld>
            <a:endParaRPr lang="en-US"/>
          </a:p>
        </p:txBody>
      </p:sp>
      <p:sp>
        <p:nvSpPr>
          <p:cNvPr id="22532" name="Rectangle 2"/>
          <p:cNvSpPr>
            <a:spLocks noGrp="1" noChangeArrowheads="1"/>
          </p:cNvSpPr>
          <p:nvPr>
            <p:ph type="title"/>
          </p:nvPr>
        </p:nvSpPr>
        <p:spPr/>
        <p:txBody>
          <a:bodyPr/>
          <a:lstStyle/>
          <a:p>
            <a:r>
              <a:rPr lang="en-US"/>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a:t>Publication completed for 802.11-2012 March  30, 2012</a:t>
            </a:r>
          </a:p>
          <a:p>
            <a:r>
              <a:rPr lang="en-US" dirty="0"/>
              <a:t>Publication of </a:t>
            </a:r>
            <a:r>
              <a:rPr lang="en-US" dirty="0" err="1"/>
              <a:t>11ae</a:t>
            </a:r>
            <a:r>
              <a:rPr lang="en-US" dirty="0"/>
              <a:t> announced April 10, 2012</a:t>
            </a:r>
          </a:p>
          <a:p>
            <a:r>
              <a:rPr lang="en-US" dirty="0"/>
              <a:t>Publication of 11aa announced June 5, 2012</a:t>
            </a:r>
          </a:p>
          <a:p>
            <a:r>
              <a:rPr lang="en-US" dirty="0"/>
              <a:t>Publication of 11ac announced December 18, 2013</a:t>
            </a:r>
          </a:p>
          <a:p>
            <a:r>
              <a:rPr lang="en-US" dirty="0"/>
              <a:t>Publication of 11ad announced December 28, 2012</a:t>
            </a:r>
          </a:p>
          <a:p>
            <a:r>
              <a:rPr lang="en-US" dirty="0"/>
              <a:t>Publication of 11af announced February 21, 2014</a:t>
            </a:r>
          </a:p>
          <a:p>
            <a:r>
              <a:rPr lang="en-US" dirty="0"/>
              <a:t>Probably publish </a:t>
            </a:r>
            <a:r>
              <a:rPr lang="en-US" dirty="0" err="1"/>
              <a:t>REVmc</a:t>
            </a:r>
            <a:r>
              <a:rPr lang="en-US" dirty="0"/>
              <a:t> in March, 2017, 11ai and 11ah in April, 2017</a:t>
            </a:r>
          </a:p>
          <a:p>
            <a:pPr>
              <a:buNone/>
            </a:pPr>
            <a:endParaRPr lang="en-US" baseline="30000" dirty="0"/>
          </a:p>
          <a:p>
            <a:endParaRPr lang="en-US" baseline="30000" dirty="0"/>
          </a:p>
          <a:p>
            <a:pPr>
              <a:buFontTx/>
              <a:buNone/>
            </a:pPr>
            <a:endParaRPr lang="en-US" dirty="0"/>
          </a:p>
        </p:txBody>
      </p:sp>
      <p:sp>
        <p:nvSpPr>
          <p:cNvPr id="22534" name="Footer Placeholder 6"/>
          <p:cNvSpPr>
            <a:spLocks noGrp="1"/>
          </p:cNvSpPr>
          <p:nvPr>
            <p:ph type="ftr" sz="quarter" idx="11"/>
          </p:nvPr>
        </p:nvSpPr>
        <p:spPr>
          <a:noFill/>
        </p:spPr>
        <p:txBody>
          <a:bodyPr/>
          <a:lstStyle/>
          <a:p>
            <a:r>
              <a:rPr lang="en-US"/>
              <a:t>Peter Ecclesine (Self)</a:t>
            </a:r>
          </a:p>
        </p:txBody>
      </p:sp>
      <p:sp>
        <p:nvSpPr>
          <p:cNvPr id="22535" name="Date Placeholder 6"/>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1669033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 on numbering process</a:t>
            </a:r>
          </a:p>
        </p:txBody>
      </p:sp>
      <p:sp>
        <p:nvSpPr>
          <p:cNvPr id="3" name="Content Placeholder 2"/>
          <p:cNvSpPr>
            <a:spLocks noGrp="1"/>
          </p:cNvSpPr>
          <p:nvPr>
            <p:ph idx="1"/>
          </p:nvPr>
        </p:nvSpPr>
        <p:spPr/>
        <p:txBody>
          <a:bodyPr/>
          <a:lstStyle/>
          <a:p>
            <a:r>
              <a:rPr lang="en-US" dirty="0"/>
              <a:t>Diane Lacey (from IEEE-SA) participates </a:t>
            </a:r>
          </a:p>
          <a:p>
            <a:r>
              <a:rPr lang="en-US" dirty="0"/>
              <a:t>Document 11-11/1149r49 is posted, r50 draft is available. Numbering begins with </a:t>
            </a:r>
            <a:r>
              <a:rPr lang="en-US" dirty="0" err="1"/>
              <a:t>REVmc</a:t>
            </a:r>
            <a:r>
              <a:rPr lang="en-US" dirty="0"/>
              <a:t> Draft 6.0, 11ai D 7.0, 11ah D 8.0</a:t>
            </a:r>
          </a:p>
          <a:p>
            <a:r>
              <a:rPr lang="en-US" dirty="0"/>
              <a:t>Updating of 1149 happens when a numbered draft is balloted, and occurs in parallel with balloting and comment resolution. The other updates are based on availability and will be posted by Adrian and announced to the Editors</a:t>
            </a:r>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9</a:t>
            </a:fld>
            <a:endParaRPr lang="en-US"/>
          </a:p>
        </p:txBody>
      </p:sp>
    </p:spTree>
    <p:extLst>
      <p:ext uri="{BB962C8B-B14F-4D97-AF65-F5344CB8AC3E}">
        <p14:creationId xmlns:p14="http://schemas.microsoft.com/office/powerpoint/2010/main" val="3327498330"/>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1895</Words>
  <Application>Microsoft Office PowerPoint</Application>
  <PresentationFormat>On-screen Show (4:3)</PresentationFormat>
  <Paragraphs>438</Paragraphs>
  <Slides>28</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2" baseType="lpstr">
      <vt:lpstr>Arial</vt:lpstr>
      <vt:lpstr>Times New Roman</vt:lpstr>
      <vt:lpstr>Default Design</vt:lpstr>
      <vt:lpstr>Document</vt:lpstr>
      <vt:lpstr>802.11 WG Editor’s Meeting (Nov ‘16)</vt:lpstr>
      <vt:lpstr>Abstract</vt:lpstr>
      <vt:lpstr>Agenda for 2016-11-08</vt:lpstr>
      <vt:lpstr>Roll Call – 2016-11-08</vt:lpstr>
      <vt:lpstr>Volunteer Editor Contacts</vt:lpstr>
      <vt:lpstr>Nov 8th Round table status report</vt:lpstr>
      <vt:lpstr>Reflector Updates</vt:lpstr>
      <vt:lpstr>IEEE Publication Status</vt:lpstr>
      <vt:lpstr>Update on numbering process</vt:lpstr>
      <vt:lpstr>Amendment &amp; other ordering notes</vt:lpstr>
      <vt:lpstr>MDR Status</vt:lpstr>
      <vt:lpstr>Review MDR findings for 802.11aj</vt:lpstr>
      <vt:lpstr>New amendment style review</vt:lpstr>
      <vt:lpstr>802.11 Style Guide</vt:lpstr>
      <vt:lpstr>802.11 Editor’s Guide</vt:lpstr>
      <vt:lpstr>Editor Amendment Ordering</vt:lpstr>
      <vt:lpstr>Email Your Draft Status Updates</vt:lpstr>
      <vt:lpstr>Draft Development Snapshot</vt:lpstr>
      <vt:lpstr>IEEE Standards Central Desktop</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lpstr>New amendment style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2016-11-07T00:41:01Z</dcterms:modified>
</cp:coreProperties>
</file>