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487" r:id="rId3"/>
    <p:sldId id="488" r:id="rId4"/>
    <p:sldId id="489" r:id="rId5"/>
    <p:sldId id="490" r:id="rId6"/>
    <p:sldId id="491" r:id="rId7"/>
    <p:sldId id="492" r:id="rId8"/>
    <p:sldId id="493" r:id="rId9"/>
    <p:sldId id="494" r:id="rId10"/>
    <p:sldId id="495" r:id="rId11"/>
    <p:sldId id="496" r:id="rId12"/>
    <p:sldId id="486" r:id="rId13"/>
    <p:sldId id="497" r:id="rId14"/>
    <p:sldId id="474" r:id="rId15"/>
    <p:sldId id="371" r:id="rId16"/>
    <p:sldId id="498" r:id="rId17"/>
    <p:sldId id="485" r:id="rId18"/>
    <p:sldId id="499" r:id="rId19"/>
    <p:sldId id="467" r:id="rId20"/>
    <p:sldId id="468" r:id="rId21"/>
    <p:sldId id="469" r:id="rId22"/>
    <p:sldId id="470" r:id="rId23"/>
    <p:sldId id="471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96" autoAdjust="0"/>
    <p:restoredTop sz="94635" autoAdjust="0"/>
  </p:normalViewPr>
  <p:slideViewPr>
    <p:cSldViewPr>
      <p:cViewPr varScale="1">
        <p:scale>
          <a:sx n="87" d="100"/>
          <a:sy n="87" d="100"/>
        </p:scale>
        <p:origin x="170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4824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89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 smtClean="0"/>
              <a:t>Doc.: IEEE 802.11-16/1367r0</a:t>
            </a:r>
            <a:endParaRPr lang="en-US" sz="1200" b="1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661637" y="30480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/>
              <a:t>November</a:t>
            </a:r>
            <a:r>
              <a:rPr lang="en-US" sz="1400" b="1" baseline="0" dirty="0" smtClean="0"/>
              <a:t> 2016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chittabrata.ghosh@intel.com" TargetMode="External"/><Relationship Id="rId3" Type="http://schemas.openxmlformats.org/officeDocument/2006/relationships/hyperlink" Target="mailto:laurent.cariou@intel.com" TargetMode="External"/><Relationship Id="rId7" Type="http://schemas.openxmlformats.org/officeDocument/2006/relationships/hyperlink" Target="mailto:xiaogang.c.chen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quinghua.li@intel.com" TargetMode="External"/><Relationship Id="rId5" Type="http://schemas.openxmlformats.org/officeDocument/2006/relationships/hyperlink" Target="mailto:po-kai.huang@intel.com" TargetMode="External"/><Relationship Id="rId4" Type="http://schemas.openxmlformats.org/officeDocument/2006/relationships/hyperlink" Target="mailto:shahrnaz.azizi@intel.com" TargetMode="External"/><Relationship Id="rId9" Type="http://schemas.openxmlformats.org/officeDocument/2006/relationships/hyperlink" Target="mailto:robert.stacey@int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NDP feedback report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3231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2016-05-10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1752600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058205"/>
              </p:ext>
            </p:extLst>
          </p:nvPr>
        </p:nvGraphicFramePr>
        <p:xfrm>
          <a:off x="838200" y="2915434"/>
          <a:ext cx="7239000" cy="3120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  <a:hlinkClick r:id="rId3"/>
                        </a:rPr>
                        <a:t>laurent.cariou@intel.com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7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8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9"/>
                        </a:rPr>
                        <a:t>robert.stacey@intel.com</a:t>
                      </a:r>
                      <a:endParaRPr lang="en-US" sz="1100" b="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Feng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feng1.jiang@intel.com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685800" y="1009657"/>
          <a:ext cx="8153400" cy="49468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223210"/>
                <a:gridCol w="2209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Madhavan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narendar.madhavan@toshiba.co.jp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Masahiro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Sekiya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Toshihisa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Nabetani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Tsuguhide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Aoki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Tomoko Adachi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Kentaro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Taniguchi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Daisuke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Koji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Horisaki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Halls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Filippo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Tosato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Zubeir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Bocus</a:t>
                      </a:r>
                      <a:endParaRPr lang="en-US" sz="1100" kern="1200" baseline="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err="1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Fengming</a:t>
                      </a:r>
                      <a:r>
                        <a:rPr lang="en-US" sz="1100" kern="1200" baseline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576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381000" y="1219200"/>
          <a:ext cx="8153400" cy="2732302"/>
        </p:xfrm>
        <a:graphic>
          <a:graphicData uri="http://schemas.openxmlformats.org/drawingml/2006/table">
            <a:tbl>
              <a:tblPr firstRow="1" bandRow="1"/>
              <a:tblGrid>
                <a:gridCol w="1600200"/>
                <a:gridCol w="1295400"/>
                <a:gridCol w="1841221"/>
                <a:gridCol w="1282979"/>
                <a:gridCol w="2133600"/>
              </a:tblGrid>
              <a:tr h="225059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Affiliation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Address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Phone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Email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Newracom, Inc.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9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29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01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</a:t>
                      </a: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 Noh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yujin.noh@newracom.com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+mn-cs"/>
                        </a:rPr>
                        <a:t> 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  <a:cs typeface="+mn-cs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81000" y="3951502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295400"/>
                <a:gridCol w="1828800"/>
                <a:gridCol w="1295400"/>
                <a:gridCol w="21336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Sigurd Schelstraete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Quantenna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Sigurd@quantenna.com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Huizhao Wang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hwang@quantenna.com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381000" y="4495800"/>
          <a:ext cx="8153400" cy="5509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381000" y="4495800"/>
          <a:ext cx="81534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Sungeun Lee</a:t>
                      </a:r>
                      <a:endParaRPr lang="en-US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Cypress Semiconductor Corporation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/>
                        </a:rPr>
                        <a:t>sungeun.lee@cypress.com</a:t>
                      </a:r>
                      <a:endParaRPr lang="en-US" sz="11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Saishankar  Nandagopalan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snan@cypress.com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 Baron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 smtClean="0">
                          <a:latin typeface="+mn-lt"/>
                          <a:ea typeface="Times New Roman"/>
                          <a:cs typeface="Arial"/>
                        </a:rPr>
                        <a:t>Canon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stephane.baron@crf.canon.fr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 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Viger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pascal.viger@crf.canon.fr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 </a:t>
                      </a:r>
                      <a:r>
                        <a:rPr lang="fr-FR" sz="1100" dirty="0" err="1" smtClean="0">
                          <a:latin typeface="+mn-lt"/>
                          <a:ea typeface="Times New Roman"/>
                          <a:cs typeface="Arial"/>
                        </a:rPr>
                        <a:t>Nezou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latin typeface="+mn-lt"/>
                          <a:ea typeface="Times New Roman"/>
                          <a:cs typeface="Arial"/>
                        </a:rPr>
                        <a:t>patrice.nezou@crf.canon.fr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74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Being able to get very short </a:t>
            </a:r>
            <a:r>
              <a:rPr lang="en-US" sz="2000" dirty="0"/>
              <a:t>simultaneous feedback </a:t>
            </a:r>
            <a:r>
              <a:rPr lang="en-US" sz="2000" dirty="0" smtClean="0"/>
              <a:t>from a high number of STAs (all STAs) is very helpful to improve 11ax system and power efficiencies</a:t>
            </a:r>
          </a:p>
          <a:p>
            <a:pPr lvl="1"/>
            <a:r>
              <a:rPr lang="en-US" sz="1800" dirty="0" smtClean="0"/>
              <a:t>Many feedbacks only require 1 bit: PS-Poll (power efficiency), Channel Availability (collisions avoidance)</a:t>
            </a:r>
          </a:p>
          <a:p>
            <a:pPr lvl="1"/>
            <a:r>
              <a:rPr lang="en-US" sz="1800" dirty="0" smtClean="0"/>
              <a:t>We show in the following slide that a very short</a:t>
            </a:r>
            <a:r>
              <a:rPr lang="en-US" sz="1800" dirty="0"/>
              <a:t> simultaneous</a:t>
            </a:r>
            <a:r>
              <a:rPr lang="en-US" sz="1800" dirty="0" smtClean="0"/>
              <a:t> resource request feedback (1 or several bits) capable of supporting a high number of STAs is really what we need for an efficient UL MU </a:t>
            </a:r>
            <a:r>
              <a:rPr lang="en-US" sz="1800" dirty="0"/>
              <a:t>simultaneous scheduling </a:t>
            </a:r>
            <a:r>
              <a:rPr lang="en-US" sz="1800" dirty="0" smtClean="0"/>
              <a:t>in addition to the existing piggybacked buffer information</a:t>
            </a:r>
          </a:p>
          <a:p>
            <a:pPr lvl="2"/>
            <a:r>
              <a:rPr lang="en-US" dirty="0" smtClean="0"/>
              <a:t>See annex: </a:t>
            </a:r>
          </a:p>
          <a:p>
            <a:pPr lvl="3"/>
            <a:r>
              <a:rPr lang="en-US" dirty="0" smtClean="0"/>
              <a:t>30 times less overhead for resource request feedback than polling method in one example scenario</a:t>
            </a:r>
          </a:p>
          <a:p>
            <a:pPr lvl="3"/>
            <a:r>
              <a:rPr lang="en-US" dirty="0" smtClean="0"/>
              <a:t>Low and stable latency for resource request feedback, compared to possibly high and unpredictable latency with CSMA-CA in dense environments</a:t>
            </a:r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81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short resource request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828800"/>
            <a:ext cx="8305800" cy="4114800"/>
          </a:xfrm>
        </p:spPr>
        <p:txBody>
          <a:bodyPr/>
          <a:lstStyle/>
          <a:p>
            <a:r>
              <a:rPr lang="en-US" sz="1800" dirty="0"/>
              <a:t>For UL MU, the AP schedules everything. </a:t>
            </a:r>
            <a:endParaRPr lang="en-US" sz="1800" dirty="0" smtClean="0"/>
          </a:p>
          <a:p>
            <a:pPr lvl="1"/>
            <a:r>
              <a:rPr lang="en-US" sz="1400" dirty="0" smtClean="0"/>
              <a:t>For </a:t>
            </a:r>
            <a:r>
              <a:rPr lang="en-US" sz="1400" dirty="0"/>
              <a:t>all STAs that already accessed the </a:t>
            </a:r>
            <a:r>
              <a:rPr lang="en-US" sz="1400" dirty="0" smtClean="0"/>
              <a:t>channel, they can </a:t>
            </a:r>
            <a:r>
              <a:rPr lang="en-US" sz="1400" dirty="0"/>
              <a:t>piggyback buffer status information, </a:t>
            </a:r>
            <a:endParaRPr lang="en-US" sz="1400" dirty="0" smtClean="0"/>
          </a:p>
          <a:p>
            <a:pPr lvl="1"/>
            <a:r>
              <a:rPr lang="en-US" sz="1400" dirty="0" smtClean="0"/>
              <a:t>But </a:t>
            </a:r>
            <a:r>
              <a:rPr lang="en-US" sz="1400" dirty="0"/>
              <a:t>the AP doesn’t know when new bursts arrive in STAs buffer (small packets, or first packets of a longer burst of data</a:t>
            </a:r>
            <a:r>
              <a:rPr lang="en-US" sz="1400" dirty="0" smtClean="0"/>
              <a:t>)</a:t>
            </a:r>
          </a:p>
          <a:p>
            <a:pPr marL="457200" lvl="1" indent="0">
              <a:buNone/>
            </a:pPr>
            <a:r>
              <a:rPr lang="en-US" sz="1400" dirty="0" smtClean="0">
                <a:sym typeface="Wingdings" panose="05000000000000000000" pitchFamily="2" charset="2"/>
              </a:rPr>
              <a:t> </a:t>
            </a:r>
            <a:r>
              <a:rPr lang="en-US" sz="1400" dirty="0" smtClean="0"/>
              <a:t>we </a:t>
            </a:r>
            <a:r>
              <a:rPr lang="en-US" sz="1400" dirty="0"/>
              <a:t>need a mechanism to collect that information in a regular manner (every 20-50ms</a:t>
            </a:r>
            <a:r>
              <a:rPr lang="en-US" sz="1400" dirty="0" smtClean="0"/>
              <a:t>) to improve the latency to access channel. </a:t>
            </a:r>
            <a:r>
              <a:rPr lang="en-US" sz="1800" dirty="0"/>
              <a:t> </a:t>
            </a:r>
          </a:p>
          <a:p>
            <a:endParaRPr lang="en-US" sz="1600" dirty="0" smtClean="0"/>
          </a:p>
          <a:p>
            <a:r>
              <a:rPr lang="en-US" sz="1600" dirty="0" smtClean="0"/>
              <a:t>Now</a:t>
            </a:r>
            <a:r>
              <a:rPr lang="en-US" sz="1600" dirty="0"/>
              <a:t>, what are the constraints for this </a:t>
            </a:r>
            <a:r>
              <a:rPr lang="en-US" sz="1600" dirty="0" smtClean="0"/>
              <a:t>mechanism:</a:t>
            </a:r>
          </a:p>
          <a:p>
            <a:pPr lvl="1"/>
            <a:r>
              <a:rPr lang="en-US" sz="1600" dirty="0" smtClean="0"/>
              <a:t>Being </a:t>
            </a:r>
            <a:r>
              <a:rPr lang="en-US" sz="1600" dirty="0"/>
              <a:t>able to ask all STAs in the BSS (100s), while only some of them will answer (10s). </a:t>
            </a:r>
            <a:endParaRPr lang="en-US" sz="1600" dirty="0" smtClean="0"/>
          </a:p>
          <a:p>
            <a:pPr lvl="1"/>
            <a:r>
              <a:rPr lang="en-US" sz="1600" dirty="0" smtClean="0"/>
              <a:t>Because </a:t>
            </a:r>
            <a:r>
              <a:rPr lang="en-US" sz="1600" dirty="0"/>
              <a:t>of this first point, </a:t>
            </a:r>
            <a:r>
              <a:rPr lang="en-US" sz="1600" dirty="0" smtClean="0"/>
              <a:t>this mechanism is by nature inefficient</a:t>
            </a:r>
          </a:p>
          <a:p>
            <a:pPr lvl="2"/>
            <a:r>
              <a:rPr lang="en-US" sz="1400" dirty="0" smtClean="0"/>
              <a:t>a </a:t>
            </a:r>
            <a:r>
              <a:rPr lang="en-US" sz="1400" dirty="0"/>
              <a:t>lot of resources that are allocated to STAs </a:t>
            </a:r>
            <a:r>
              <a:rPr lang="en-US" sz="1400" dirty="0" smtClean="0"/>
              <a:t>will </a:t>
            </a:r>
            <a:r>
              <a:rPr lang="en-US" sz="1400" dirty="0"/>
              <a:t>be empty. </a:t>
            </a:r>
            <a:endParaRPr lang="en-US" sz="1400" dirty="0" smtClean="0"/>
          </a:p>
          <a:p>
            <a:pPr lvl="1"/>
            <a:r>
              <a:rPr lang="en-US" sz="1600" dirty="0" smtClean="0"/>
              <a:t>For that reason, we need to reduce the overhead, especially as this resource request phase should happen frequently</a:t>
            </a:r>
          </a:p>
          <a:p>
            <a:pPr lvl="2"/>
            <a:r>
              <a:rPr lang="en-US" sz="1400" dirty="0" smtClean="0"/>
              <a:t>the </a:t>
            </a:r>
            <a:r>
              <a:rPr lang="en-US" sz="1400" dirty="0"/>
              <a:t>way to do so is to </a:t>
            </a:r>
            <a:r>
              <a:rPr lang="en-US" sz="1400" dirty="0" smtClean="0"/>
              <a:t>just enable STAs to raise hand and no transmit more data</a:t>
            </a:r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AP doesn’t need more than one </a:t>
            </a:r>
            <a:r>
              <a:rPr lang="en-US" sz="1600" dirty="0" smtClean="0"/>
              <a:t>or a few bits </a:t>
            </a:r>
            <a:r>
              <a:rPr lang="en-US" sz="1600" dirty="0"/>
              <a:t>of information for this resource </a:t>
            </a:r>
            <a:r>
              <a:rPr lang="en-US" sz="1600" dirty="0" smtClean="0"/>
              <a:t>request.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101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685800"/>
            <a:ext cx="8839200" cy="1066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How to define this feedback mechanism?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153400" cy="4114800"/>
          </a:xfrm>
        </p:spPr>
        <p:txBody>
          <a:bodyPr/>
          <a:lstStyle/>
          <a:p>
            <a:r>
              <a:rPr lang="en-US" sz="1800" dirty="0" smtClean="0"/>
              <a:t>UL MU transmission in response to a trigger frame</a:t>
            </a:r>
          </a:p>
          <a:p>
            <a:endParaRPr lang="en-US" sz="1800" dirty="0" smtClean="0"/>
          </a:p>
          <a:p>
            <a:r>
              <a:rPr lang="en-US" sz="1800" dirty="0" smtClean="0"/>
              <a:t>Separate the time/frequency/space dimensions in many small orthogonal allocations for the UL MU transmission</a:t>
            </a:r>
          </a:p>
          <a:p>
            <a:pPr lvl="1"/>
            <a:r>
              <a:rPr lang="en-US" sz="1600" dirty="0" smtClean="0"/>
              <a:t>For example: 72 allocations available per 20MHz with 8x8 P-matrix</a:t>
            </a:r>
          </a:p>
          <a:p>
            <a:endParaRPr lang="en-US" sz="1800" dirty="0" smtClean="0"/>
          </a:p>
          <a:p>
            <a:r>
              <a:rPr lang="en-US" sz="1800" dirty="0" smtClean="0"/>
              <a:t>One orthogonal allocation assigned to one user to avoid collisions</a:t>
            </a:r>
          </a:p>
          <a:p>
            <a:endParaRPr lang="en-US" sz="1800" dirty="0" smtClean="0"/>
          </a:p>
          <a:p>
            <a:r>
              <a:rPr lang="en-US" sz="1800" dirty="0" smtClean="0"/>
              <a:t>No data payload (sort of NDP), simply use the PHY preamble on one orthogonal allocation to send the feedback</a:t>
            </a:r>
          </a:p>
          <a:p>
            <a:pPr lvl="1"/>
            <a:r>
              <a:rPr lang="en-US" sz="1600" dirty="0" smtClean="0"/>
              <a:t>with spreading gain for PHY robustness</a:t>
            </a:r>
          </a:p>
          <a:p>
            <a:endParaRPr lang="en-US" dirty="0" smtClean="0"/>
          </a:p>
          <a:p>
            <a:endParaRPr lang="en-US" sz="1800" dirty="0" smtClean="0"/>
          </a:p>
          <a:p>
            <a:pPr marL="857250" lvl="2" indent="0">
              <a:buNone/>
            </a:pPr>
            <a:endParaRPr lang="en-US" sz="1400" dirty="0" smtClean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1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 smtClean="0"/>
              <a:t>This new short UL MU feedback mechanism is very useful to improve 11ax efficiency</a:t>
            </a:r>
          </a:p>
          <a:p>
            <a:pPr lvl="1"/>
            <a:r>
              <a:rPr lang="en-US" sz="1600" dirty="0" smtClean="0"/>
              <a:t>Support the </a:t>
            </a:r>
            <a:r>
              <a:rPr lang="en-US" sz="1600" dirty="0"/>
              <a:t>simultaneous </a:t>
            </a:r>
            <a:r>
              <a:rPr lang="en-US" sz="1600" dirty="0" smtClean="0"/>
              <a:t>short feedback of high number of STAs (possibly all) without collision</a:t>
            </a:r>
          </a:p>
          <a:p>
            <a:pPr lvl="1"/>
            <a:r>
              <a:rPr lang="en-US" sz="1600" dirty="0" smtClean="0"/>
              <a:t>Needed to improve UL MU operation, power save efficiency, latency for channel access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38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 text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i="1" dirty="0" err="1" smtClean="0"/>
              <a:t>TGax</a:t>
            </a:r>
            <a:r>
              <a:rPr lang="en-GB" sz="1800" i="1" dirty="0" smtClean="0"/>
              <a:t> </a:t>
            </a:r>
            <a:r>
              <a:rPr lang="en-GB" sz="1800" i="1" dirty="0"/>
              <a:t>Editor: Insert the following </a:t>
            </a:r>
            <a:r>
              <a:rPr lang="en-GB" sz="1800" i="1" dirty="0" err="1" smtClean="0"/>
              <a:t>subclause</a:t>
            </a:r>
            <a:r>
              <a:rPr lang="en-GB" sz="1800" i="1" dirty="0" smtClean="0"/>
              <a:t>, 25.5.2.7 NDP feedback report procedure</a:t>
            </a:r>
            <a:endParaRPr lang="en-US" sz="1800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25.5.2.7 NDP feedback report procedure</a:t>
            </a:r>
          </a:p>
          <a:p>
            <a:pPr marL="0" indent="0">
              <a:buNone/>
            </a:pPr>
            <a:r>
              <a:rPr lang="en-US" sz="1800" b="0" dirty="0" smtClean="0"/>
              <a:t>NDP </a:t>
            </a:r>
            <a:r>
              <a:rPr lang="en-US" sz="1800" b="0" dirty="0"/>
              <a:t>feedback report is a mechanism for an HE AP to collect short feedbacks from a very high number of HE STAs, in an efficient manner. The feedbacks (e.g. resource requests) are sent without data payloads in response to a trigger frame</a:t>
            </a:r>
            <a:r>
              <a:rPr lang="en-US" sz="1800" b="0" dirty="0" smtClean="0"/>
              <a:t>. The feedbacks are not for channel sounding.</a:t>
            </a:r>
            <a:endParaRPr lang="en-US" sz="18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1685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accept the spec changes proposed in document </a:t>
            </a:r>
            <a:r>
              <a:rPr lang="en-US" sz="2000" dirty="0" smtClean="0"/>
              <a:t>16/1367r0</a:t>
            </a:r>
            <a:endParaRPr lang="en-US" sz="1100" b="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6568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Annex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2726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 dense BSSs, largely more efficient than scheduled buffer status report and CSMA-CA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r>
              <a:rPr lang="en-US" sz="1800" dirty="0" smtClean="0"/>
              <a:t>A BSS with 36 STAs that want to access channel, 110 STAs in the BSS</a:t>
            </a:r>
          </a:p>
          <a:p>
            <a:r>
              <a:rPr lang="en-US" sz="1800" dirty="0" smtClean="0"/>
              <a:t>80MHz: </a:t>
            </a:r>
          </a:p>
          <a:p>
            <a:pPr lvl="1"/>
            <a:r>
              <a:rPr lang="en-US" sz="1400" dirty="0" smtClean="0"/>
              <a:t>UL OFDMA: 36 users</a:t>
            </a:r>
          </a:p>
          <a:p>
            <a:pPr lvl="1"/>
            <a:r>
              <a:rPr lang="en-US" sz="1400" dirty="0" smtClean="0"/>
              <a:t>Short UL MU feedback: 144 users</a:t>
            </a:r>
          </a:p>
          <a:p>
            <a:endParaRPr lang="en-US" sz="1800" dirty="0"/>
          </a:p>
          <a:p>
            <a:r>
              <a:rPr lang="en-US" sz="1800" dirty="0" smtClean="0"/>
              <a:t>Solution 1: scheduled MAC buffer status report with UL OFDMA</a:t>
            </a:r>
          </a:p>
          <a:p>
            <a:pPr lvl="1"/>
            <a:r>
              <a:rPr lang="en-US" sz="1400" dirty="0" smtClean="0"/>
              <a:t>AP needs to schedule the feedback from the 100 STAs: need 4 feedback phases, each with trigger frame, (longer) UL OFDMA with MAC payload, ACK</a:t>
            </a:r>
          </a:p>
          <a:p>
            <a:pPr lvl="1"/>
            <a:r>
              <a:rPr lang="en-US" sz="1400" dirty="0" smtClean="0"/>
              <a:t>UL OFDMA: 750Kbps, 50Bytes with MAC header: 581us duration</a:t>
            </a:r>
          </a:p>
          <a:p>
            <a:r>
              <a:rPr lang="en-US" sz="1800" dirty="0" smtClean="0"/>
              <a:t>Solution 2: resource request with short UL MU feedback with HE-LTF</a:t>
            </a:r>
          </a:p>
          <a:p>
            <a:pPr lvl="1"/>
            <a:r>
              <a:rPr lang="en-US" sz="1400" dirty="0" smtClean="0"/>
              <a:t>AP needs only one feedback phase to poll all STAs, instead of 4</a:t>
            </a:r>
          </a:p>
          <a:p>
            <a:pPr lvl="1"/>
            <a:r>
              <a:rPr lang="en-US" sz="1400" dirty="0" smtClean="0"/>
              <a:t>and the sequence is smaller as the feedback frame is only (HE-STF and HE-LTF (max 72us, min 16us)) compared to a full PHY header and MAC payload (581us):</a:t>
            </a:r>
          </a:p>
          <a:p>
            <a:pPr marL="0" indent="0">
              <a:buNone/>
            </a:pPr>
            <a:r>
              <a:rPr lang="en-US" sz="1800" dirty="0" smtClean="0"/>
              <a:t>Solution 2 provides more than 30 times less overhead</a:t>
            </a:r>
          </a:p>
          <a:p>
            <a:pPr marL="457200" lvl="1" indent="0">
              <a:buNone/>
            </a:pPr>
            <a:r>
              <a:rPr lang="en-US" sz="1400" dirty="0" smtClean="0"/>
              <a:t>	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861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62000" y="1524000"/>
          <a:ext cx="7239000" cy="4120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98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 dense BSSs, largely more efficient than scheduled buffer status report and </a:t>
            </a:r>
            <a:r>
              <a:rPr lang="en-US" sz="2800" dirty="0"/>
              <a:t>CSMA-CA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3058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r>
              <a:rPr lang="en-US" sz="1800" dirty="0" smtClean="0"/>
              <a:t>A BSS with 10 STAs having arriving packets in their buffer every 20ms</a:t>
            </a:r>
          </a:p>
          <a:p>
            <a:pPr lvl="1"/>
            <a:r>
              <a:rPr lang="en-US" sz="1400" dirty="0" smtClean="0"/>
              <a:t>Can not be scheduled with UL OFDMA</a:t>
            </a:r>
          </a:p>
          <a:p>
            <a:endParaRPr lang="en-US" sz="1800" dirty="0"/>
          </a:p>
          <a:p>
            <a:r>
              <a:rPr lang="en-US" sz="1800" dirty="0" smtClean="0"/>
              <a:t>Solution 1: CSMA-CA access</a:t>
            </a:r>
          </a:p>
          <a:p>
            <a:pPr lvl="1"/>
            <a:r>
              <a:rPr lang="en-US" sz="1400" dirty="0" smtClean="0"/>
              <a:t>50Bytes @ 26Mbps using legacy format to be more efficient: 300us airtime occupation per STA (contention + </a:t>
            </a:r>
            <a:r>
              <a:rPr lang="en-US" sz="1400" dirty="0" err="1" smtClean="0"/>
              <a:t>Tx</a:t>
            </a:r>
            <a:r>
              <a:rPr lang="en-US" sz="1400" dirty="0" smtClean="0"/>
              <a:t>)</a:t>
            </a:r>
          </a:p>
          <a:p>
            <a:pPr lvl="1"/>
            <a:r>
              <a:rPr lang="en-US" sz="1400" dirty="0" smtClean="0"/>
              <a:t>3ms occupied for these transmissions per 20ms: 15% airtime occupation</a:t>
            </a:r>
          </a:p>
          <a:p>
            <a:r>
              <a:rPr lang="en-US" sz="1800" dirty="0" smtClean="0"/>
              <a:t>Solution 2: short resource request</a:t>
            </a:r>
          </a:p>
          <a:p>
            <a:pPr lvl="1"/>
            <a:r>
              <a:rPr lang="en-US" sz="1400" dirty="0" smtClean="0"/>
              <a:t>1 request every 20ms to collect all requests: 260us</a:t>
            </a:r>
          </a:p>
          <a:p>
            <a:pPr lvl="1"/>
            <a:r>
              <a:rPr lang="en-US" sz="1400" dirty="0" smtClean="0"/>
              <a:t>1.3% airtime occupation</a:t>
            </a:r>
          </a:p>
          <a:p>
            <a:r>
              <a:rPr lang="en-US" sz="1800" dirty="0" smtClean="0"/>
              <a:t>Solution 3: scheduled buffer status feedback</a:t>
            </a:r>
          </a:p>
          <a:p>
            <a:pPr lvl="1"/>
            <a:r>
              <a:rPr lang="en-US" sz="1400" dirty="0" smtClean="0"/>
              <a:t>Will depend on the number of STAs and bandwidth</a:t>
            </a:r>
          </a:p>
          <a:p>
            <a:pPr lvl="1"/>
            <a:r>
              <a:rPr lang="en-US" sz="1400" dirty="0" smtClean="0"/>
              <a:t>100 total STAs, 20MHz: 11 * 754us = 8.3ms</a:t>
            </a:r>
          </a:p>
          <a:p>
            <a:pPr lvl="1"/>
            <a:r>
              <a:rPr lang="en-US" sz="1400" dirty="0" smtClean="0"/>
              <a:t>41% airtime occupation</a:t>
            </a:r>
          </a:p>
          <a:p>
            <a:pPr marL="457200" lvl="1" indent="0">
              <a:buNone/>
            </a:pPr>
            <a:r>
              <a:rPr lang="en-US" sz="1400" dirty="0" smtClean="0"/>
              <a:t>	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94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In dense BSSs, largely more efficient than scheduled buffer status report and </a:t>
            </a:r>
            <a:r>
              <a:rPr lang="en-US" sz="2800" dirty="0"/>
              <a:t>CSMA-CA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46069"/>
            <a:ext cx="83058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Example:</a:t>
            </a:r>
          </a:p>
          <a:p>
            <a:r>
              <a:rPr lang="en-US" sz="1800" dirty="0" smtClean="0"/>
              <a:t>A BSS with 10 STAs having arriving packets in their buffer every 20ms</a:t>
            </a:r>
          </a:p>
          <a:p>
            <a:pPr lvl="1"/>
            <a:r>
              <a:rPr lang="en-US" sz="1400" dirty="0" smtClean="0"/>
              <a:t>Can not be scheduled with UL OFDMA</a:t>
            </a:r>
          </a:p>
          <a:p>
            <a:endParaRPr lang="en-US" sz="18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Latency </a:t>
            </a:r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 smtClean="0"/>
              <a:t>Solution 1: CSMA-CA access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42ms mean latency to access channel</a:t>
            </a:r>
          </a:p>
          <a:p>
            <a:r>
              <a:rPr lang="en-US" sz="1800" dirty="0" smtClean="0"/>
              <a:t>Solution 2: short resource request</a:t>
            </a:r>
          </a:p>
          <a:p>
            <a:pPr lvl="1"/>
            <a:r>
              <a:rPr lang="en-US" sz="1400" dirty="0" smtClean="0"/>
              <a:t>1 request every 20ms to collect all requests: 260us</a:t>
            </a:r>
          </a:p>
          <a:p>
            <a:pPr lvl="1"/>
            <a:r>
              <a:rPr lang="en-US" sz="1400" dirty="0" smtClean="0"/>
              <a:t>1.3% airtime occupation</a:t>
            </a:r>
          </a:p>
          <a:p>
            <a:pPr lvl="1"/>
            <a:r>
              <a:rPr lang="en-US" sz="1400" b="1" dirty="0" smtClean="0">
                <a:solidFill>
                  <a:srgbClr val="FF0000"/>
                </a:solidFill>
              </a:rPr>
              <a:t>Mean </a:t>
            </a:r>
            <a:r>
              <a:rPr lang="en-US" sz="1400" b="1" dirty="0">
                <a:solidFill>
                  <a:srgbClr val="FF0000"/>
                </a:solidFill>
              </a:rPr>
              <a:t>latency </a:t>
            </a:r>
            <a:r>
              <a:rPr lang="en-US" sz="1400" b="1" dirty="0" smtClean="0">
                <a:solidFill>
                  <a:srgbClr val="FF0000"/>
                </a:solidFill>
              </a:rPr>
              <a:t>10ms</a:t>
            </a:r>
            <a:endParaRPr lang="en-US" sz="1400" dirty="0" smtClean="0">
              <a:solidFill>
                <a:srgbClr val="FF0000"/>
              </a:solidFill>
            </a:endParaRPr>
          </a:p>
          <a:p>
            <a:r>
              <a:rPr lang="en-US" sz="1800" dirty="0" smtClean="0"/>
              <a:t>Solution 3: scheduled buffer status feedback</a:t>
            </a:r>
          </a:p>
          <a:p>
            <a:pPr lvl="1"/>
            <a:r>
              <a:rPr lang="en-US" sz="1400" dirty="0" smtClean="0"/>
              <a:t>Will depend on the number of STAs and bandwidth</a:t>
            </a:r>
          </a:p>
          <a:p>
            <a:pPr lvl="1"/>
            <a:r>
              <a:rPr lang="en-US" sz="1400" dirty="0" smtClean="0"/>
              <a:t>100 total STAs, 20MHz: 11 * 754us = 8.3ms</a:t>
            </a:r>
          </a:p>
          <a:p>
            <a:pPr lvl="1"/>
            <a:r>
              <a:rPr lang="en-US" sz="1400" dirty="0" smtClean="0"/>
              <a:t>41% airtime occupation</a:t>
            </a:r>
          </a:p>
          <a:p>
            <a:pPr lvl="1"/>
            <a:r>
              <a:rPr lang="en-US" sz="1400" dirty="0" smtClean="0">
                <a:solidFill>
                  <a:srgbClr val="FF0000"/>
                </a:solidFill>
              </a:rPr>
              <a:t>Mean latency will be higher because this is not a viable solution, seeing the overhead</a:t>
            </a:r>
          </a:p>
          <a:p>
            <a:pPr marL="457200" lvl="1" indent="0">
              <a:buNone/>
            </a:pPr>
            <a:r>
              <a:rPr lang="en-US" sz="1400" dirty="0" smtClean="0"/>
              <a:t>	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758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CSMA-CA latency in dense environments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465560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463972" y="2133600"/>
            <a:ext cx="2089228" cy="189985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 smtClean="0"/>
              <a:t>Simple BSS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200" kern="0" dirty="0" smtClean="0"/>
              <a:t>UL, 1AP and 10 STAs per BSS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200" kern="0" dirty="0" smtClean="0"/>
              <a:t>TXOP: 4ms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 smtClean="0"/>
              <a:t>Observation: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200" kern="0" dirty="0" smtClean="0">
                <a:solidFill>
                  <a:srgbClr val="FF0000"/>
                </a:solidFill>
              </a:rPr>
              <a:t>Mean: 42ms</a:t>
            </a:r>
          </a:p>
          <a:p>
            <a:pPr lvl="1" indent="0">
              <a:buFontTx/>
              <a:buNone/>
            </a:pPr>
            <a:endParaRPr lang="en-US" sz="1200" kern="0" dirty="0" smtClean="0">
              <a:solidFill>
                <a:srgbClr val="FF0000"/>
              </a:solidFill>
            </a:endParaRPr>
          </a:p>
          <a:p>
            <a:endParaRPr lang="en-US" sz="1400" kern="0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372" y="1981200"/>
            <a:ext cx="2546428" cy="190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4"/>
          <p:cNvSpPr txBox="1">
            <a:spLocks/>
          </p:cNvSpPr>
          <p:nvPr/>
        </p:nvSpPr>
        <p:spPr>
          <a:xfrm>
            <a:off x="4498806" y="4038600"/>
            <a:ext cx="2154237" cy="2249706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 smtClean="0"/>
              <a:t>Scenario 1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UL, scenario 1, 100AP and 10 STAs per BSS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TXOP: 4ms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Random channel selection among 3 channels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 smtClean="0"/>
              <a:t>Observation: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Mean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Very long tail, i.e., some STAs have very poor latency performance</a:t>
            </a:r>
          </a:p>
          <a:p>
            <a:pPr lvl="1" indent="0">
              <a:buFontTx/>
              <a:buNone/>
            </a:pPr>
            <a:endParaRPr lang="en-US" sz="1100" kern="0" dirty="0" smtClean="0">
              <a:solidFill>
                <a:srgbClr val="FF0000"/>
              </a:solidFill>
            </a:endParaRPr>
          </a:p>
          <a:p>
            <a:endParaRPr lang="en-US" sz="1400" kern="0" dirty="0"/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09" y="4105033"/>
            <a:ext cx="2493963" cy="18726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4"/>
          <p:cNvSpPr txBox="1">
            <a:spLocks/>
          </p:cNvSpPr>
          <p:nvPr/>
        </p:nvSpPr>
        <p:spPr>
          <a:xfrm>
            <a:off x="0" y="2133600"/>
            <a:ext cx="2614915" cy="188859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 smtClean="0"/>
              <a:t>Simple BSS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UL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1AP and 40 STAs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TXOP: 4ms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2.4G 20MHz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kern="0" dirty="0" smtClean="0"/>
              <a:t>Observation: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>
                <a:solidFill>
                  <a:srgbClr val="FF0000"/>
                </a:solidFill>
              </a:rPr>
              <a:t>Mean: 235ms</a:t>
            </a:r>
          </a:p>
          <a:p>
            <a:pPr lvl="1" indent="0">
              <a:buFontTx/>
              <a:buNone/>
            </a:pPr>
            <a:endParaRPr lang="en-US" sz="1100" kern="0" dirty="0" smtClean="0">
              <a:solidFill>
                <a:srgbClr val="FF0000"/>
              </a:solidFill>
            </a:endParaRPr>
          </a:p>
          <a:p>
            <a:endParaRPr lang="en-US" sz="1400" kern="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622" y="2056606"/>
            <a:ext cx="2504178" cy="187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-62575" y="4085926"/>
            <a:ext cx="2043775" cy="185767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kern="0" dirty="0" smtClean="0"/>
              <a:t>Scenario 3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UL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19AP and 30 STAs per BSS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TXOP: 4ms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2.4G 20MHz channel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kern="0" dirty="0" smtClean="0"/>
              <a:t>Observation for CDF of 570 STAs : 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Mean 230ms</a:t>
            </a:r>
          </a:p>
          <a:p>
            <a:pPr marL="511175" lvl="1">
              <a:buFont typeface="Arial" panose="020B0604020202020204" pitchFamily="34" charset="0"/>
              <a:buChar char="•"/>
            </a:pPr>
            <a:r>
              <a:rPr lang="en-US" sz="1100" kern="0" dirty="0" smtClean="0"/>
              <a:t>Very long tail</a:t>
            </a:r>
            <a:r>
              <a:rPr lang="en-US" sz="1100" kern="0" dirty="0"/>
              <a:t> i.e., some STAs have very poor latency performance</a:t>
            </a:r>
            <a:endParaRPr lang="en-US" sz="1100" kern="0" dirty="0" smtClean="0"/>
          </a:p>
          <a:p>
            <a:pPr lvl="1" indent="0">
              <a:buFontTx/>
              <a:buNone/>
            </a:pPr>
            <a:endParaRPr lang="en-US" sz="1100" kern="0" dirty="0" smtClean="0"/>
          </a:p>
          <a:p>
            <a:pPr lvl="1" indent="0">
              <a:buFontTx/>
              <a:buNone/>
            </a:pPr>
            <a:endParaRPr lang="en-US" sz="1100" kern="0" dirty="0" smtClean="0">
              <a:solidFill>
                <a:srgbClr val="FF0000"/>
              </a:solidFill>
            </a:endParaRPr>
          </a:p>
          <a:p>
            <a:endParaRPr lang="en-US" sz="1200" kern="0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1622" y="4105033"/>
            <a:ext cx="2504178" cy="1879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350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CSMA-CA latency in dense </a:t>
            </a:r>
            <a:r>
              <a:rPr lang="en-US" sz="2800" dirty="0"/>
              <a:t>environments</a:t>
            </a:r>
            <a:br>
              <a:rPr lang="en-US" sz="2800" dirty="0"/>
            </a:br>
            <a:r>
              <a:rPr lang="en-US" sz="2400" dirty="0" smtClean="0"/>
              <a:t>Very large benefits from short feedback with HE-LTFs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sz="1600" dirty="0" smtClean="0"/>
              <a:t>Latency to access the channel with CSMA-CA can be very high, especially in dense environments: </a:t>
            </a:r>
          </a:p>
          <a:p>
            <a:pPr lvl="1"/>
            <a:r>
              <a:rPr lang="en-US" sz="1200" dirty="0" smtClean="0"/>
              <a:t>10% of the STAs have more than 600 </a:t>
            </a:r>
            <a:r>
              <a:rPr lang="en-US" sz="1200" dirty="0" err="1" smtClean="0"/>
              <a:t>ms</a:t>
            </a:r>
            <a:r>
              <a:rPr lang="en-US" sz="1200" dirty="0" smtClean="0"/>
              <a:t> !! latency to access channel in scenario 1</a:t>
            </a:r>
          </a:p>
          <a:p>
            <a:pPr lvl="1"/>
            <a:r>
              <a:rPr lang="en-US" sz="1200" dirty="0" smtClean="0"/>
              <a:t>30</a:t>
            </a:r>
            <a:r>
              <a:rPr lang="en-US" sz="1200" dirty="0"/>
              <a:t>% of the STAs have more than </a:t>
            </a:r>
            <a:r>
              <a:rPr lang="en-US" sz="1200" dirty="0" smtClean="0"/>
              <a:t>500 </a:t>
            </a:r>
            <a:r>
              <a:rPr lang="en-US" sz="1200" dirty="0" err="1"/>
              <a:t>ms</a:t>
            </a:r>
            <a:r>
              <a:rPr lang="en-US" sz="1200" dirty="0"/>
              <a:t> !! latency to access channel in scenario </a:t>
            </a:r>
            <a:r>
              <a:rPr lang="en-US" sz="1200" dirty="0" smtClean="0"/>
              <a:t>1, 10% have more than 1s</a:t>
            </a:r>
            <a:endParaRPr lang="en-US" sz="1200" dirty="0"/>
          </a:p>
          <a:p>
            <a:pPr lvl="1"/>
            <a:endParaRPr lang="en-US" sz="1200" dirty="0" smtClean="0"/>
          </a:p>
          <a:p>
            <a:r>
              <a:rPr lang="en-US" sz="1600" dirty="0" smtClean="0"/>
              <a:t>The results are for CSMA-CA only. The scenario of interest would be to have most of the traffic with UL OFDMA and only traffic not known by the AP to be transmitted with CSMA-CA (to be compared with using short feedbacks with HE-LTFs for this latter type of traffic)</a:t>
            </a:r>
          </a:p>
          <a:p>
            <a:pPr lvl="1"/>
            <a:r>
              <a:rPr lang="en-US" sz="1200" dirty="0" smtClean="0"/>
              <a:t>As AP channel access for UL OFDMA should emulate the same behavior of CSMA-CA for fairness and equity, the latency results should be very similar</a:t>
            </a:r>
          </a:p>
          <a:p>
            <a:endParaRPr lang="en-US" sz="1600" dirty="0"/>
          </a:p>
          <a:p>
            <a:r>
              <a:rPr lang="en-US" sz="1600" dirty="0" smtClean="0"/>
              <a:t>Short feedbacks with HE-LTFs enables those STAs to access channel with a very low latency</a:t>
            </a:r>
          </a:p>
          <a:p>
            <a:pPr lvl="1"/>
            <a:r>
              <a:rPr lang="en-US" sz="1200" dirty="0" smtClean="0"/>
              <a:t>STA informs the AP that it has something to transmit (10ms mean latency)</a:t>
            </a:r>
          </a:p>
          <a:p>
            <a:pPr lvl="1"/>
            <a:r>
              <a:rPr lang="en-US" sz="1200" dirty="0" smtClean="0"/>
              <a:t>AP can then efficiently BSR or short data </a:t>
            </a:r>
            <a:r>
              <a:rPr lang="en-US" sz="1200" dirty="0" err="1" smtClean="0"/>
              <a:t>Tx</a:t>
            </a:r>
            <a:r>
              <a:rPr lang="en-US" sz="1200" dirty="0" smtClean="0"/>
              <a:t> in its </a:t>
            </a:r>
            <a:r>
              <a:rPr lang="en-US" sz="1200" dirty="0" err="1" smtClean="0"/>
              <a:t>TxOP</a:t>
            </a:r>
            <a:r>
              <a:rPr lang="en-US" sz="1200" dirty="0" smtClean="0"/>
              <a:t> gained for UL MU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90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838200" y="991521"/>
          <a:ext cx="6858001" cy="533210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9572"/>
                <a:gridCol w="984871"/>
                <a:gridCol w="1515980"/>
                <a:gridCol w="1227220"/>
                <a:gridCol w="1660358"/>
              </a:tblGrid>
              <a:tr h="22670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9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Yuchen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Guo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F1-17,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Huawei Base, </a:t>
                      </a:r>
                      <a:r>
                        <a:rPr lang="en-US" sz="1050" baseline="0" dirty="0" err="1" smtClean="0"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guoyuchen@huawei.com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00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7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3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0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1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37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561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85800" y="1066800"/>
          <a:ext cx="7772400" cy="4714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Lochan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Verma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</a:t>
                      </a:r>
                      <a:r>
                        <a:rPr lang="en-US" sz="1000" kern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Morehouse Dr. San Diego, CA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lverma@qti.qualcomm.com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57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31687" y="1252407"/>
          <a:ext cx="7772400" cy="20929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53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7" name="tabl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4367088"/>
            <a:ext cx="7239000" cy="1652712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000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725488" y="1524000"/>
          <a:ext cx="7239000" cy="25182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Thomas Derham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Mingyue Ji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48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762000" y="1078644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0" y="41590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Pooya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Monajemi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5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513892"/>
              </p:ext>
            </p:extLst>
          </p:nvPr>
        </p:nvGraphicFramePr>
        <p:xfrm>
          <a:off x="381000" y="1193248"/>
          <a:ext cx="8153400" cy="222164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+81 46 859 3135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+81 46 859 5097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Times New Roman"/>
                          <a:ea typeface="Times New Roman"/>
                          <a:cs typeface="Arial"/>
                        </a:rPr>
                        <a:t>+81 46 859 5107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</a:t>
                      </a:r>
                      <a:r>
                        <a:rPr lang="en-US" sz="10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46 859 3494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+81 46 859 4233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+81 46 859 4222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+81 46 840 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3759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en-US" dirty="0" smtClean="0"/>
              <a:t>Laurent Cariou, Intel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44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66757</TotalTime>
  <Words>2275</Words>
  <Application>Microsoft Office PowerPoint</Application>
  <PresentationFormat>On-screen Show (4:3)</PresentationFormat>
  <Paragraphs>657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Batang</vt:lpstr>
      <vt:lpstr>Arial</vt:lpstr>
      <vt:lpstr>Calibri</vt:lpstr>
      <vt:lpstr>Times New Roman</vt:lpstr>
      <vt:lpstr>Wingdings</vt:lpstr>
      <vt:lpstr>ACcord Submission Template</vt:lpstr>
      <vt:lpstr>NDP feedback report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Background</vt:lpstr>
      <vt:lpstr>Need for short resource request</vt:lpstr>
      <vt:lpstr>How to define this feedback mechanism?</vt:lpstr>
      <vt:lpstr>Conclusion</vt:lpstr>
      <vt:lpstr>Spec text changes</vt:lpstr>
      <vt:lpstr>Straw poll</vt:lpstr>
      <vt:lpstr>Annex</vt:lpstr>
      <vt:lpstr>In dense BSSs, largely more efficient than scheduled buffer status report and CSMA-CA</vt:lpstr>
      <vt:lpstr>In dense BSSs, largely more efficient than scheduled buffer status report and CSMA-CA</vt:lpstr>
      <vt:lpstr>In dense BSSs, largely more efficient than scheduled buffer status report and CSMA-CA</vt:lpstr>
      <vt:lpstr>CSMA-CA latency in dense environments</vt:lpstr>
      <vt:lpstr>CSMA-CA latency in dense environments Very large benefits from short feedback with HE-LTFs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</cp:keywords>
  <cp:lastModifiedBy>Cariou, Laurent</cp:lastModifiedBy>
  <cp:revision>962</cp:revision>
  <cp:lastPrinted>1998-02-10T13:28:06Z</cp:lastPrinted>
  <dcterms:created xsi:type="dcterms:W3CDTF">2009-12-02T19:05:24Z</dcterms:created>
  <dcterms:modified xsi:type="dcterms:W3CDTF">2016-11-05T02:10:23Z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60e8b3de-fb06-4625-b00b-f2cfa7de0793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2016-11-05 02:10:22Z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</Properties>
</file>