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3" r:id="rId22"/>
    <p:sldId id="280" r:id="rId23"/>
    <p:sldId id="282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110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802.11-16/1365r0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924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MU </a:t>
            </a:r>
            <a:r>
              <a:rPr lang="en-US" dirty="0"/>
              <a:t>MIMO beamforming </a:t>
            </a:r>
            <a:r>
              <a:rPr lang="en-US" dirty="0" smtClean="0"/>
              <a:t>protocol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7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920560"/>
              </p:ext>
            </p:extLst>
          </p:nvPr>
        </p:nvGraphicFramePr>
        <p:xfrm>
          <a:off x="534988" y="3149600"/>
          <a:ext cx="779145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5" imgW="8243034" imgH="2567596" progId="Word.Document.8">
                  <p:embed/>
                </p:oleObj>
              </mc:Choice>
              <mc:Fallback>
                <p:oleObj name="Document" r:id="rId5" imgW="8243034" imgH="256759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49600"/>
                        <a:ext cx="7791450" cy="241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479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546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</a:t>
            </a:r>
            <a:r>
              <a:rPr lang="en-US" dirty="0" smtClean="0"/>
              <a:t>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Design goal is to have a MU-MIMO scalable </a:t>
            </a:r>
            <a:r>
              <a:rPr lang="en-US" dirty="0"/>
              <a:t>to many spatial streams (e.g., 16) and many users (8 to 16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Proposed protocol flow comprises of 4 </a:t>
            </a:r>
            <a:r>
              <a:rPr lang="en-US" sz="2400" dirty="0" err="1" smtClean="0"/>
              <a:t>subphases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295387"/>
            <a:ext cx="7622611" cy="295301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560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MIMO Phase: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Initiator selects TX sectors for each antenna based on  sector feedbacks from all responders in Phase 1, and other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Initiator sends MU-MIMO BF Setup frame(s) to all responders to inform selected TX sectors for each antenna and order of antenna/sector sweep in MU-MIMO BF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smtClean="0"/>
              <a:t>Initiator transmits this setup information in minimum set of frames in different antennas/sectors (sufficient to reach all responders)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smtClean="0"/>
              <a:t>In option 2, MU-MIMO BF Setup is followed by poll and </a:t>
            </a:r>
            <a:r>
              <a:rPr lang="en-US" sz="1200" dirty="0" err="1" smtClean="0"/>
              <a:t>ack</a:t>
            </a:r>
            <a:endParaRPr lang="en-US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Initiator transmits MU-MIMO BF training, which are BRP frames with RX training fields appended (described later)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Initiator polls MU-MIMO FBs (indicates FB formats and fields) and responder responds with  MU-MIMO feedbacks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Initiator optionally polls some responders to perform responder sweep in fixed slots, in fixed channels. Polled responders sweep its TX sectors with FBs.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smtClean="0"/>
              <a:t>This step is optional and not part of mandatory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Initiator transmit MU-MIMO selection for sets of MU transmission configuration to all responders in minimum set of frames (sufficient to reach all intended responders)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smtClean="0"/>
              <a:t>In option 2, </a:t>
            </a:r>
            <a:r>
              <a:rPr lang="en-US" sz="1200" dirty="0" err="1" smtClean="0"/>
              <a:t>ack</a:t>
            </a:r>
            <a:r>
              <a:rPr lang="en-US" sz="1200" dirty="0" smtClean="0"/>
              <a:t> from responders is included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086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MU-MIMO BF Setup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the same frame as MU-MIMO setup frame (TBD)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TA: BSSID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RA: Group 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Purpose: MU-MIMO BF setup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Sequence Number: identify which BF training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TX-Antennas/Selected Sectors/No. RX TRN fields/Simultaneous TX antennas(Orthogonal Waveforms) training (detailed bit field TBD)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Number RX TRN fields for each TX sector.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BRP1: An (No of MUX ants in BRP frame 1), Ant index Xi, sector index S1, S2, …, Sn, Ant index </a:t>
            </a:r>
            <a:r>
              <a:rPr lang="en-US" dirty="0" err="1" smtClean="0"/>
              <a:t>Xj</a:t>
            </a:r>
            <a:r>
              <a:rPr lang="en-US" dirty="0" smtClean="0"/>
              <a:t>, sector index S1, S2, …, Sm, … 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...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BRPk</a:t>
            </a:r>
            <a:r>
              <a:rPr lang="en-US" dirty="0" smtClean="0"/>
              <a:t>: An (No of MUX ants in BRP frame 1), Ant index Xi, sector index S1, S2, …, Sn, Ant index </a:t>
            </a:r>
            <a:r>
              <a:rPr lang="en-US" dirty="0" err="1" smtClean="0"/>
              <a:t>Xj</a:t>
            </a:r>
            <a:r>
              <a:rPr lang="en-US" dirty="0" smtClean="0"/>
              <a:t>, sector index S1, S2, …, Sm, … 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604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MU-MIMO BF Training (1/2)</a:t>
            </a:r>
            <a:endParaRPr lang="en-US" dirty="0"/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Initiator transmits BRP frame with TRN fields that sweep through </a:t>
            </a:r>
            <a:r>
              <a:rPr lang="en-US" sz="1800" dirty="0" smtClean="0"/>
              <a:t>TX antennas with training fields for selected TX sectors x max RX sectors in </a:t>
            </a:r>
            <a:r>
              <a:rPr lang="en-US" sz="1800" dirty="0"/>
              <a:t>full bandwidth [1][2</a:t>
            </a:r>
            <a:r>
              <a:rPr lang="en-US" sz="1800" dirty="0" smtClea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One BRP frame for one TX antenna or multiple TX antennas (with orthogonal waveforms)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Number RX TRN should be max of RX sectors from all intended STAs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each training frame (BRP), initiator appends TRN-R training fields for all intended responder to perform RX sector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Already allowed in the SFD (section 3.2, para 2), which specifies that a BRP fame allows TX and RX training in the same packet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to increase the limit to 256 TRN fields (rather than 64 used in 11ad)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This enables testing combinations of TX and RX sectors in the same </a:t>
            </a:r>
            <a:r>
              <a:rPr lang="en-US" sz="1500" dirty="0" smtClean="0"/>
              <a:t>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AP is aware of the maximum number of training fields each STA can process (capability)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086350"/>
            <a:ext cx="82200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5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MU-MIMO BF Training: enhanced BRP packet format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514600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control PHY packet with training fields (SC version possible)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Non-training parts transmitted through all antennas with small delay between </a:t>
            </a:r>
            <a:r>
              <a:rPr lang="en-US" dirty="0" smtClean="0"/>
              <a:t>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be transmitted over a single channel or over a bonded channel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Training fields transmitted concurrently through all antennas using orthogonal TRN fields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Orthogonal sequence identifies TX antenna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Enables training multiple </a:t>
            </a:r>
            <a:r>
              <a:rPr lang="en-US" dirty="0" err="1" smtClean="0"/>
              <a:t>Tx</a:t>
            </a:r>
            <a:r>
              <a:rPr lang="en-US" dirty="0" smtClean="0"/>
              <a:t> antennas simultaneously using a normal BRP training protocol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possible modes: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TX training: may be used by any EDMG STA who receives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RX training: several STAs can be trained concurrently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Combined training: RX training for each TX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</a:t>
            </a:r>
            <a:r>
              <a:rPr lang="en-US" dirty="0" smtClean="0"/>
              <a:t>configures </a:t>
            </a:r>
            <a:r>
              <a:rPr lang="en-US" dirty="0"/>
              <a:t>the BRP frame according to STAs capabilities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6888" y="1524001"/>
            <a:ext cx="5079712" cy="259080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8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FB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 polls each responder STA one by one for feedbacks of the MU-MIMO BF Training.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Indicates feedback formats (RSSI feedback mandatory, others 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Responder STAs feedback TX-RX sector pair combinations in indicated format when polled.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</a:t>
            </a:r>
            <a:r>
              <a:rPr lang="en-US" i="1" dirty="0" smtClean="0"/>
              <a:t>Optional, not part of mandatory flow</a:t>
            </a:r>
            <a:r>
              <a:rPr lang="en-US" dirty="0" smtClean="0"/>
              <a:t>] AP may optionally engage individual R-TXSS by assigning fixed slots (in a fixed sub-channel number) for some STAs to re-establish responder link. AP may also assign fixed slots for contention. Polled responder shall perform R-TXSS in indicated fixed slots to establish responder link. AP can poll again after Responder link is established for MU-MIMO BF FBs.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982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FB Poll frame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define a new MU-MIMO Poll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Content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TA: BSSID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RA: STA MAC Address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Purpose: MU-MIMO BF polling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MU-MIMO BF Sequence Number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FB format (TBD: RSSI, Time domain channel response, CSI, compressed/uncompressed,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[Optional, not part of mandatory flow] R-TXSS Indicator, Number of slots, channel number (Skip FB format field if R-TXSS indicator=yes). AP can poll again for MU-MIMO BF FB after responder link is established.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057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MU-MIMO FB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define a new MU-MIMO FB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RA: BSSID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TA: STA MAC Address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Purpose: MU-MIMO Feedback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MU-MIMO Sequence Number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Feedbacks (all or only received ones) based on the requested format (and STA’s capabilities)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RSSIs of TX-RX pair ID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Time domain response of TX-RX pair ID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CSI of TX-RX pair 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If STA and AP both have antenna reciprocity, STA optionally feedbacks responder link TX antenna /sector ID (for AP)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Responder link feedback indicator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TX antenna/sector selected (for responder link)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73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MU-MIMO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 can select subset of users for different MU-MIMO transmission configurations based on feedbacks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Selection is based on STA received signal strength and possible interference level.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non-</a:t>
            </a:r>
            <a:r>
              <a:rPr lang="en-US" dirty="0" err="1" smtClean="0"/>
              <a:t>beamformed</a:t>
            </a:r>
            <a:r>
              <a:rPr lang="en-US" dirty="0" smtClean="0"/>
              <a:t> case, each MIMO transmission configuration contains a subset of STAs (number of STAs in the subset ≤ number of TX antennas), each TX antenna/sector (Spatial stream) is assigned a RX antenna/sector (TX-RX pair) from a STA, and different STAs cannot be assigned the same TX antenna.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 err="1" smtClean="0"/>
              <a:t>beamformed</a:t>
            </a:r>
            <a:r>
              <a:rPr lang="en-US" dirty="0" smtClean="0"/>
              <a:t> case, each MIMO transmission configuration contains a subset of STAs (number of STAs in the subset ≤ number of spatial stream), each spatial stream is assigned a RX antenna/sector from a </a:t>
            </a:r>
            <a:r>
              <a:rPr lang="en-US" dirty="0" smtClean="0"/>
              <a:t>STA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89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describes a consolidated BF training protocol for use during the DTI period of the beacon interval</a:t>
            </a:r>
          </a:p>
          <a:p>
            <a:endParaRPr 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Slide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06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MU-MIMO Selection frame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Can define a new MU-MIMO Selection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RA: Group 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TA: BSSID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Purpose: MU-MIMO selection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N: number of MU-MIMO Transmission Configurations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MU-MIMO </a:t>
            </a:r>
            <a:r>
              <a:rPr lang="en-US" dirty="0" err="1" smtClean="0"/>
              <a:t>Config_ID</a:t>
            </a:r>
            <a:r>
              <a:rPr lang="en-US" dirty="0" smtClean="0"/>
              <a:t> 1: (BF1, TX Ant_Sec_ID1/SS_ID1, STA_ID1, RX Ant_Sec_ID1); (BF2, TX Ant_Sec_ID2/SS_ID2, STA_ID2, RX Ant_Sec_ID2), …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MU-MIMO </a:t>
            </a:r>
            <a:r>
              <a:rPr lang="en-US" dirty="0" err="1" smtClean="0"/>
              <a:t>Config_ID</a:t>
            </a:r>
            <a:r>
              <a:rPr lang="en-US" dirty="0" smtClean="0"/>
              <a:t> 2: (BF1, TX Ant_Sec_ID1/SS_ID1, STA_ID1, RX Ant_Sec_ID1); (BF2, TX Ant_Sec_ID2/SS_ID2, STA_ID2, RX Ant_Sec_ID2), …,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…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MU-MIMO </a:t>
            </a:r>
            <a:r>
              <a:rPr lang="en-US" dirty="0" err="1" smtClean="0"/>
              <a:t>Config</a:t>
            </a:r>
            <a:r>
              <a:rPr lang="en-US" dirty="0" smtClean="0"/>
              <a:t>._N: (BF1, TX Ant_Sec_ID1/SS_ID1, STA_ID1, RX Ant_Sec_ID1); (BF2, TX Ant_Sec_ID2/SS_ID2, STA_ID2, RX Ant_Sec_ID2),…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(Note: </a:t>
            </a:r>
            <a:r>
              <a:rPr lang="en-US" dirty="0" err="1" smtClean="0"/>
              <a:t>BFi</a:t>
            </a:r>
            <a:r>
              <a:rPr lang="en-US" dirty="0" smtClean="0"/>
              <a:t> bit indicates TX </a:t>
            </a:r>
            <a:r>
              <a:rPr lang="en-US" dirty="0" err="1" smtClean="0"/>
              <a:t>Ant_Sec_IDi</a:t>
            </a:r>
            <a:r>
              <a:rPr lang="en-US" dirty="0" smtClean="0"/>
              <a:t> (non-beamed) or </a:t>
            </a:r>
            <a:r>
              <a:rPr lang="en-US" dirty="0" err="1" smtClean="0"/>
              <a:t>SS_IDi</a:t>
            </a:r>
            <a:r>
              <a:rPr lang="en-US" dirty="0" smtClean="0"/>
              <a:t> (</a:t>
            </a:r>
            <a:r>
              <a:rPr lang="en-US" dirty="0" err="1" smtClean="0"/>
              <a:t>beamformed</a:t>
            </a:r>
            <a:r>
              <a:rPr lang="en-US" dirty="0" smtClean="0"/>
              <a:t>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transmits this setup information in minimum set of frames in different antennas/sectors (sufficient to reach all intended STAs).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113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a MU MIMO beamforming protocol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Protocol is scalable to large number of users and streams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837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00"/>
                </a:solidFill>
                <a:ea typeface="MS Gothic" charset="-128"/>
                <a:cs typeface="Arial Unicode MS" charset="0"/>
              </a:rPr>
              <a:t>IEEE 802.11-16/0405r1</a:t>
            </a:r>
            <a:r>
              <a:rPr lang="en-US" dirty="0" smtClean="0"/>
              <a:t>, 11ay DL MU-MIMO BF Training and User Selection, </a:t>
            </a:r>
            <a:r>
              <a:rPr lang="en-US" dirty="0" err="1" smtClean="0"/>
              <a:t>Mediatek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0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you agree with inserting the following in section 3.4 of the SFD:</a:t>
            </a:r>
          </a:p>
          <a:p>
            <a:pPr marL="457200" lvl="1" indent="0">
              <a:buNone/>
            </a:pPr>
            <a:r>
              <a:rPr lang="en-US" dirty="0" smtClean="0"/>
              <a:t>“The 11ay MU MIMO beamforming protocol shall comprise the following phases:</a:t>
            </a:r>
          </a:p>
          <a:p>
            <a:pPr lvl="1"/>
            <a:r>
              <a:rPr lang="en-US" dirty="0" smtClean="0"/>
              <a:t>SISO phase</a:t>
            </a:r>
          </a:p>
          <a:p>
            <a:pPr lvl="1"/>
            <a:r>
              <a:rPr lang="en-US" dirty="0" smtClean="0"/>
              <a:t>MIMO phase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 SISO phase is as specified in &lt;slides 5-9&gt;. The MIMO phase is as specified in &lt;slides 11-20&gt;.”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48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Protocol is comprised of the following phases, executed in this order: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Phase 1: SISO phase (mandatory)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Phase 2: MIMO phase (mandatory)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Gap in between phases is TBD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Need to take implementation complexity into account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Whether an EDMG STA is required to support this BF protocol flow, or parts of it,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694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70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(SISO phase)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Assumption: there exists a control PHY link </a:t>
            </a:r>
            <a:r>
              <a:rPr lang="en-US" dirty="0" smtClean="0"/>
              <a:t>from </a:t>
            </a:r>
            <a:r>
              <a:rPr lang="en-US" dirty="0"/>
              <a:t>the initiator </a:t>
            </a:r>
            <a:r>
              <a:rPr lang="en-US" dirty="0" smtClean="0"/>
              <a:t>to </a:t>
            </a:r>
            <a:r>
              <a:rPr lang="en-US" dirty="0"/>
              <a:t>each </a:t>
            </a:r>
            <a:r>
              <a:rPr lang="en-US" dirty="0" smtClean="0"/>
              <a:t>of the intended responder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Goals: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Collect feedback on one or more suitable antenna/sectors between an initiator and each responder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Setup following MIMO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SISO phase consists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 optional (i.e., may not be present in every instantiation of the flow) I-TXSS using the Short SSW frame, if initiator hasn’t yet discovered all suitable links with responder(s)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Definition of suitable is implementation dependent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DMG SISO Setup/DMG </a:t>
            </a:r>
            <a:r>
              <a:rPr lang="en-US" dirty="0"/>
              <a:t>SISO </a:t>
            </a:r>
            <a:r>
              <a:rPr lang="en-US" dirty="0" smtClean="0"/>
              <a:t>Setup Response frame exchanges between initiator and responder(s) to collect feedback and setup phase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Control PHY transmission and quasi-</a:t>
            </a:r>
            <a:r>
              <a:rPr lang="en-US" dirty="0" err="1" smtClean="0"/>
              <a:t>omni</a:t>
            </a:r>
            <a:r>
              <a:rPr lang="en-US" dirty="0" smtClean="0"/>
              <a:t> reception would typically be used during this phase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26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893528"/>
            <a:ext cx="8458200" cy="1973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Define two new fields defined in the Short SSW frame</a:t>
            </a:r>
          </a:p>
          <a:p>
            <a:r>
              <a:rPr lang="en-US" dirty="0" smtClean="0"/>
              <a:t>The Addressing Mode field (1 bit) indicates whether the Addressing field in the Short SSW frame is individual/broadcast or group based</a:t>
            </a:r>
          </a:p>
          <a:p>
            <a:pPr lvl="1"/>
            <a:r>
              <a:rPr lang="en-US" dirty="0" smtClean="0"/>
              <a:t>SU-MIMO BF flow is used in case of individual address</a:t>
            </a:r>
          </a:p>
          <a:p>
            <a:pPr lvl="1"/>
            <a:r>
              <a:rPr lang="en-US" dirty="0" smtClean="0"/>
              <a:t>MU-MIMO BF flow is used in case of broadcast/group address</a:t>
            </a:r>
          </a:p>
          <a:p>
            <a:r>
              <a:rPr lang="en-US" dirty="0" smtClean="0"/>
              <a:t>The Setup Duration field (10 bits) is defined to specify the duration, in microseconds, of the setup </a:t>
            </a:r>
            <a:r>
              <a:rPr lang="en-US" dirty="0" err="1" smtClean="0"/>
              <a:t>subphase</a:t>
            </a:r>
            <a:r>
              <a:rPr lang="en-US" dirty="0" smtClean="0"/>
              <a:t> which starts after the Short SSW frame with CDOWN=0</a:t>
            </a:r>
          </a:p>
          <a:p>
            <a:pPr lvl="1"/>
            <a:r>
              <a:rPr lang="en-US" dirty="0" smtClean="0"/>
              <a:t>Allows STAs that receive the Short SSW frame to determine the end of phase 1</a:t>
            </a:r>
          </a:p>
          <a:p>
            <a:pPr lvl="1"/>
            <a:r>
              <a:rPr lang="en-US" dirty="0" smtClean="0"/>
              <a:t>Maximum duration (1024usec) sufficient for up to 16 frame exchanges using MCS0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(SISO phase) I-TXSS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295400" y="5791200"/>
          <a:ext cx="6424617" cy="457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7200"/>
                <a:gridCol w="533400"/>
                <a:gridCol w="838200"/>
                <a:gridCol w="609600"/>
                <a:gridCol w="685800"/>
                <a:gridCol w="751181"/>
                <a:gridCol w="637309"/>
                <a:gridCol w="637309"/>
                <a:gridCol w="637309"/>
                <a:gridCol w="637309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Packet Type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Addressing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CDOWN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RF Chain ID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Addressing</a:t>
                      </a:r>
                      <a:r>
                        <a:rPr lang="en-US" sz="1000" u="sng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Mode</a:t>
                      </a:r>
                      <a:endParaRPr lang="en-US" sz="1000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Setup Duration</a:t>
                      </a:r>
                      <a:endParaRPr lang="en-US" sz="1000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Direction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FCS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00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000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99740" y="6428601"/>
            <a:ext cx="2253246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Short SSW frame format in an ISS</a:t>
            </a:r>
            <a:endParaRPr lang="en-US" sz="1200" dirty="0"/>
          </a:p>
        </p:txBody>
      </p:sp>
      <p:sp>
        <p:nvSpPr>
          <p:cNvPr id="8" name="Arc 7"/>
          <p:cNvSpPr/>
          <p:nvPr/>
        </p:nvSpPr>
        <p:spPr>
          <a:xfrm rot="10800000">
            <a:off x="2269294" y="6146322"/>
            <a:ext cx="2514600" cy="228600"/>
          </a:xfrm>
          <a:prstGeom prst="arc">
            <a:avLst>
              <a:gd name="adj1" fmla="val 10817900"/>
              <a:gd name="adj2" fmla="val 0"/>
            </a:avLst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38400" y="6291590"/>
            <a:ext cx="5132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Move</a:t>
            </a:r>
            <a:endParaRPr lang="en-US" sz="105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400" y="1561351"/>
            <a:ext cx="6215176" cy="2278500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73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(SISO phase)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I-TXSS can span up to 2048 sectors (very long)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EDMG STAs should be able to determine as soon as possible whether or not they are part of BF training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Allows a </a:t>
            </a:r>
            <a:r>
              <a:rPr lang="en-US" dirty="0"/>
              <a:t>STA which is not a part of the MU-MIMO group to, e.g., decide </a:t>
            </a:r>
            <a:r>
              <a:rPr lang="en-US" dirty="0" smtClean="0"/>
              <a:t>to stay awake or doze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should be done through the Addressing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While it can be straightforward to identify a single STA, the question is: how do we identify a group of STAs in the Addressing field?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636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1 (SISO phase)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Addressing Mode field in Short SSW frame indicates whether the Addressing field should be interpreted as an individual/broadcast address or group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 group address is used, a new EDMG Group ID Set element can be defined to associate a group ID with a group of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EDMG Group ID Set </a:t>
            </a:r>
            <a:r>
              <a:rPr lang="en-US" sz="1400" dirty="0" smtClean="0"/>
              <a:t>element can be transmitted in DMG Beacon and Announce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 responsible to ensure STAs have up to date info on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All existent groups are </a:t>
            </a:r>
            <a:r>
              <a:rPr lang="en-US" sz="1400" dirty="0"/>
              <a:t>included into EDMG Group ID Set element 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By doing this, an EDMG STA that receives a group addressed Short SSW can determine whether they are part of the BF training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9151" y="4668923"/>
            <a:ext cx="921828" cy="55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Element ID</a:t>
            </a:r>
          </a:p>
        </p:txBody>
      </p:sp>
      <p:sp>
        <p:nvSpPr>
          <p:cNvPr id="6" name="Rectangle 5"/>
          <p:cNvSpPr/>
          <p:nvPr/>
        </p:nvSpPr>
        <p:spPr>
          <a:xfrm>
            <a:off x="2450977" y="4668924"/>
            <a:ext cx="872837" cy="558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Length</a:t>
            </a:r>
          </a:p>
        </p:txBody>
      </p:sp>
      <p:sp>
        <p:nvSpPr>
          <p:cNvPr id="7" name="Rectangle 6"/>
          <p:cNvSpPr/>
          <p:nvPr/>
        </p:nvSpPr>
        <p:spPr>
          <a:xfrm>
            <a:off x="4211692" y="4668926"/>
            <a:ext cx="1193469" cy="558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Number of </a:t>
            </a:r>
            <a:r>
              <a:rPr lang="en-US" sz="1350" dirty="0" smtClean="0"/>
              <a:t>EDMG Groups</a:t>
            </a:r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5392588" y="4668923"/>
            <a:ext cx="1050966" cy="558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EDMG Group 1</a:t>
            </a:r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6448958" y="4668922"/>
            <a:ext cx="1050966" cy="55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EDMG Group 2</a:t>
            </a:r>
            <a:endParaRPr lang="en-US" sz="135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795558" y="5227830"/>
            <a:ext cx="2609603" cy="365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053157" y="5227830"/>
            <a:ext cx="260468" cy="365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795559" y="5592996"/>
            <a:ext cx="1050966" cy="482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EDMG Group </a:t>
            </a:r>
            <a:r>
              <a:rPr lang="en-US" sz="1350" dirty="0"/>
              <a:t>ID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46525" y="5592995"/>
            <a:ext cx="516578" cy="482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AID 0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63103" y="5592994"/>
            <a:ext cx="516578" cy="482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AID 1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36579" y="5592993"/>
            <a:ext cx="516578" cy="482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AID 7 </a:t>
            </a:r>
          </a:p>
        </p:txBody>
      </p:sp>
      <p:sp>
        <p:nvSpPr>
          <p:cNvPr id="16" name="Oval 15"/>
          <p:cNvSpPr/>
          <p:nvPr/>
        </p:nvSpPr>
        <p:spPr>
          <a:xfrm>
            <a:off x="4928673" y="5833468"/>
            <a:ext cx="89065" cy="115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/>
          <p:cNvSpPr/>
          <p:nvPr/>
        </p:nvSpPr>
        <p:spPr>
          <a:xfrm>
            <a:off x="5151334" y="5833468"/>
            <a:ext cx="89065" cy="115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Oval 17"/>
          <p:cNvSpPr/>
          <p:nvPr/>
        </p:nvSpPr>
        <p:spPr>
          <a:xfrm>
            <a:off x="5382901" y="5833467"/>
            <a:ext cx="89065" cy="115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/>
          <p:cNvSpPr/>
          <p:nvPr/>
        </p:nvSpPr>
        <p:spPr>
          <a:xfrm>
            <a:off x="7610107" y="4809227"/>
            <a:ext cx="89065" cy="115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Oval 19"/>
          <p:cNvSpPr/>
          <p:nvPr/>
        </p:nvSpPr>
        <p:spPr>
          <a:xfrm>
            <a:off x="7832768" y="4809227"/>
            <a:ext cx="89065" cy="115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/>
          <p:cNvSpPr/>
          <p:nvPr/>
        </p:nvSpPr>
        <p:spPr>
          <a:xfrm>
            <a:off x="8064335" y="4809226"/>
            <a:ext cx="89065" cy="1157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TextBox 21"/>
          <p:cNvSpPr txBox="1"/>
          <p:nvPr/>
        </p:nvSpPr>
        <p:spPr>
          <a:xfrm>
            <a:off x="986058" y="4343400"/>
            <a:ext cx="659080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Bits         </a:t>
            </a:r>
            <a:r>
              <a:rPr lang="en-US" sz="1350" dirty="0" smtClean="0"/>
              <a:t>	8             	8               	8	5                	   69             	        69</a:t>
            </a:r>
            <a:endParaRPr lang="en-US" sz="1350" dirty="0"/>
          </a:p>
        </p:txBody>
      </p:sp>
      <p:sp>
        <p:nvSpPr>
          <p:cNvPr id="23" name="TextBox 22"/>
          <p:cNvSpPr txBox="1"/>
          <p:nvPr/>
        </p:nvSpPr>
        <p:spPr>
          <a:xfrm>
            <a:off x="2357658" y="6096000"/>
            <a:ext cx="4547098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Bits         </a:t>
            </a:r>
            <a:r>
              <a:rPr lang="en-US" sz="1350" dirty="0" smtClean="0"/>
              <a:t>      5                    8         8                              8</a:t>
            </a:r>
            <a:endParaRPr lang="en-US" sz="1350" dirty="0"/>
          </a:p>
        </p:txBody>
      </p:sp>
      <p:sp>
        <p:nvSpPr>
          <p:cNvPr id="24" name="Rectangle 23"/>
          <p:cNvSpPr/>
          <p:nvPr/>
        </p:nvSpPr>
        <p:spPr>
          <a:xfrm>
            <a:off x="3339499" y="4668364"/>
            <a:ext cx="872837" cy="558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Element ID Extension</a:t>
            </a:r>
            <a:endParaRPr lang="en-US" sz="135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615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Phase 1 (SISO phase) setup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Initiator and responder(s) exchange DMG SISO Setup and DMG SISO Setup Response frames to collect feedback and setup phase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Polled approach is simpler and more robust, while at the same time being able to deal with DMG SISO Setup Response frames of different durations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I-TXSS was present, the duration of the setup </a:t>
            </a:r>
            <a:r>
              <a:rPr lang="en-US" dirty="0" err="1" smtClean="0"/>
              <a:t>subphase</a:t>
            </a:r>
            <a:r>
              <a:rPr lang="en-US" dirty="0" smtClean="0"/>
              <a:t> shall not exceed the value of the Setup Duration field indicated in the Short SSW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Enables any recipient STAs to determine the end of phase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Duration field of each DMG SISO Setup/DMG SISO Setup Response frame shall point to the end of phase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Channel Measurement Feedback element, or a modified version of it, is included in the DMG SISO Setup Response frame and includes list of received I-TXSS sectors/antennas and their corresponding SNR/RSSI per RX antenna (other fields 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AP may provide early notice on start of phase 1 for STAs in power save (either scheduled or unscheduled)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7436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481</TotalTime>
  <Words>2277</Words>
  <Application>Microsoft Office PowerPoint</Application>
  <PresentationFormat>On-screen Show (4:3)</PresentationFormat>
  <Paragraphs>265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802-11-Submission</vt:lpstr>
      <vt:lpstr>Document</vt:lpstr>
      <vt:lpstr>MU MIMO beamforming protocol proposal</vt:lpstr>
      <vt:lpstr>Purpose</vt:lpstr>
      <vt:lpstr>Protocol</vt:lpstr>
      <vt:lpstr>Phase 1</vt:lpstr>
      <vt:lpstr>Phase 1 (SISO phase) overview</vt:lpstr>
      <vt:lpstr>Phase 1 (SISO phase) I-TXSS</vt:lpstr>
      <vt:lpstr>Phase 1 (SISO phase) addressing</vt:lpstr>
      <vt:lpstr>Phase 1 (SISO phase) addressing</vt:lpstr>
      <vt:lpstr>Phase 1 (SISO phase) setup exchange</vt:lpstr>
      <vt:lpstr>Phase 2</vt:lpstr>
      <vt:lpstr>MIMO Phase</vt:lpstr>
      <vt:lpstr>MIMO Phase: steps</vt:lpstr>
      <vt:lpstr>MU-MIMO BF Setup frame</vt:lpstr>
      <vt:lpstr>MU-MIMO BF Training (1/2)</vt:lpstr>
      <vt:lpstr>MU-MIMO BF Training: enhanced BRP packet format (2/2)</vt:lpstr>
      <vt:lpstr>MU-MIMO FB Polling</vt:lpstr>
      <vt:lpstr>MU-MIMO FB Poll frame</vt:lpstr>
      <vt:lpstr>MU-MIMO FB frame</vt:lpstr>
      <vt:lpstr>MU-MIMO Selection</vt:lpstr>
      <vt:lpstr>MU-MIMO Selection frame </vt:lpstr>
      <vt:lpstr>Summary</vt:lpstr>
      <vt:lpstr>References</vt:lpstr>
      <vt:lpstr>Straw poll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carlos.cordeiro@intel.com</dc:creator>
  <cp:lastModifiedBy>Cordeiro, Carlos</cp:lastModifiedBy>
  <cp:revision>59</cp:revision>
  <cp:lastPrinted>1601-01-01T00:00:00Z</cp:lastPrinted>
  <dcterms:created xsi:type="dcterms:W3CDTF">2015-05-05T17:39:16Z</dcterms:created>
  <dcterms:modified xsi:type="dcterms:W3CDTF">2016-11-03T03:28:40Z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</Properties>
</file>