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44"/>
  </p:notesMasterIdLst>
  <p:handoutMasterIdLst>
    <p:handoutMasterId r:id="rId45"/>
  </p:handoutMasterIdLst>
  <p:sldIdLst>
    <p:sldId id="256" r:id="rId2"/>
    <p:sldId id="257" r:id="rId3"/>
    <p:sldId id="274" r:id="rId4"/>
    <p:sldId id="277" r:id="rId5"/>
    <p:sldId id="275" r:id="rId6"/>
    <p:sldId id="285" r:id="rId7"/>
    <p:sldId id="286" r:id="rId8"/>
    <p:sldId id="287" r:id="rId9"/>
    <p:sldId id="288" r:id="rId10"/>
    <p:sldId id="290" r:id="rId11"/>
    <p:sldId id="291" r:id="rId12"/>
    <p:sldId id="292" r:id="rId13"/>
    <p:sldId id="289" r:id="rId14"/>
    <p:sldId id="295" r:id="rId15"/>
    <p:sldId id="276" r:id="rId16"/>
    <p:sldId id="301" r:id="rId17"/>
    <p:sldId id="308" r:id="rId18"/>
    <p:sldId id="309" r:id="rId19"/>
    <p:sldId id="310" r:id="rId20"/>
    <p:sldId id="311" r:id="rId21"/>
    <p:sldId id="312" r:id="rId22"/>
    <p:sldId id="302" r:id="rId23"/>
    <p:sldId id="303" r:id="rId24"/>
    <p:sldId id="304" r:id="rId25"/>
    <p:sldId id="305" r:id="rId26"/>
    <p:sldId id="306" r:id="rId27"/>
    <p:sldId id="307" r:id="rId28"/>
    <p:sldId id="314" r:id="rId29"/>
    <p:sldId id="315" r:id="rId30"/>
    <p:sldId id="318" r:id="rId31"/>
    <p:sldId id="316" r:id="rId32"/>
    <p:sldId id="319" r:id="rId33"/>
    <p:sldId id="320" r:id="rId34"/>
    <p:sldId id="321" r:id="rId35"/>
    <p:sldId id="322" r:id="rId36"/>
    <p:sldId id="323" r:id="rId37"/>
    <p:sldId id="324" r:id="rId38"/>
    <p:sldId id="325" r:id="rId39"/>
    <p:sldId id="284" r:id="rId40"/>
    <p:sldId id="313" r:id="rId41"/>
    <p:sldId id="283" r:id="rId42"/>
    <p:sldId id="264"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502" autoAdjust="0"/>
  </p:normalViewPr>
  <p:slideViewPr>
    <p:cSldViewPr>
      <p:cViewPr varScale="1">
        <p:scale>
          <a:sx n="63" d="100"/>
          <a:sy n="63" d="100"/>
        </p:scale>
        <p:origin x="456" y="6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802-11-16/1326r2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802-11-16/1326r2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802-11-16/1326r2</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802-11-16/1326r2</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802-11-16/1326r2</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802-11-16/1326r2</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428186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doc.: IEEE 802-11-16/1326r2</a:t>
            </a:r>
            <a:endParaRPr lang="en-US" altLang="en-US" sz="1400" smtClean="0">
              <a:solidFill>
                <a:srgbClr val="000000"/>
              </a:solidFill>
            </a:endParaRPr>
          </a:p>
        </p:txBody>
      </p:sp>
      <p:sp>
        <p:nvSpPr>
          <p:cNvPr id="307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November 2016</a:t>
            </a:r>
            <a:endParaRPr lang="en-US" altLang="en-US" sz="1400" smtClean="0">
              <a:solidFill>
                <a:srgbClr val="000000"/>
              </a:solidFill>
            </a:endParaRPr>
          </a:p>
        </p:txBody>
      </p:sp>
      <p:sp>
        <p:nvSpPr>
          <p:cNvPr id="307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solidFill>
                  <a:srgbClr val="000000"/>
                </a:solidFill>
              </a:rPr>
              <a:t>Osama Aboul-Magd (Huawei Technologies)</a:t>
            </a:r>
          </a:p>
        </p:txBody>
      </p:sp>
      <p:sp>
        <p:nvSpPr>
          <p:cNvPr id="307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solidFill>
                  <a:srgbClr val="000000"/>
                </a:solidFill>
              </a:rPr>
              <a:t>Page </a:t>
            </a:r>
            <a:fld id="{82A73D40-928F-4143-B85A-A2D32B083332}" type="slidenum">
              <a:rPr lang="en-US" altLang="en-US" smtClean="0">
                <a:solidFill>
                  <a:srgbClr val="000000"/>
                </a:solidFill>
              </a:rPr>
              <a:pPr>
                <a:spcBef>
                  <a:spcPct val="0"/>
                </a:spcBef>
              </a:pPr>
              <a:t>23</a:t>
            </a:fld>
            <a:endParaRPr lang="en-US" altLang="en-US" smtClean="0">
              <a:solidFill>
                <a:srgbClr val="000000"/>
              </a:solidFill>
            </a:endParaRPr>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9795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doc.: IEEE 802-11-16/1326r2</a:t>
            </a:r>
            <a:endParaRPr lang="en-US" altLang="en-US" sz="1400" smtClean="0">
              <a:solidFill>
                <a:srgbClr val="000000"/>
              </a:solidFill>
            </a:endParaRP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November 2016</a:t>
            </a:r>
            <a:endParaRPr lang="en-US" altLang="en-US" sz="1400" smtClean="0">
              <a:solidFill>
                <a:srgbClr val="000000"/>
              </a:solidFill>
            </a:endParaRP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solidFill>
                  <a:srgbClr val="000000"/>
                </a:solidFill>
              </a:rPr>
              <a:t>Osama Aboul-Magd (Huawei Technologies)</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solidFill>
                  <a:srgbClr val="000000"/>
                </a:solidFill>
              </a:rPr>
              <a:t>Page </a:t>
            </a:r>
            <a:fld id="{AD0440EC-2671-4247-88D7-D754156C20CD}" type="slidenum">
              <a:rPr lang="en-US" altLang="en-US" smtClean="0">
                <a:solidFill>
                  <a:srgbClr val="000000"/>
                </a:solidFill>
              </a:rPr>
              <a:pPr>
                <a:spcBef>
                  <a:spcPct val="0"/>
                </a:spcBef>
              </a:pPr>
              <a:t>24</a:t>
            </a:fld>
            <a:endParaRPr lang="en-US" altLang="en-US" smtClean="0">
              <a:solidFill>
                <a:srgbClr val="000000"/>
              </a:solidFill>
            </a:endParaRPr>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08237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doc.: IEEE 802-11-16/1326r2</a:t>
            </a:r>
            <a:endParaRPr lang="en-US" altLang="en-US" sz="1400" smtClean="0">
              <a:solidFill>
                <a:srgbClr val="000000"/>
              </a:solidFill>
            </a:endParaRP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solidFill>
                  <a:srgbClr val="000000"/>
                </a:solidFill>
              </a:rPr>
              <a:t>November 2016</a:t>
            </a:r>
            <a:endParaRPr lang="en-US" altLang="en-US" sz="1400" smtClean="0">
              <a:solidFill>
                <a:srgbClr val="000000"/>
              </a:solidFill>
            </a:endParaRP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solidFill>
                  <a:srgbClr val="000000"/>
                </a:solidFill>
              </a:rPr>
              <a:t>Osama Aboul-Magd (Huawei Technologies)</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solidFill>
                  <a:srgbClr val="000000"/>
                </a:solidFill>
              </a:rPr>
              <a:t>Page </a:t>
            </a:r>
            <a:fld id="{6992ECC0-0A91-4A05-9440-3EE9FC4D6A53}" type="slidenum">
              <a:rPr lang="en-US" altLang="en-US" smtClean="0">
                <a:solidFill>
                  <a:srgbClr val="000000"/>
                </a:solidFill>
              </a:rPr>
              <a:pPr>
                <a:spcBef>
                  <a:spcPct val="0"/>
                </a:spcBef>
              </a:pPr>
              <a:t>25</a:t>
            </a:fld>
            <a:endParaRPr lang="en-US" altLang="en-US" smtClean="0">
              <a:solidFill>
                <a:srgbClr val="000000"/>
              </a:solidFill>
            </a:endParaRPr>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22009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Document</a:t>
            </a:r>
            <a:endParaRPr lang="en-US" dirty="0"/>
          </a:p>
        </p:txBody>
      </p:sp>
      <p:sp>
        <p:nvSpPr>
          <p:cNvPr id="4" name="Header Placeholder 3"/>
          <p:cNvSpPr>
            <a:spLocks noGrp="1"/>
          </p:cNvSpPr>
          <p:nvPr>
            <p:ph type="hdr" idx="10"/>
          </p:nvPr>
        </p:nvSpPr>
        <p:spPr/>
        <p:txBody>
          <a:bodyPr/>
          <a:lstStyle/>
          <a:p>
            <a:r>
              <a:rPr lang="en-US" smtClean="0"/>
              <a:t>doc.: IEEE 802-11-16/1326r2</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802-11-16/1326r2</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Steve Shellhammer,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Steve Shellhammer,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Minyoung Park (Intel Corporation)</a:t>
            </a:r>
            <a:endParaRPr lang="en-US">
              <a:solidFill>
                <a:srgbClr val="000000"/>
              </a:solidFill>
            </a:endParaRPr>
          </a:p>
        </p:txBody>
      </p:sp>
      <p:sp>
        <p:nvSpPr>
          <p:cNvPr id="6"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smtClean="0"/>
              <a:t>November 2016</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smtClean="0"/>
              <a:t>Steve Shellhammer,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smtClean="0"/>
              <a:t>November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defTabSz="445234"/>
            <a:r>
              <a:rPr lang="en-GB" smtClean="0"/>
              <a:t>Steve Shellhammer,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smtClean="0"/>
              <a:t>November 2016</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smtClean="0"/>
              <a:t>Steve Shellhammer,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Minyoung Park (Intel Corporation)</a:t>
            </a:r>
            <a:endParaRPr lang="en-US">
              <a:solidFill>
                <a:srgbClr val="000000"/>
              </a:solidFill>
            </a:endParaRPr>
          </a:p>
        </p:txBody>
      </p:sp>
      <p:sp>
        <p:nvSpPr>
          <p:cNvPr id="4"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Steve Shellhammer,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Steve Shellhammer,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smtClean="0"/>
              <a:t>November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defTabSz="445234"/>
            <a:r>
              <a:rPr lang="en-GB" smtClean="0"/>
              <a:t>Steve Shellhammer,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defTabSz="445234"/>
            <a:r>
              <a:rPr lang="en-GB" smtClean="0"/>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11-16-1326r2</a:t>
            </a:r>
            <a:endParaRPr lang="en-GB" sz="1800" b="1" dirty="0" smtClean="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9/dcn/16/19-16-0130-04-Auto-csd-document.docx" TargetMode="External"/><Relationship Id="rId2" Type="http://schemas.openxmlformats.org/officeDocument/2006/relationships/hyperlink" Target="https://mentor.ieee.org/802.19/dcn/16/19-16-0162-00-0000-p802-19-2-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9/dcn/16/19-16-0130-04-Auto-csd-document.docx" TargetMode="External"/><Relationship Id="rId2" Type="http://schemas.openxmlformats.org/officeDocument/2006/relationships/hyperlink" Target="https://mentor.ieee.org/802.19/dcn/16/19-16-0162-00-0000-p802-19-2-pa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6/19-16-0130-04-Auto-csd-document.docx" TargetMode="External"/><Relationship Id="rId2" Type="http://schemas.openxmlformats.org/officeDocument/2006/relationships/hyperlink" Target="https://mentor.ieee.org/802.19/dcn/16/19-16-0162-00-0000-p802-19-2-pa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045-06-0wur-a-par-proposal-wur-sg.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6/11-16-0936-03-0wur-a-csd-proposal-for-wake-up-radio-wu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936-03-0wur-a-csd-proposal-for-wake-up-radio-wur.docx" TargetMode="External"/><Relationship Id="rId2" Type="http://schemas.openxmlformats.org/officeDocument/2006/relationships/hyperlink" Target="https://mentor.ieee.org/802.11/dcn/16/11-16-1045-06-0wur-a-par-proposal-wur-s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9/dcn/16/19-16-0130-05-Auto-csd-document.docx" TargetMode="External"/><Relationship Id="rId2" Type="http://schemas.openxmlformats.org/officeDocument/2006/relationships/hyperlink" Target="https://mentor.ieee.org/802.19/dcn/16/19-16-0184-01-Auto-par-comment-responses.pptx"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16/ec-16-0152-00-00EC-ieee-p802-3cg-draft-par.pdf" TargetMode="External"/><Relationship Id="rId13" Type="http://schemas.openxmlformats.org/officeDocument/2006/relationships/hyperlink" Target="https://mentor.ieee.org/802.19/dcn/16/19-16-0130-04-Auto-csd-document.docx" TargetMode="External"/><Relationship Id="rId3" Type="http://schemas.openxmlformats.org/officeDocument/2006/relationships/hyperlink" Target="http://www.ieee802.org/1/files/public/docs2016/802c-thaler-PAR-Mod-0916.pdf" TargetMode="External"/><Relationship Id="rId7" Type="http://schemas.openxmlformats.org/officeDocument/2006/relationships/hyperlink" Target="http://www.ieee802.org/1/files/public/docs2016/cs-LRP-draft-CSD-0916-v03.pdf" TargetMode="External"/><Relationship Id="rId12" Type="http://schemas.openxmlformats.org/officeDocument/2006/relationships/hyperlink" Target="https://mentor.ieee.org/802.19/dcn/16/19-16-0162-00-0000-p802-19-2-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1/files/public/docs2016/cs-LRP-draft-PAR-0916-v03.pdf" TargetMode="External"/><Relationship Id="rId11" Type="http://schemas.openxmlformats.org/officeDocument/2006/relationships/hyperlink" Target="https://mentor.ieee.org/802.11/dcn/16/11-16-0936-03-0wur-a-csd-proposal-for-wake-up-radio-wur.docx" TargetMode="External"/><Relationship Id="rId5" Type="http://schemas.openxmlformats.org/officeDocument/2006/relationships/hyperlink" Target="http://ieee802.org/1/files/public/docs2016/ar-seaman-rev-draft-csd-0916-v02.pdf" TargetMode="External"/><Relationship Id="rId10" Type="http://schemas.openxmlformats.org/officeDocument/2006/relationships/hyperlink" Target="https://mentor.ieee.org/802.11/dcn/16/11-16-1045-06-0wur-a-par-proposal-wur-sg.docx" TargetMode="External"/><Relationship Id="rId4" Type="http://schemas.openxmlformats.org/officeDocument/2006/relationships/hyperlink" Target="http://ieee802.org/1/files/public/docs2016/ar-seaman-rev-draft-par-0916-v02.pdf" TargetMode="External"/><Relationship Id="rId9" Type="http://schemas.openxmlformats.org/officeDocument/2006/relationships/hyperlink" Target="https://mentor.ieee.org/802-ec/dcn/16/ec-16-0153-00-00EC-ieee-p802-3cg-draft-csd.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6/11-16-1045-09-0wur-a-par-proposal-wur-sg.docx" TargetMode="External"/><Relationship Id="rId2" Type="http://schemas.openxmlformats.org/officeDocument/2006/relationships/hyperlink" Target="https://mentor.ieee.org/802.11/dcn/16/11-16-1528-00-0wur-comments-on-wur-sg-par-and-csd.ppt" TargetMode="External"/><Relationship Id="rId1" Type="http://schemas.openxmlformats.org/officeDocument/2006/relationships/slideLayout" Target="../slideLayouts/slideLayout3.xml"/><Relationship Id="rId4" Type="http://schemas.openxmlformats.org/officeDocument/2006/relationships/hyperlink" Target="https://mentor.ieee.org/802.11/dcn/16/11-16-0936-04-0wur-a-csd-proposal-for-wake-up-radio-wur.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1045-09-0wur-a-par-proposal-wur-s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152-02-00EC-ieee-p802-3cg-draft-par.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ieee802.org/1/files/public/docs2016/cs-LRP-PAR-1116-v01.pdf" TargetMode="External"/><Relationship Id="rId2" Type="http://schemas.openxmlformats.org/officeDocument/2006/relationships/hyperlink" Target="http://ieee802.org/1/files/public/docs2016/cs-PAR-CSD-comments-and-resolution-1116-v02.pdf" TargetMode="External"/><Relationship Id="rId1" Type="http://schemas.openxmlformats.org/officeDocument/2006/relationships/slideLayout" Target="../slideLayouts/slideLayout3.xml"/><Relationship Id="rId4" Type="http://schemas.openxmlformats.org/officeDocument/2006/relationships/hyperlink" Target="http://ieee802.org/1/files/public/docs2016/cs-LRP-CSD-1116-v01.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6/11-16-0986-00-0PAR-minutes-july-2016-session.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ieee802.org/1/files/public/docs2016/cs-PAR-CSD-comments-and-resolution-1116-v02.pdf" TargetMode="External"/><Relationship Id="rId5" Type="http://schemas.openxmlformats.org/officeDocument/2006/relationships/hyperlink" Target="https://mentor.ieee.org/802.11/dcn/16/11-16-1486-00-0PAR-minutes-november-2016-session.docx" TargetMode="External"/><Relationship Id="rId4" Type="http://schemas.openxmlformats.org/officeDocument/2006/relationships/hyperlink" Target="https://mentor.ieee.org/802.11/dcn/16/11-16-0986-00-0PAR-minutes-july-2016-session.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1/files/public/docs2016/802c-thaler-PAR-Mod-0916.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1/files/public/docs2016/ar-seaman-rev-draft-csd-0916-v02.pdf" TargetMode="External"/><Relationship Id="rId2" Type="http://schemas.openxmlformats.org/officeDocument/2006/relationships/hyperlink" Target="http://ieee802.org/1/files/public/docs2016/ar-seaman-rev-draft-par-0916-v0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6/cs-LRP-draft-CSD-0916-v03.pdf" TargetMode="External"/><Relationship Id="rId2" Type="http://schemas.openxmlformats.org/officeDocument/2006/relationships/hyperlink" Target="http://www.ieee802.org/1/files/public/docs2016/cs-LRP-draft-PAR-0916-v03.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6/ec-16-0153-00-00EC-ieee-p802-3cg-draft-csd.pdf" TargetMode="External"/><Relationship Id="rId2" Type="http://schemas.openxmlformats.org/officeDocument/2006/relationships/hyperlink" Target="https://mentor.ieee.org/802-ec/dcn/16/ec-16-0152-00-00EC-ieee-p802-3cg-draf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 Meeting Agenda and Comment slides - San Antonio 2016</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2016-11-10</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November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533400" y="2590800"/>
          <a:ext cx="8001000" cy="2422525"/>
        </p:xfrm>
        <a:graphic>
          <a:graphicData uri="http://schemas.openxmlformats.org/presentationml/2006/ole">
            <mc:AlternateContent xmlns:mc="http://schemas.openxmlformats.org/markup-compatibility/2006">
              <mc:Choice xmlns:v="urn:schemas-microsoft-com:vml" Requires="v">
                <p:oleObj spid="_x0000_s3168"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59080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802.19.2 - Standard: Coexistence of Unlicensed Wireless Systems in an Automotive Environment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85800" y="1628801"/>
            <a:ext cx="7770813" cy="4846612"/>
          </a:xfrm>
        </p:spPr>
        <p:txBody>
          <a:bodyPr/>
          <a:lstStyle/>
          <a:p>
            <a:r>
              <a:rPr lang="en-US" dirty="0" smtClean="0"/>
              <a:t>Change scope 5.2 to “</a:t>
            </a:r>
            <a:r>
              <a:rPr lang="en-US" b="0" dirty="0"/>
              <a:t>This recommended practice </a:t>
            </a:r>
            <a:r>
              <a:rPr lang="en-US" b="0" dirty="0" smtClean="0"/>
              <a:t>recommends </a:t>
            </a:r>
            <a:r>
              <a:rPr lang="en-US" b="0" dirty="0"/>
              <a:t>dynamic parameter values for IEEE </a:t>
            </a:r>
            <a:r>
              <a:rPr lang="en-US" b="0" dirty="0" smtClean="0"/>
              <a:t>802 and </a:t>
            </a:r>
            <a:r>
              <a:rPr lang="en-US" b="0" dirty="0"/>
              <a:t>Bluetooth devices </a:t>
            </a:r>
            <a:r>
              <a:rPr lang="en-US" b="0" dirty="0" smtClean="0"/>
              <a:t>operating in the 2.4 </a:t>
            </a:r>
            <a:r>
              <a:rPr lang="en-US" b="0" dirty="0"/>
              <a:t>GHz </a:t>
            </a:r>
            <a:r>
              <a:rPr lang="en-US" b="0" dirty="0" smtClean="0"/>
              <a:t>band to </a:t>
            </a:r>
            <a:r>
              <a:rPr lang="en-US" b="0" dirty="0"/>
              <a:t>enhance their performance in the automotive environment</a:t>
            </a:r>
            <a:r>
              <a:rPr lang="en-US" b="0" dirty="0" smtClean="0"/>
              <a:t>.”</a:t>
            </a:r>
          </a:p>
          <a:p>
            <a:r>
              <a:rPr lang="en-US" b="0" dirty="0" smtClean="0"/>
              <a:t>5.4 request to quantify “</a:t>
            </a:r>
            <a:r>
              <a:rPr lang="en-US" b="0" dirty="0"/>
              <a:t>improvements </a:t>
            </a:r>
            <a:r>
              <a:rPr lang="en-US" b="0" dirty="0" smtClean="0"/>
              <a:t>in throughput</a:t>
            </a:r>
            <a:r>
              <a:rPr lang="en-US" b="0" dirty="0"/>
              <a:t>, latency, reliability, PESQ (Perceptual Evaluation Speech Quality) score </a:t>
            </a:r>
            <a:r>
              <a:rPr lang="en-US" b="0" dirty="0" err="1" smtClean="0"/>
              <a:t>etc</a:t>
            </a:r>
            <a:r>
              <a:rPr lang="en-US" b="0" dirty="0" smtClean="0"/>
              <a:t>”</a:t>
            </a:r>
          </a:p>
          <a:p>
            <a:r>
              <a:rPr lang="en-US" b="0" dirty="0" smtClean="0"/>
              <a:t>5.4 change “</a:t>
            </a:r>
            <a:r>
              <a:rPr lang="en-US" b="0" dirty="0"/>
              <a:t>for </a:t>
            </a:r>
            <a:r>
              <a:rPr lang="en-US" b="0" dirty="0" smtClean="0"/>
              <a:t>example” to “such as”</a:t>
            </a:r>
          </a:p>
          <a:p>
            <a:r>
              <a:rPr lang="en-US" b="0" dirty="0" smtClean="0"/>
              <a:t>5.4 delete “the” prior to physical layer and medium access…(two instances)</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9098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802.19.2 - Standard: Coexistence of Unlicensed Wireless Systems in an Automotive Environment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96913" y="1751014"/>
            <a:ext cx="7759700" cy="4343400"/>
          </a:xfrm>
        </p:spPr>
        <p:txBody>
          <a:bodyPr/>
          <a:lstStyle/>
          <a:p>
            <a:r>
              <a:rPr lang="en-US" dirty="0" smtClean="0"/>
              <a:t>5.4 change </a:t>
            </a:r>
          </a:p>
          <a:p>
            <a:r>
              <a:rPr lang="en-US" sz="1600" dirty="0" smtClean="0"/>
              <a:t>“</a:t>
            </a:r>
            <a:r>
              <a:rPr lang="en-US" sz="1600" b="0" dirty="0"/>
              <a:t>The typical scenarios the recommended practice will include:</a:t>
            </a:r>
          </a:p>
          <a:p>
            <a:r>
              <a:rPr lang="en-US" sz="1600" b="0" dirty="0"/>
              <a:t>Interference among IEEE 802.11 devices in the 2.4 GHz band.</a:t>
            </a:r>
          </a:p>
          <a:p>
            <a:r>
              <a:rPr lang="en-US" sz="1600" b="0" dirty="0"/>
              <a:t>Interference between IEEE 802.11 devices and non IEEE 802.11 devices in the 2.4 GHz band.</a:t>
            </a:r>
          </a:p>
          <a:p>
            <a:r>
              <a:rPr lang="en-US" sz="1600" b="0" dirty="0"/>
              <a:t>Non-IEEE 802.11 devices in the 2.4 GHz band include but are not limited to Bluetooth </a:t>
            </a:r>
            <a:r>
              <a:rPr lang="en-US" sz="1600" b="0" dirty="0" smtClean="0"/>
              <a:t>devices.”</a:t>
            </a:r>
          </a:p>
          <a:p>
            <a:r>
              <a:rPr lang="en-US" sz="2000" dirty="0" smtClean="0"/>
              <a:t>To</a:t>
            </a:r>
            <a:r>
              <a:rPr lang="en-US" sz="1800" b="0" dirty="0" smtClean="0"/>
              <a:t> </a:t>
            </a:r>
          </a:p>
          <a:p>
            <a:r>
              <a:rPr lang="en-US" sz="1800" b="0" dirty="0" smtClean="0"/>
              <a:t>“The recommended practice addresses interference scenarios among and between </a:t>
            </a:r>
            <a:r>
              <a:rPr lang="en-US" sz="1800" b="0" dirty="0"/>
              <a:t>2.4 GHz</a:t>
            </a:r>
            <a:r>
              <a:rPr lang="en-US" sz="1800" b="0" dirty="0" smtClean="0"/>
              <a:t> IEEE 802 and non-IEEE 802 devices (e.g. Bluetooth).”</a:t>
            </a:r>
            <a:endParaRPr lang="en-US" sz="18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69550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sz="2400" dirty="0"/>
              <a:t>802.19.2 - Standard: Coexistence of Unlicensed Wireless Systems in an Automotive Environment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467544" y="1988840"/>
            <a:ext cx="8424935" cy="2889077"/>
          </a:xfrm>
        </p:spPr>
        <p:txBody>
          <a:bodyPr/>
          <a:lstStyle/>
          <a:p>
            <a:r>
              <a:rPr lang="en-US" sz="1800" dirty="0" smtClean="0"/>
              <a:t>5.5 replace the Need for Project with </a:t>
            </a:r>
          </a:p>
          <a:p>
            <a:r>
              <a:rPr lang="en-US" sz="1800" dirty="0" smtClean="0"/>
              <a:t>“</a:t>
            </a:r>
            <a:r>
              <a:rPr lang="en-US" sz="1800" b="0" dirty="0" smtClean="0"/>
              <a:t>The</a:t>
            </a:r>
            <a:r>
              <a:rPr lang="en-US" sz="1800" dirty="0" smtClean="0"/>
              <a:t>  </a:t>
            </a:r>
            <a:r>
              <a:rPr lang="en-US" sz="1800" b="0" dirty="0"/>
              <a:t>automotive </a:t>
            </a:r>
            <a:r>
              <a:rPr lang="en-US" sz="1800" b="0" dirty="0" smtClean="0"/>
              <a:t>environment is one </a:t>
            </a:r>
            <a:r>
              <a:rPr lang="en-US" sz="1800" b="0" dirty="0"/>
              <a:t>of the </a:t>
            </a:r>
            <a:r>
              <a:rPr lang="en-US" sz="1800" b="0" dirty="0" smtClean="0"/>
              <a:t>2.4 GHz </a:t>
            </a:r>
            <a:r>
              <a:rPr lang="en-US" sz="1800" b="0" dirty="0"/>
              <a:t>w</a:t>
            </a:r>
            <a:r>
              <a:rPr lang="en-US" sz="1800" b="0" dirty="0" smtClean="0"/>
              <a:t>ireless environments </a:t>
            </a:r>
            <a:r>
              <a:rPr lang="en-US" sz="1800" b="0" dirty="0"/>
              <a:t>with rapidly </a:t>
            </a:r>
            <a:r>
              <a:rPr lang="en-US" sz="1800" b="0" dirty="0" smtClean="0"/>
              <a:t>increasing deployment. This </a:t>
            </a:r>
            <a:r>
              <a:rPr lang="en-US" sz="1800" b="0" dirty="0"/>
              <a:t>environment differs from the enterprise or residential environments. </a:t>
            </a:r>
            <a:r>
              <a:rPr lang="en-US" sz="1800" b="0" dirty="0" smtClean="0"/>
              <a:t>Automotive environments are characterized by high density of access </a:t>
            </a:r>
            <a:r>
              <a:rPr lang="en-US" sz="1800" b="0" dirty="0"/>
              <a:t>points and stations </a:t>
            </a:r>
            <a:r>
              <a:rPr lang="en-US" sz="1800" b="0" dirty="0" smtClean="0"/>
              <a:t>(e.g</a:t>
            </a:r>
            <a:r>
              <a:rPr lang="en-US" sz="1800" b="0" dirty="0"/>
              <a:t>. in traffic jams</a:t>
            </a:r>
            <a:r>
              <a:rPr lang="en-US" sz="1800" b="0" dirty="0" smtClean="0"/>
              <a:t>) with inter-AP </a:t>
            </a:r>
            <a:r>
              <a:rPr lang="en-US" sz="1800" b="0" dirty="0"/>
              <a:t>distance </a:t>
            </a:r>
            <a:r>
              <a:rPr lang="en-US" sz="1800" b="0" dirty="0" smtClean="0"/>
              <a:t>of 2m-3m and dynamically changing interference conditions. There is extensive </a:t>
            </a:r>
            <a:r>
              <a:rPr lang="en-US" sz="1800" b="0" dirty="0"/>
              <a:t>use of </a:t>
            </a:r>
            <a:r>
              <a:rPr lang="en-US" sz="1800" b="0" dirty="0" smtClean="0"/>
              <a:t>non </a:t>
            </a:r>
            <a:r>
              <a:rPr lang="en-US" sz="1800" b="0" dirty="0"/>
              <a:t>IEEE </a:t>
            </a:r>
            <a:r>
              <a:rPr lang="en-US" sz="1800" b="0" dirty="0" smtClean="0"/>
              <a:t>802 technologies </a:t>
            </a:r>
            <a:r>
              <a:rPr lang="en-US" sz="1800" b="0" dirty="0"/>
              <a:t>in the 2.4 GHz band, which </a:t>
            </a:r>
            <a:r>
              <a:rPr lang="en-US" sz="1800" b="0" dirty="0" smtClean="0"/>
              <a:t>require </a:t>
            </a:r>
            <a:r>
              <a:rPr lang="en-US" sz="1800" b="0" dirty="0"/>
              <a:t>consideration of coexistence issues</a:t>
            </a:r>
            <a:r>
              <a:rPr lang="en-US" sz="1800" b="0" dirty="0" smtClean="0"/>
              <a:t>. </a:t>
            </a:r>
            <a:r>
              <a:rPr lang="en-US" sz="1800" b="0" dirty="0"/>
              <a:t>This recommended practice aims to improve coexistence and performance in 2.4 GHz.</a:t>
            </a:r>
            <a:r>
              <a:rPr lang="en-US" sz="1800" dirty="0"/>
              <a:t> </a:t>
            </a:r>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584874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802.11 Amendment: Low-power wake-up radio operation, </a:t>
            </a:r>
            <a:r>
              <a:rPr lang="en-US" sz="2400" dirty="0">
                <a:hlinkClick r:id="rId3"/>
              </a:rPr>
              <a:t>PAR</a:t>
            </a:r>
            <a:r>
              <a:rPr lang="en-US" sz="2400" dirty="0"/>
              <a:t> and </a:t>
            </a:r>
            <a:r>
              <a:rPr lang="en-US" sz="2400" dirty="0">
                <a:hlinkClick r:id="rId4"/>
              </a:rPr>
              <a:t>CSD</a:t>
            </a:r>
            <a:endParaRPr lang="en-US" sz="2400" dirty="0"/>
          </a:p>
        </p:txBody>
      </p:sp>
      <p:sp>
        <p:nvSpPr>
          <p:cNvPr id="3" name="Content Placeholder 2"/>
          <p:cNvSpPr>
            <a:spLocks noGrp="1"/>
          </p:cNvSpPr>
          <p:nvPr>
            <p:ph idx="1"/>
          </p:nvPr>
        </p:nvSpPr>
        <p:spPr>
          <a:xfrm>
            <a:off x="685800" y="1751014"/>
            <a:ext cx="7770813" cy="4630314"/>
          </a:xfrm>
        </p:spPr>
        <p:txBody>
          <a:bodyPr/>
          <a:lstStyle/>
          <a:p>
            <a:r>
              <a:rPr lang="en-US" sz="1800" dirty="0" smtClean="0"/>
              <a:t>1.1 Project Number – change to “P802.11ba”</a:t>
            </a:r>
          </a:p>
          <a:p>
            <a:r>
              <a:rPr lang="en-US" sz="1800" dirty="0" smtClean="0"/>
              <a:t>2.1 Title – need to quantify “Low-power” </a:t>
            </a:r>
          </a:p>
          <a:p>
            <a:r>
              <a:rPr lang="en-US" sz="1800" dirty="0"/>
              <a:t>	</a:t>
            </a:r>
            <a:r>
              <a:rPr lang="en-US" sz="1800" dirty="0" smtClean="0"/>
              <a:t>suggest “Low-power (less than 1mill-watt)”</a:t>
            </a:r>
          </a:p>
          <a:p>
            <a:r>
              <a:rPr lang="en-US" sz="1800" dirty="0" smtClean="0"/>
              <a:t>5.2.b. The scope uses “normal” which should be removed.  Is it really a new PHY layer that uses both 2.4 GHz and 5 GHz bands?  Use of “packets” seems odd to use rather than “frame”?  Can this work in the 3 GHz, 60Ghz or Whitespace bands as well?  The current scope statement seems to be a listing of market points for the amendment.</a:t>
            </a:r>
          </a:p>
          <a:p>
            <a:r>
              <a:rPr lang="en-US" sz="1800" dirty="0"/>
              <a:t>Proposed Scope replacement text</a:t>
            </a:r>
          </a:p>
          <a:p>
            <a:r>
              <a:rPr lang="en-US" sz="1800" dirty="0"/>
              <a:t>5.2.b Scope of the Project: </a:t>
            </a:r>
          </a:p>
          <a:p>
            <a:r>
              <a:rPr lang="en-GB" sz="1800" dirty="0"/>
              <a:t>This amendment defines physical (PHY) layer and medium access control (MAC) layer specifications that enables operation of a wake-up radio (WUR). The WUR defines an active receiver with expected power consumption of less than one </a:t>
            </a:r>
            <a:r>
              <a:rPr lang="en-GB" sz="1800" dirty="0" smtClean="0"/>
              <a:t>milliwatt</a:t>
            </a:r>
            <a:r>
              <a:rPr lang="en-GB" sz="1800" dirty="0"/>
              <a:t>.</a:t>
            </a:r>
            <a:endParaRPr lang="en-US" sz="1800" dirty="0"/>
          </a:p>
          <a:p>
            <a:endParaRPr lang="en-US" sz="18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089489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sz="2400" dirty="0"/>
              <a:t>802.11 Amendment: Low-power wake-up radio operation,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p:txBody>
          <a:bodyPr/>
          <a:lstStyle/>
          <a:p>
            <a:r>
              <a:rPr lang="en-US" sz="1800" dirty="0" smtClean="0"/>
              <a:t>5.5 suggested changes:</a:t>
            </a:r>
          </a:p>
          <a:p>
            <a:pPr>
              <a:buFont typeface="Arial" panose="020B0604020202020204" pitchFamily="34" charset="0"/>
              <a:buChar char="•"/>
            </a:pPr>
            <a:r>
              <a:rPr lang="en-US" sz="1800" dirty="0" smtClean="0"/>
              <a:t>Change “</a:t>
            </a:r>
            <a:r>
              <a:rPr lang="en-GB" sz="1800" dirty="0"/>
              <a:t>Devices based on the power save modes of the IEEE 802.11 standard periodically wake up from a </a:t>
            </a:r>
            <a:r>
              <a:rPr lang="en-GB" sz="1800" dirty="0" smtClean="0"/>
              <a:t>sleep… “</a:t>
            </a:r>
          </a:p>
          <a:p>
            <a:pPr lvl="1"/>
            <a:r>
              <a:rPr lang="en-GB" sz="1600" dirty="0" smtClean="0"/>
              <a:t>To </a:t>
            </a:r>
            <a:r>
              <a:rPr lang="en-US" sz="1600" dirty="0" smtClean="0"/>
              <a:t>“</a:t>
            </a:r>
            <a:r>
              <a:rPr lang="en-GB" sz="1600" dirty="0"/>
              <a:t>Devices based on the </a:t>
            </a:r>
            <a:r>
              <a:rPr lang="en-GB" sz="1600" dirty="0" smtClean="0"/>
              <a:t>IEEE 802.11 power </a:t>
            </a:r>
            <a:r>
              <a:rPr lang="en-GB" sz="1600" dirty="0"/>
              <a:t>save </a:t>
            </a:r>
            <a:r>
              <a:rPr lang="en-GB" sz="1600" dirty="0" smtClean="0"/>
              <a:t>modes periodically </a:t>
            </a:r>
            <a:r>
              <a:rPr lang="en-GB" sz="1600" dirty="0"/>
              <a:t>wake up from a </a:t>
            </a:r>
            <a:r>
              <a:rPr lang="en-GB" sz="1600" dirty="0" smtClean="0"/>
              <a:t>sleep…” </a:t>
            </a:r>
          </a:p>
          <a:p>
            <a:pPr>
              <a:buFont typeface="Arial" panose="020B0604020202020204" pitchFamily="34" charset="0"/>
              <a:buChar char="•"/>
            </a:pPr>
            <a:r>
              <a:rPr lang="en-GB" sz="1800" dirty="0" smtClean="0"/>
              <a:t>Change “Therefore</a:t>
            </a:r>
            <a:r>
              <a:rPr lang="en-GB" sz="1800" dirty="0"/>
              <a:t>, for the 802.11 standard to be competitive, the IEEE 802.11 WG needs to develop power efficient mechanisms </a:t>
            </a:r>
            <a:r>
              <a:rPr lang="en-GB" sz="1800" dirty="0" smtClean="0"/>
              <a:t>“</a:t>
            </a:r>
          </a:p>
          <a:p>
            <a:pPr lvl="1"/>
            <a:r>
              <a:rPr lang="en-GB" sz="1600" dirty="0" smtClean="0"/>
              <a:t>To “Power efficient mechanisms need …”</a:t>
            </a:r>
          </a:p>
          <a:p>
            <a:pPr>
              <a:buFont typeface="Arial" panose="020B0604020202020204" pitchFamily="34" charset="0"/>
              <a:buChar char="•"/>
            </a:pPr>
            <a:r>
              <a:rPr lang="en-GB" sz="1800" dirty="0" smtClean="0"/>
              <a:t>Delete “</a:t>
            </a:r>
            <a:r>
              <a:rPr lang="en-GB" sz="1800" dirty="0"/>
              <a:t>This project addresses this need. This project is also expected to benefit traditional devices with WLAN interfaces such as smartphones</a:t>
            </a:r>
            <a:r>
              <a:rPr lang="en-GB" sz="1800" dirty="0" smtClean="0"/>
              <a:t>.”</a:t>
            </a:r>
          </a:p>
          <a:p>
            <a:endParaRPr lang="en-US" sz="1800" dirty="0"/>
          </a:p>
          <a:p>
            <a:r>
              <a:rPr lang="en-US" sz="1800" dirty="0" smtClean="0"/>
              <a:t>8.1 delete the 5.2.b. note (all the text).</a:t>
            </a:r>
            <a:endParaRPr lang="en-US" sz="18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121324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15</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96913" y="5026620"/>
            <a:ext cx="7772400" cy="1362075"/>
          </a:xfrm>
        </p:spPr>
        <p:txBody>
          <a:bodyPr/>
          <a:lstStyle/>
          <a:p>
            <a:r>
              <a:rPr lang="en-US" dirty="0" smtClean="0"/>
              <a:t>IEEE 802.19.2 response</a:t>
            </a:r>
            <a:endParaRPr lang="en-US" dirty="0"/>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
        <p:nvSpPr>
          <p:cNvPr id="10" name="Rectangle 2"/>
          <p:cNvSpPr>
            <a:spLocks noGrp="1" noChangeArrowheads="1"/>
          </p:cNvSpPr>
          <p:nvPr>
            <p:ph type="body" idx="1"/>
          </p:nvPr>
        </p:nvSpPr>
        <p:spPr bwMode="auto">
          <a:xfrm>
            <a:off x="696913" y="1298321"/>
            <a:ext cx="8051551"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IEEE 802.19 would like to thank 802.3 and 802.11 for their time reviewing and commenting on the 802.19.2 PAR and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Here is a link to the 802.19 responses to the comments we received on the 802.19.2 PAR and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Arial" panose="020B0604020202020204" pitchFamily="34" charset="0"/>
                <a:hlinkClick r:id="rId2"/>
              </a:rPr>
              <a:t>https://mentor.ieee.org/802.19/dcn/16/19-16-0184-01-Auto-par-comment-responses.pptx</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The CSD has been updated to implement the changes as per the above document,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Arial" panose="020B0604020202020204" pitchFamily="34" charset="0"/>
                <a:hlinkClick r:id="rId3"/>
              </a:rPr>
              <a:t>https://mentor.ieee.org/802.19/dcn/16/19-16-0130-05-Auto-csd-document.docx</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rPr>
              <a:t>               Since the PAR has been pre-submitted to </a:t>
            </a:r>
            <a:r>
              <a:rPr kumimoji="0" lang="en-US" altLang="en-US" sz="1400" b="0" i="0" u="none" strike="noStrike" cap="none" normalizeH="0" baseline="0" dirty="0" err="1" smtClean="0">
                <a:ln>
                  <a:noFill/>
                </a:ln>
                <a:solidFill>
                  <a:schemeClr val="tx1"/>
                </a:solidFill>
                <a:effectLst/>
                <a:latin typeface="Arial" panose="020B0604020202020204" pitchFamily="34" charset="0"/>
              </a:rPr>
              <a:t>NesCom</a:t>
            </a:r>
            <a:r>
              <a:rPr kumimoji="0" lang="en-US" altLang="en-US" sz="1400" b="0" i="0" u="none" strike="noStrike" cap="none" normalizeH="0" baseline="0" dirty="0" smtClean="0">
                <a:ln>
                  <a:noFill/>
                </a:ln>
                <a:solidFill>
                  <a:schemeClr val="tx1"/>
                </a:solidFill>
                <a:effectLst/>
                <a:latin typeface="Arial" panose="020B0604020202020204" pitchFamily="34" charset="0"/>
              </a:rPr>
              <a:t> I will provide a redlined PAR (as suggested by Jon Rosdahl), since now that the PAR has been pre-submitted I cannot make PAR changes directly on the </a:t>
            </a:r>
            <a:r>
              <a:rPr kumimoji="0" lang="en-US" altLang="en-US" sz="1400" b="0" i="0" u="none" strike="noStrike" cap="none" normalizeH="0" baseline="0" dirty="0" err="1" smtClean="0">
                <a:ln>
                  <a:noFill/>
                </a:ln>
                <a:solidFill>
                  <a:schemeClr val="tx1"/>
                </a:solidFill>
                <a:effectLst/>
                <a:latin typeface="Arial" panose="020B0604020202020204" pitchFamily="34" charset="0"/>
              </a:rPr>
              <a:t>NesCom</a:t>
            </a:r>
            <a:r>
              <a:rPr kumimoji="0" lang="en-US" altLang="en-US" sz="1400" b="0" i="0" u="none" strike="noStrike" cap="none" normalizeH="0" baseline="0" dirty="0" smtClean="0">
                <a:ln>
                  <a:noFill/>
                </a:ln>
                <a:solidFill>
                  <a:schemeClr val="tx1"/>
                </a:solidFill>
                <a:effectLst/>
                <a:latin typeface="Arial" panose="020B0604020202020204" pitchFamily="34" charset="0"/>
              </a:rPr>
              <a:t> web site.</a:t>
            </a:r>
          </a:p>
        </p:txBody>
      </p:sp>
    </p:spTree>
    <p:extLst>
      <p:ext uri="{BB962C8B-B14F-4D97-AF65-F5344CB8AC3E}">
        <p14:creationId xmlns:p14="http://schemas.microsoft.com/office/powerpoint/2010/main" val="3652706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t>
            </a:r>
            <a:r>
              <a:rPr lang="en-US" dirty="0"/>
              <a:t> Comments</a:t>
            </a:r>
          </a:p>
        </p:txBody>
      </p:sp>
      <p:sp>
        <p:nvSpPr>
          <p:cNvPr id="3" name="Content Placeholder 2"/>
          <p:cNvSpPr>
            <a:spLocks noGrp="1"/>
          </p:cNvSpPr>
          <p:nvPr>
            <p:ph idx="1"/>
          </p:nvPr>
        </p:nvSpPr>
        <p:spPr/>
        <p:txBody>
          <a:bodyPr/>
          <a:lstStyle/>
          <a:p>
            <a:pPr marL="0" indent="0">
              <a:buNone/>
            </a:pPr>
            <a:r>
              <a:rPr lang="en-US" sz="2250" u="sng" dirty="0"/>
              <a:t>Comment</a:t>
            </a:r>
          </a:p>
          <a:p>
            <a:r>
              <a:rPr lang="en-US" sz="2250" dirty="0"/>
              <a:t>Change </a:t>
            </a:r>
            <a:r>
              <a:rPr lang="en-US" sz="2250" dirty="0"/>
              <a:t>scope 5.2 to “This recommended practice recommends dynamic parameter values for IEEE 802 and Bluetooth devices operating in the 2.4 GHz band to enhance their performance in the automotive environment.”</a:t>
            </a:r>
          </a:p>
          <a:p>
            <a:pPr marL="0" indent="0">
              <a:buNone/>
            </a:pPr>
            <a:r>
              <a:rPr lang="en-US" sz="2250" u="sng" dirty="0"/>
              <a:t>Response</a:t>
            </a:r>
          </a:p>
          <a:p>
            <a:r>
              <a:rPr lang="en-US" sz="2250" dirty="0"/>
              <a:t>Accept in principle.  Used this text except replaced “automotive” with “vehicular”</a:t>
            </a:r>
            <a:endParaRPr lang="en-US" sz="2250" dirty="0"/>
          </a:p>
        </p:txBody>
      </p:sp>
      <p:sp>
        <p:nvSpPr>
          <p:cNvPr id="6" name="Date Placeholder 5"/>
          <p:cNvSpPr>
            <a:spLocks noGrp="1"/>
          </p:cNvSpPr>
          <p:nvPr>
            <p:ph type="dt" idx="10"/>
          </p:nvPr>
        </p:nvSpPr>
        <p:spPr/>
        <p:txBody>
          <a:bodyPr/>
          <a:lstStyle/>
          <a:p>
            <a:r>
              <a:rPr lang="en-US" dirty="0" smtClean="0"/>
              <a:t>November 2016</a:t>
            </a:r>
            <a:endParaRPr lang="en-GB" dirty="0"/>
          </a:p>
        </p:txBody>
      </p:sp>
      <p:sp>
        <p:nvSpPr>
          <p:cNvPr id="5" name="Footer Placeholder 4"/>
          <p:cNvSpPr>
            <a:spLocks noGrp="1"/>
          </p:cNvSpPr>
          <p:nvPr>
            <p:ph type="ftr" idx="11"/>
          </p:nvPr>
        </p:nvSpPr>
        <p:spPr/>
        <p:txBody>
          <a:bodyPr/>
          <a:lstStyle/>
          <a:p>
            <a:r>
              <a:rPr lang="en-GB" dirty="0" smtClean="0"/>
              <a:t>Steve Shellhammer, Qualcomm</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04321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250" u="sng" dirty="0"/>
              <a:t>Comment</a:t>
            </a:r>
          </a:p>
          <a:p>
            <a:r>
              <a:rPr lang="en-US" sz="2250" dirty="0"/>
              <a:t>5.4 request to quantify “improvements in throughput, latency, reliability, PESQ (Perceptual Evaluation Speech Quality) score </a:t>
            </a:r>
            <a:r>
              <a:rPr lang="en-US" sz="2250" dirty="0"/>
              <a:t>etc.”</a:t>
            </a:r>
            <a:endParaRPr lang="en-US" sz="2250" dirty="0"/>
          </a:p>
          <a:p>
            <a:pPr marL="0" indent="0">
              <a:buNone/>
            </a:pPr>
            <a:r>
              <a:rPr lang="en-US" sz="2250" u="sng" dirty="0"/>
              <a:t>Response</a:t>
            </a:r>
          </a:p>
          <a:p>
            <a:r>
              <a:rPr lang="en-US" sz="2250" dirty="0"/>
              <a:t>Reject.  Since this is a Recommended Practice, the document cannot quantify the performance improvement.</a:t>
            </a:r>
            <a:endParaRPr lang="en-US" sz="2250" dirty="0"/>
          </a:p>
        </p:txBody>
      </p:sp>
      <p:sp>
        <p:nvSpPr>
          <p:cNvPr id="6" name="Date Placeholder 5"/>
          <p:cNvSpPr>
            <a:spLocks noGrp="1"/>
          </p:cNvSpPr>
          <p:nvPr>
            <p:ph type="dt" idx="10"/>
          </p:nvPr>
        </p:nvSpPr>
        <p:spPr/>
        <p:txBody>
          <a:bodyPr/>
          <a:lstStyle/>
          <a:p>
            <a:r>
              <a:rPr lang="en-US" dirty="0" smtClean="0"/>
              <a:t>November 2016</a:t>
            </a:r>
            <a:endParaRPr lang="en-GB" dirty="0"/>
          </a:p>
        </p:txBody>
      </p:sp>
      <p:sp>
        <p:nvSpPr>
          <p:cNvPr id="5" name="Footer Placeholder 4"/>
          <p:cNvSpPr>
            <a:spLocks noGrp="1"/>
          </p:cNvSpPr>
          <p:nvPr>
            <p:ph type="ftr" idx="11"/>
          </p:nvPr>
        </p:nvSpPr>
        <p:spPr/>
        <p:txBody>
          <a:bodyPr/>
          <a:lstStyle/>
          <a:p>
            <a:r>
              <a:rPr lang="en-GB" dirty="0" smtClean="0"/>
              <a:t>Steve Shellhammer, Qualcomm</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051939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250" u="sng" dirty="0"/>
              <a:t>Comment</a:t>
            </a:r>
          </a:p>
          <a:p>
            <a:r>
              <a:rPr lang="en-US" sz="2250" dirty="0"/>
              <a:t>5.4 change “for example” to “such as”</a:t>
            </a:r>
          </a:p>
          <a:p>
            <a:r>
              <a:rPr lang="en-US" sz="2250" dirty="0"/>
              <a:t>5.4 delete “the” prior to physical layer and medium access…(two instances</a:t>
            </a:r>
            <a:r>
              <a:rPr lang="en-US" sz="2250" dirty="0"/>
              <a:t>)</a:t>
            </a:r>
            <a:endParaRPr lang="en-US" sz="2250" dirty="0"/>
          </a:p>
          <a:p>
            <a:pPr marL="0" indent="0">
              <a:buNone/>
            </a:pPr>
            <a:r>
              <a:rPr lang="en-US" sz="2250" u="sng" dirty="0"/>
              <a:t>Response</a:t>
            </a:r>
          </a:p>
          <a:p>
            <a:r>
              <a:rPr lang="en-US" sz="2250" dirty="0"/>
              <a:t>Accept</a:t>
            </a:r>
            <a:endParaRPr lang="en-US" sz="2250" dirty="0"/>
          </a:p>
        </p:txBody>
      </p:sp>
      <p:sp>
        <p:nvSpPr>
          <p:cNvPr id="6" name="Date Placeholder 5"/>
          <p:cNvSpPr>
            <a:spLocks noGrp="1"/>
          </p:cNvSpPr>
          <p:nvPr>
            <p:ph type="dt" idx="10"/>
          </p:nvPr>
        </p:nvSpPr>
        <p:spPr/>
        <p:txBody>
          <a:bodyPr/>
          <a:lstStyle/>
          <a:p>
            <a:r>
              <a:rPr lang="en-US" dirty="0" smtClean="0"/>
              <a:t>November 2016</a:t>
            </a:r>
            <a:endParaRPr lang="en-GB" dirty="0"/>
          </a:p>
        </p:txBody>
      </p:sp>
      <p:sp>
        <p:nvSpPr>
          <p:cNvPr id="5" name="Footer Placeholder 4"/>
          <p:cNvSpPr>
            <a:spLocks noGrp="1"/>
          </p:cNvSpPr>
          <p:nvPr>
            <p:ph type="ftr" idx="11"/>
          </p:nvPr>
        </p:nvSpPr>
        <p:spPr/>
        <p:txBody>
          <a:bodyPr/>
          <a:lstStyle/>
          <a:p>
            <a:r>
              <a:rPr lang="en-GB" dirty="0" smtClean="0"/>
              <a:t>Steve Shellhammer, Qualcomm</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56434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24936" cy="5184576"/>
          </a:xfrm>
          <a:ln/>
        </p:spPr>
        <p:txBody>
          <a:bodyPr>
            <a:normAutofit/>
          </a:bodyPr>
          <a:lstStyle/>
          <a:p>
            <a:r>
              <a:rPr lang="en-US" sz="2000" dirty="0"/>
              <a:t>Nov 6-11, 2016, San Antonio, TX, USA</a:t>
            </a:r>
          </a:p>
          <a:p>
            <a:endParaRPr lang="en-US" sz="900" dirty="0" smtClean="0"/>
          </a:p>
          <a:p>
            <a:pPr>
              <a:buFont typeface="Arial" panose="020B0604020202020204" pitchFamily="34" charset="0"/>
              <a:buChar char="•"/>
            </a:pPr>
            <a:r>
              <a:rPr lang="en-US" sz="2000" dirty="0" smtClean="0"/>
              <a:t>PARs under consideration:</a:t>
            </a:r>
          </a:p>
          <a:p>
            <a:pPr lvl="1"/>
            <a:r>
              <a:rPr lang="en-US" sz="1800" dirty="0"/>
              <a:t>802c - Amendment: Local Medium Access Control (MAC) Address Usage, </a:t>
            </a:r>
            <a:r>
              <a:rPr lang="en-US" sz="1800" dirty="0">
                <a:hlinkClick r:id="rId3"/>
              </a:rPr>
              <a:t>PAR </a:t>
            </a:r>
            <a:r>
              <a:rPr lang="en-US" sz="1800" dirty="0" smtClean="0">
                <a:hlinkClick r:id="rId3"/>
              </a:rPr>
              <a:t>Modification</a:t>
            </a:r>
            <a:endParaRPr lang="en-US" sz="1800" dirty="0" smtClean="0"/>
          </a:p>
          <a:p>
            <a:pPr lvl="1"/>
            <a:r>
              <a:rPr lang="en-US" sz="1800" dirty="0" smtClean="0"/>
              <a:t>802.1AR</a:t>
            </a:r>
            <a:r>
              <a:rPr lang="en-US" sz="1800" dirty="0"/>
              <a:t>:  Standard - Secure Device Identity, </a:t>
            </a:r>
            <a:r>
              <a:rPr lang="en-US" sz="1800" dirty="0">
                <a:hlinkClick r:id="rId4"/>
              </a:rPr>
              <a:t>PAR</a:t>
            </a:r>
            <a:r>
              <a:rPr lang="en-US" sz="1800" dirty="0"/>
              <a:t> and </a:t>
            </a:r>
            <a:r>
              <a:rPr lang="en-US" sz="1800" dirty="0">
                <a:hlinkClick r:id="rId5"/>
              </a:rPr>
              <a:t>CSD</a:t>
            </a:r>
            <a:endParaRPr lang="en-US" sz="1800" dirty="0"/>
          </a:p>
          <a:p>
            <a:pPr lvl="1"/>
            <a:r>
              <a:rPr lang="en-US" sz="1800" dirty="0"/>
              <a:t>802.1CS - Standard: Link-local Registration Protocol, </a:t>
            </a:r>
            <a:r>
              <a:rPr lang="en-US" sz="1800" dirty="0">
                <a:hlinkClick r:id="rId6"/>
              </a:rPr>
              <a:t>PAR</a:t>
            </a:r>
            <a:r>
              <a:rPr lang="en-US" sz="1800" dirty="0"/>
              <a:t> and </a:t>
            </a:r>
            <a:r>
              <a:rPr lang="en-US" sz="1800" dirty="0">
                <a:hlinkClick r:id="rId7"/>
              </a:rPr>
              <a:t>CSD</a:t>
            </a:r>
            <a:endParaRPr lang="en-US" sz="1800" dirty="0"/>
          </a:p>
          <a:p>
            <a:pPr lvl="1"/>
            <a:r>
              <a:rPr lang="en-US" sz="1800" dirty="0"/>
              <a:t>802.3cg - Amendment: 10 Mb/s Operation over Single Balanced Twisted-pair Cabling and Associated Power Delivery , </a:t>
            </a:r>
            <a:r>
              <a:rPr lang="en-US" sz="1800" dirty="0">
                <a:hlinkClick r:id="rId8"/>
              </a:rPr>
              <a:t>PAR</a:t>
            </a:r>
            <a:r>
              <a:rPr lang="en-US" sz="1800" dirty="0"/>
              <a:t> and </a:t>
            </a:r>
            <a:r>
              <a:rPr lang="en-US" sz="1800" dirty="0">
                <a:hlinkClick r:id="rId9"/>
              </a:rPr>
              <a:t>CSD</a:t>
            </a:r>
            <a:endParaRPr lang="en-US" sz="1800" dirty="0"/>
          </a:p>
          <a:p>
            <a:pPr lvl="1"/>
            <a:r>
              <a:rPr lang="en-US" sz="1800" dirty="0"/>
              <a:t>802.11 Amendment: Low-power wake-up radio operation, </a:t>
            </a:r>
            <a:r>
              <a:rPr lang="en-US" sz="1800" dirty="0">
                <a:hlinkClick r:id="rId10"/>
              </a:rPr>
              <a:t>PAR</a:t>
            </a:r>
            <a:r>
              <a:rPr lang="en-US" sz="1800" dirty="0"/>
              <a:t> and </a:t>
            </a:r>
            <a:r>
              <a:rPr lang="en-US" sz="1800" dirty="0">
                <a:hlinkClick r:id="rId11"/>
              </a:rPr>
              <a:t>CSD</a:t>
            </a:r>
            <a:endParaRPr lang="en-US" sz="1800" dirty="0"/>
          </a:p>
          <a:p>
            <a:pPr lvl="1"/>
            <a:r>
              <a:rPr lang="en-US" sz="1800" dirty="0"/>
              <a:t>802.19.2 </a:t>
            </a:r>
            <a:r>
              <a:rPr lang="en-US" sz="1800" dirty="0" smtClean="0"/>
              <a:t>– Standard: Coexistence </a:t>
            </a:r>
            <a:r>
              <a:rPr lang="en-US" sz="1800" dirty="0"/>
              <a:t>of Unlicensed Wireless Systems in an Automotive Environment , </a:t>
            </a:r>
            <a:r>
              <a:rPr lang="en-US" sz="1800" dirty="0">
                <a:hlinkClick r:id="rId12"/>
              </a:rPr>
              <a:t>PAR</a:t>
            </a:r>
            <a:r>
              <a:rPr lang="en-US" sz="1800" dirty="0"/>
              <a:t> and </a:t>
            </a:r>
            <a:r>
              <a:rPr lang="en-US" sz="1800" dirty="0">
                <a:hlinkClick r:id="rId13"/>
              </a:rPr>
              <a:t>CSD</a:t>
            </a:r>
            <a:endParaRPr lang="en-US" sz="1800" dirty="0"/>
          </a:p>
          <a:p>
            <a:pPr>
              <a:buFont typeface="Arial" panose="020B0604020202020204" pitchFamily="34" charset="0"/>
              <a:buChar char="•"/>
            </a:pPr>
            <a:endParaRPr lang="en-US" sz="2000" dirty="0" smtClean="0"/>
          </a:p>
          <a:p>
            <a:pPr marL="285750" indent="-285750">
              <a:buFont typeface="Arial" panose="020B0604020202020204" pitchFamily="34" charset="0"/>
              <a:buChar char="•"/>
            </a:pPr>
            <a:r>
              <a:rPr lang="en-US" altLang="en-US" sz="2000" dirty="0" smtClean="0"/>
              <a:t>Meeting times: Monday PM2, Tuesday AM2, Thursday AM2</a:t>
            </a:r>
            <a:endParaRPr lang="en-US" altLang="en-US" sz="1600" dirty="0" smtClean="0"/>
          </a:p>
        </p:txBody>
      </p:sp>
      <p:sp>
        <p:nvSpPr>
          <p:cNvPr id="4" name="Date Placeholder 3"/>
          <p:cNvSpPr>
            <a:spLocks noGrp="1"/>
          </p:cNvSpPr>
          <p:nvPr>
            <p:ph type="dt" idx="10"/>
          </p:nvPr>
        </p:nvSpPr>
        <p:spPr>
          <a:xfrm>
            <a:off x="696912" y="333375"/>
            <a:ext cx="2589203" cy="273050"/>
          </a:xfrm>
        </p:spPr>
        <p:txBody>
          <a:bodyPr/>
          <a:lstStyle/>
          <a:p>
            <a:r>
              <a:rPr lang="en-US"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3"/>
            <a:ext cx="7770814" cy="528636"/>
          </a:xfrm>
        </p:spPr>
        <p:txBody>
          <a:bodyPr/>
          <a:lstStyle/>
          <a:p>
            <a:r>
              <a:rPr lang="en-US" dirty="0" smtClean="0"/>
              <a:t>802.11 </a:t>
            </a:r>
            <a:r>
              <a:rPr lang="en-US" dirty="0"/>
              <a:t>Comments</a:t>
            </a:r>
          </a:p>
        </p:txBody>
      </p:sp>
      <p:sp>
        <p:nvSpPr>
          <p:cNvPr id="3" name="Content Placeholder 2"/>
          <p:cNvSpPr>
            <a:spLocks noGrp="1"/>
          </p:cNvSpPr>
          <p:nvPr>
            <p:ph idx="1"/>
          </p:nvPr>
        </p:nvSpPr>
        <p:spPr>
          <a:xfrm>
            <a:off x="214313" y="1214438"/>
            <a:ext cx="8715375" cy="5260977"/>
          </a:xfrm>
        </p:spPr>
        <p:txBody>
          <a:bodyPr/>
          <a:lstStyle/>
          <a:p>
            <a:pPr marL="0" indent="0">
              <a:buNone/>
            </a:pPr>
            <a:r>
              <a:rPr lang="en-US" sz="2250" u="sng" dirty="0"/>
              <a:t>Comment</a:t>
            </a:r>
          </a:p>
          <a:p>
            <a:r>
              <a:rPr lang="en-US" sz="2250" dirty="0"/>
              <a:t>5.4 change </a:t>
            </a:r>
            <a:r>
              <a:rPr lang="en-US" sz="2250" dirty="0"/>
              <a:t>  “The </a:t>
            </a:r>
            <a:r>
              <a:rPr lang="en-US" sz="2250" dirty="0"/>
              <a:t>typical scenarios the recommended practice will include</a:t>
            </a:r>
            <a:r>
              <a:rPr lang="en-US" sz="2250" dirty="0"/>
              <a:t>: Interference </a:t>
            </a:r>
            <a:r>
              <a:rPr lang="en-US" sz="2250" dirty="0"/>
              <a:t>among IEEE 802.11 devices in the 2.4 GHz band</a:t>
            </a:r>
            <a:r>
              <a:rPr lang="en-US" sz="2250" dirty="0"/>
              <a:t>. Interference </a:t>
            </a:r>
            <a:r>
              <a:rPr lang="en-US" sz="2250" dirty="0"/>
              <a:t>between IEEE 802.11 devices and non IEEE 802.11 devices in the 2.4 GHz band</a:t>
            </a:r>
            <a:r>
              <a:rPr lang="en-US" sz="2250" dirty="0"/>
              <a:t>. Non-IEEE </a:t>
            </a:r>
            <a:r>
              <a:rPr lang="en-US" sz="2250" dirty="0"/>
              <a:t>802.11 devices in the 2.4 GHz band include but are not limited to Bluetooth devices</a:t>
            </a:r>
            <a:r>
              <a:rPr lang="en-US" sz="2250" dirty="0"/>
              <a:t>.” To </a:t>
            </a:r>
            <a:endParaRPr lang="en-US" sz="2250" dirty="0"/>
          </a:p>
          <a:p>
            <a:r>
              <a:rPr lang="en-US" sz="2250" dirty="0"/>
              <a:t>“The recommended practice addresses interference scenarios among and between 2.4 GHz IEEE 802 and non-IEEE 802 devices (e.g. Bluetooth).”</a:t>
            </a:r>
          </a:p>
          <a:p>
            <a:pPr marL="0" indent="0">
              <a:buNone/>
            </a:pPr>
            <a:r>
              <a:rPr lang="en-US" sz="2250" u="sng" dirty="0"/>
              <a:t>Response</a:t>
            </a:r>
          </a:p>
          <a:p>
            <a:r>
              <a:rPr lang="en-US" sz="2250" dirty="0"/>
              <a:t>Accept in Principle.  Changed to “</a:t>
            </a:r>
            <a:r>
              <a:rPr lang="en-US" sz="2250" dirty="0"/>
              <a:t>The recommended practice addresses interference scenarios </a:t>
            </a:r>
            <a:r>
              <a:rPr lang="en-US" sz="2250" dirty="0"/>
              <a:t>among </a:t>
            </a:r>
            <a:r>
              <a:rPr lang="en-US" sz="2250" dirty="0"/>
              <a:t>2.4 GHz IEEE </a:t>
            </a:r>
            <a:r>
              <a:rPr lang="en-US" sz="2250" dirty="0"/>
              <a:t>802 devices. It also addresses interference between </a:t>
            </a:r>
            <a:r>
              <a:rPr lang="en-US" sz="2250" dirty="0"/>
              <a:t>2.4 GHz IEEE 802 and non-IEEE 802 devices (e.g. Bluetooth).”</a:t>
            </a:r>
          </a:p>
          <a:p>
            <a:endParaRPr lang="en-US" sz="2250" dirty="0"/>
          </a:p>
        </p:txBody>
      </p:sp>
      <p:sp>
        <p:nvSpPr>
          <p:cNvPr id="6" name="Date Placeholder 5"/>
          <p:cNvSpPr>
            <a:spLocks noGrp="1"/>
          </p:cNvSpPr>
          <p:nvPr>
            <p:ph type="dt" idx="10"/>
          </p:nvPr>
        </p:nvSpPr>
        <p:spPr/>
        <p:txBody>
          <a:bodyPr/>
          <a:lstStyle/>
          <a:p>
            <a:r>
              <a:rPr lang="en-US" dirty="0" smtClean="0"/>
              <a:t>November 2016</a:t>
            </a:r>
            <a:endParaRPr lang="en-GB" dirty="0"/>
          </a:p>
        </p:txBody>
      </p:sp>
      <p:sp>
        <p:nvSpPr>
          <p:cNvPr id="5" name="Footer Placeholder 4"/>
          <p:cNvSpPr>
            <a:spLocks noGrp="1"/>
          </p:cNvSpPr>
          <p:nvPr>
            <p:ph type="ftr" idx="11"/>
          </p:nvPr>
        </p:nvSpPr>
        <p:spPr/>
        <p:txBody>
          <a:bodyPr/>
          <a:lstStyle/>
          <a:p>
            <a:r>
              <a:rPr lang="en-GB" dirty="0" smtClean="0"/>
              <a:t>Steve Shellhammer, Qualcomm</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59354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364"/>
            <a:ext cx="7770814" cy="671511"/>
          </a:xfrm>
        </p:spPr>
        <p:txBody>
          <a:bodyPr/>
          <a:lstStyle/>
          <a:p>
            <a:r>
              <a:rPr lang="en-US" dirty="0" smtClean="0"/>
              <a:t>802.11 </a:t>
            </a:r>
            <a:r>
              <a:rPr lang="en-US" dirty="0"/>
              <a:t>Comments</a:t>
            </a:r>
          </a:p>
        </p:txBody>
      </p:sp>
      <p:sp>
        <p:nvSpPr>
          <p:cNvPr id="3" name="Content Placeholder 2"/>
          <p:cNvSpPr>
            <a:spLocks noGrp="1"/>
          </p:cNvSpPr>
          <p:nvPr>
            <p:ph idx="1"/>
          </p:nvPr>
        </p:nvSpPr>
        <p:spPr>
          <a:xfrm>
            <a:off x="427832" y="920041"/>
            <a:ext cx="8286750" cy="5555374"/>
          </a:xfrm>
        </p:spPr>
        <p:txBody>
          <a:bodyPr/>
          <a:lstStyle/>
          <a:p>
            <a:pPr marL="0" indent="0">
              <a:buNone/>
            </a:pPr>
            <a:r>
              <a:rPr lang="en-US" sz="2250" u="sng" dirty="0"/>
              <a:t>Comment </a:t>
            </a:r>
          </a:p>
          <a:p>
            <a:r>
              <a:rPr lang="en-US" sz="2250" dirty="0"/>
              <a:t>5.5 replace the Need for Project with </a:t>
            </a:r>
          </a:p>
          <a:p>
            <a:r>
              <a:rPr lang="en-US" sz="2250" dirty="0"/>
              <a:t>“The  automotive environment is one of the 2.4 GHz wireless environments with rapidly increasing deployment. This environment differs from the enterprise or residential environments. Automotive environments are characterized by high density of access points and stations (e.g. in traffic jams) with inter-AP distance of 2m-3m and dynamically changing interference conditions. There is extensive use of non IEEE 802 technologies in the 2.4 GHz band, which require consideration of coexistence issues. This recommended practice aims to improve coexistence and performance in 2.4 GHz. </a:t>
            </a:r>
          </a:p>
          <a:p>
            <a:pPr marL="0" indent="0">
              <a:buNone/>
            </a:pPr>
            <a:r>
              <a:rPr lang="en-US" sz="2250" u="sng" dirty="0"/>
              <a:t>Response</a:t>
            </a:r>
          </a:p>
          <a:p>
            <a:r>
              <a:rPr lang="en-US" sz="2250" dirty="0"/>
              <a:t>Accept in principle.  Used this text except replaced “automotive” with “vehicular”</a:t>
            </a:r>
          </a:p>
        </p:txBody>
      </p:sp>
      <p:sp>
        <p:nvSpPr>
          <p:cNvPr id="6" name="Date Placeholder 5"/>
          <p:cNvSpPr>
            <a:spLocks noGrp="1"/>
          </p:cNvSpPr>
          <p:nvPr>
            <p:ph type="dt" idx="10"/>
          </p:nvPr>
        </p:nvSpPr>
        <p:spPr/>
        <p:txBody>
          <a:bodyPr/>
          <a:lstStyle/>
          <a:p>
            <a:r>
              <a:rPr lang="en-US" dirty="0" smtClean="0"/>
              <a:t>November 2016</a:t>
            </a:r>
            <a:endParaRPr lang="en-GB" dirty="0"/>
          </a:p>
        </p:txBody>
      </p:sp>
      <p:sp>
        <p:nvSpPr>
          <p:cNvPr id="5" name="Footer Placeholder 4"/>
          <p:cNvSpPr>
            <a:spLocks noGrp="1"/>
          </p:cNvSpPr>
          <p:nvPr>
            <p:ph type="ftr" idx="11"/>
          </p:nvPr>
        </p:nvSpPr>
        <p:spPr/>
        <p:txBody>
          <a:bodyPr/>
          <a:lstStyle/>
          <a:p>
            <a:r>
              <a:rPr lang="en-GB" dirty="0" smtClean="0"/>
              <a:t>Steve Shellhammer, Qualcomm</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10829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3106" y="4660425"/>
            <a:ext cx="7772400" cy="1362075"/>
          </a:xfrm>
        </p:spPr>
        <p:txBody>
          <a:bodyPr/>
          <a:lstStyle/>
          <a:p>
            <a:r>
              <a:rPr lang="en-US" dirty="0" smtClean="0"/>
              <a:t>802.11 WUR Response</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10" name="Rectangle 2"/>
          <p:cNvSpPr>
            <a:spLocks noGrp="1" noChangeArrowheads="1"/>
          </p:cNvSpPr>
          <p:nvPr>
            <p:ph type="body" idx="1"/>
          </p:nvPr>
        </p:nvSpPr>
        <p:spPr bwMode="auto">
          <a:xfrm>
            <a:off x="251520" y="746284"/>
            <a:ext cx="856895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In response to comments received on the 802.11 wake-up radio (WUR) PAR and 5C,  these documents have been revised.</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comment responses are in document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https://mentor.ieee.org/802.11/dcn/16/11-16-1528-00-0wur-comments-on-wur-sg-par-and-csd.ppt</a:t>
            </a:r>
            <a:r>
              <a:rPr kumimoji="0" lang="en-US" altLang="en-US" sz="1800" b="0" i="0" u="none" strike="noStrike" cap="none" normalizeH="0" baseline="0" dirty="0" smtClean="0">
                <a:ln>
                  <a:noFill/>
                </a:ln>
                <a:solidFill>
                  <a:schemeClr val="tx1"/>
                </a:solidFill>
                <a:effectLst/>
                <a:latin typeface="Arial" panose="020B0604020202020204" pitchFamily="34" charset="0"/>
              </a:rPr>
              <a:t>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updated PAR is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3"/>
              </a:rPr>
              <a:t>https://mentor.ieee.org/802.11/dcn/16/11-16-1045-09-0wur-a-par-proposal-wur-sg.docx</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updated CSD is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4"/>
              </a:rPr>
              <a:t>https://mentor.ieee.org/802.11/dcn/16/11-16-0936-04-0wur-a-csd-proposal-for-wake-up-radio-wur.docx</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730196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Date Placeholder 3"/>
          <p:cNvSpPr>
            <a:spLocks noGrp="1"/>
          </p:cNvSpPr>
          <p:nvPr>
            <p:ph type="dt"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solidFill>
                  <a:srgbClr val="000000"/>
                </a:solidFill>
              </a:rPr>
              <a:t>November 2016</a:t>
            </a:r>
          </a:p>
        </p:txBody>
      </p:sp>
      <p:sp>
        <p:nvSpPr>
          <p:cNvPr id="29701" name="Footer Placeholder 4"/>
          <p:cNvSpPr>
            <a:spLocks noGrp="1"/>
          </p:cNvSpPr>
          <p:nvPr>
            <p:ph type="ft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solidFill>
                  <a:srgbClr val="000000"/>
                </a:solidFill>
              </a:rPr>
              <a:t>Minyoung Park (Intel Corporation)</a:t>
            </a:r>
          </a:p>
        </p:txBody>
      </p:sp>
      <p:sp>
        <p:nvSpPr>
          <p:cNvPr id="2969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solidFill>
                  <a:srgbClr val="000000"/>
                </a:solidFill>
              </a:rPr>
              <a:t>Slide </a:t>
            </a:r>
            <a:fld id="{795965E7-76DB-407B-97E0-49F6FD115EAD}" type="slidenum">
              <a:rPr lang="en-US" altLang="en-US" sz="1200" b="0" smtClean="0">
                <a:solidFill>
                  <a:srgbClr val="000000"/>
                </a:solidFill>
              </a:rPr>
              <a:pPr>
                <a:spcBef>
                  <a:spcPct val="0"/>
                </a:spcBef>
                <a:buFontTx/>
                <a:buNone/>
              </a:pPr>
              <a:t>23</a:t>
            </a:fld>
            <a:endParaRPr lang="en-US" altLang="en-US" sz="1200" b="0" smtClean="0">
              <a:solidFill>
                <a:srgbClr val="000000"/>
              </a:solidFill>
            </a:endParaRPr>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914400">
              <a:spcBef>
                <a:spcPct val="0"/>
              </a:spcBef>
              <a:buClrTx/>
              <a:buSzTx/>
              <a:buFontTx/>
              <a:buNone/>
            </a:pPr>
            <a:r>
              <a:rPr lang="en-US" altLang="en-US" sz="2800">
                <a:solidFill>
                  <a:srgbClr val="000000"/>
                </a:solidFill>
              </a:rPr>
              <a:t>Comments from 802.11 PAR SC on PAR </a:t>
            </a:r>
          </a:p>
        </p:txBody>
      </p:sp>
      <p:sp>
        <p:nvSpPr>
          <p:cNvPr id="2970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defTabSz="914400">
              <a:buClrTx/>
              <a:buSzTx/>
              <a:buFontTx/>
              <a:buNone/>
            </a:pPr>
            <a:r>
              <a:rPr lang="en-US" altLang="en-US" sz="1800">
                <a:solidFill>
                  <a:srgbClr val="000000"/>
                </a:solidFill>
              </a:rPr>
              <a:t>Comments:</a:t>
            </a:r>
          </a:p>
          <a:p>
            <a:pPr defTabSz="914400">
              <a:buClrTx/>
              <a:buSzTx/>
              <a:buFontTx/>
              <a:buNone/>
            </a:pPr>
            <a:r>
              <a:rPr lang="en-US" altLang="en-US" sz="1800">
                <a:solidFill>
                  <a:srgbClr val="000000"/>
                </a:solidFill>
              </a:rPr>
              <a:t>Project Number – change to “P802.11ba”</a:t>
            </a:r>
          </a:p>
          <a:p>
            <a:pPr defTabSz="914400">
              <a:buClrTx/>
              <a:buSzTx/>
              <a:buFontTx/>
              <a:buNone/>
            </a:pPr>
            <a:endParaRPr lang="en-US" altLang="en-US" sz="1800">
              <a:solidFill>
                <a:srgbClr val="000000"/>
              </a:solidFill>
            </a:endParaRPr>
          </a:p>
          <a:p>
            <a:pPr defTabSz="914400">
              <a:buClrTx/>
              <a:buSzTx/>
              <a:buFontTx/>
              <a:buNone/>
            </a:pPr>
            <a:r>
              <a:rPr lang="en-US" altLang="en-US" sz="1800">
                <a:solidFill>
                  <a:srgbClr val="000000"/>
                </a:solidFill>
              </a:rPr>
              <a:t>Resolution:</a:t>
            </a:r>
          </a:p>
          <a:p>
            <a:pPr algn="just" defTabSz="914400">
              <a:buClrTx/>
              <a:buSzTx/>
              <a:buFontTx/>
              <a:buNone/>
            </a:pPr>
            <a:r>
              <a:rPr lang="en-US" altLang="en-US" sz="1800">
                <a:solidFill>
                  <a:srgbClr val="000000"/>
                </a:solidFill>
              </a:rPr>
              <a:t>Agreed. </a:t>
            </a:r>
            <a:endParaRPr lang="en-US" altLang="en-US" sz="2000" b="0">
              <a:solidFill>
                <a:srgbClr val="000000"/>
              </a:solidFill>
            </a:endParaRPr>
          </a:p>
          <a:p>
            <a:pPr marL="457200" lvl="1" indent="0" defTabSz="914400">
              <a:buClrTx/>
              <a:buSzTx/>
              <a:buFontTx/>
              <a:buNone/>
            </a:pPr>
            <a:endParaRPr lang="en-US" altLang="en-US">
              <a:solidFill>
                <a:srgbClr val="000000"/>
              </a:solidFill>
            </a:endParaRPr>
          </a:p>
        </p:txBody>
      </p:sp>
    </p:spTree>
    <p:extLst>
      <p:ext uri="{BB962C8B-B14F-4D97-AF65-F5344CB8AC3E}">
        <p14:creationId xmlns:p14="http://schemas.microsoft.com/office/powerpoint/2010/main" val="28774085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Date Placeholder 3"/>
          <p:cNvSpPr>
            <a:spLocks noGrp="1"/>
          </p:cNvSpPr>
          <p:nvPr>
            <p:ph type="dt"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solidFill>
                  <a:srgbClr val="000000"/>
                </a:solidFill>
              </a:rPr>
              <a:t>November 2016</a:t>
            </a:r>
          </a:p>
        </p:txBody>
      </p:sp>
      <p:sp>
        <p:nvSpPr>
          <p:cNvPr id="31749" name="Footer Placeholder 4"/>
          <p:cNvSpPr>
            <a:spLocks noGrp="1"/>
          </p:cNvSpPr>
          <p:nvPr>
            <p:ph type="ft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solidFill>
                  <a:srgbClr val="000000"/>
                </a:solidFill>
              </a:rPr>
              <a:t>Minyoung Park (Intel Corporation)</a:t>
            </a:r>
          </a:p>
        </p:txBody>
      </p:sp>
      <p:sp>
        <p:nvSpPr>
          <p:cNvPr id="31746"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solidFill>
                  <a:srgbClr val="000000"/>
                </a:solidFill>
              </a:rPr>
              <a:t>Slide </a:t>
            </a:r>
            <a:fld id="{9B78C71E-6D01-433F-AC42-9B75CB80BA42}" type="slidenum">
              <a:rPr lang="en-US" altLang="en-US" sz="1200" b="0" smtClean="0">
                <a:solidFill>
                  <a:srgbClr val="000000"/>
                </a:solidFill>
              </a:rPr>
              <a:pPr>
                <a:spcBef>
                  <a:spcPct val="0"/>
                </a:spcBef>
                <a:buFontTx/>
                <a:buNone/>
              </a:pPr>
              <a:t>24</a:t>
            </a:fld>
            <a:endParaRPr lang="en-US" altLang="en-US" sz="1200" b="0" smtClean="0">
              <a:solidFill>
                <a:srgbClr val="000000"/>
              </a:solidFill>
            </a:endParaRPr>
          </a:p>
        </p:txBody>
      </p:sp>
      <p:sp>
        <p:nvSpPr>
          <p:cNvPr id="3174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914400">
              <a:spcBef>
                <a:spcPct val="0"/>
              </a:spcBef>
              <a:buClrTx/>
              <a:buSzTx/>
              <a:buFontTx/>
              <a:buNone/>
            </a:pPr>
            <a:r>
              <a:rPr lang="en-US" altLang="en-US" sz="2800">
                <a:solidFill>
                  <a:srgbClr val="000000"/>
                </a:solidFill>
              </a:rPr>
              <a:t>Comments from 802.11 PAR SC on PAR </a:t>
            </a:r>
          </a:p>
        </p:txBody>
      </p:sp>
      <p:sp>
        <p:nvSpPr>
          <p:cNvPr id="3174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defTabSz="914400">
              <a:buClrTx/>
              <a:buSzTx/>
              <a:buFontTx/>
              <a:buNone/>
            </a:pPr>
            <a:r>
              <a:rPr lang="en-US" altLang="en-US" sz="1800" dirty="0">
                <a:solidFill>
                  <a:srgbClr val="000000"/>
                </a:solidFill>
              </a:rPr>
              <a:t>Comments:</a:t>
            </a:r>
          </a:p>
          <a:p>
            <a:pPr defTabSz="914400">
              <a:buClrTx/>
              <a:buSzTx/>
              <a:buFontTx/>
              <a:buNone/>
            </a:pPr>
            <a:r>
              <a:rPr lang="en-US" altLang="en-US" sz="1800" dirty="0">
                <a:solidFill>
                  <a:srgbClr val="000000"/>
                </a:solidFill>
              </a:rPr>
              <a:t>2.1 Title – need to quantify “Low-power”. suggest “Low-power (less than 1mill-watt)”</a:t>
            </a:r>
          </a:p>
          <a:p>
            <a:pPr defTabSz="914400">
              <a:buClrTx/>
              <a:buSzTx/>
              <a:buFontTx/>
              <a:buNone/>
            </a:pPr>
            <a:endParaRPr lang="en-US" altLang="en-US" sz="1800" dirty="0">
              <a:solidFill>
                <a:srgbClr val="000000"/>
              </a:solidFill>
            </a:endParaRPr>
          </a:p>
          <a:p>
            <a:pPr defTabSz="914400">
              <a:buClrTx/>
              <a:buSzTx/>
              <a:buFontTx/>
              <a:buNone/>
            </a:pPr>
            <a:endParaRPr lang="en-US" altLang="en-US" sz="1800" dirty="0">
              <a:solidFill>
                <a:srgbClr val="000000"/>
              </a:solidFill>
            </a:endParaRPr>
          </a:p>
          <a:p>
            <a:pPr defTabSz="914400">
              <a:buClrTx/>
              <a:buSzTx/>
              <a:buFontTx/>
              <a:buNone/>
            </a:pPr>
            <a:r>
              <a:rPr lang="en-US" altLang="en-US" sz="1800" dirty="0">
                <a:solidFill>
                  <a:srgbClr val="000000"/>
                </a:solidFill>
              </a:rPr>
              <a:t>Resolution:</a:t>
            </a:r>
          </a:p>
          <a:p>
            <a:pPr defTabSz="914400">
              <a:buClrTx/>
              <a:buSzTx/>
              <a:buFontTx/>
              <a:buNone/>
            </a:pPr>
            <a:r>
              <a:rPr lang="en-US" altLang="en-US" sz="1800" dirty="0">
                <a:solidFill>
                  <a:srgbClr val="000000"/>
                </a:solidFill>
              </a:rPr>
              <a:t>Revised. The title is changed to “wake-up radio operation”.</a:t>
            </a:r>
          </a:p>
          <a:p>
            <a:pPr defTabSz="914400">
              <a:buClrTx/>
              <a:buSzTx/>
              <a:buFontTx/>
              <a:buNone/>
            </a:pPr>
            <a:endParaRPr lang="en-US" altLang="en-US" sz="1800" dirty="0">
              <a:solidFill>
                <a:srgbClr val="000000"/>
              </a:solidFill>
            </a:endParaRPr>
          </a:p>
          <a:p>
            <a:pPr defTabSz="914400">
              <a:buClrTx/>
              <a:buSzTx/>
              <a:buFontTx/>
              <a:buNone/>
            </a:pPr>
            <a:endParaRPr lang="en-US" altLang="en-US" sz="1800" dirty="0">
              <a:solidFill>
                <a:srgbClr val="000000"/>
              </a:solidFill>
            </a:endParaRPr>
          </a:p>
          <a:p>
            <a:pPr algn="just" defTabSz="914400">
              <a:buClrTx/>
              <a:buSzTx/>
              <a:buFontTx/>
              <a:buNone/>
            </a:pPr>
            <a:endParaRPr lang="en-US" altLang="en-US" sz="2000" b="0" dirty="0">
              <a:solidFill>
                <a:srgbClr val="000000"/>
              </a:solidFill>
            </a:endParaRPr>
          </a:p>
          <a:p>
            <a:pPr marL="457200" lvl="1" indent="0" defTabSz="914400">
              <a:buClrTx/>
              <a:buSzTx/>
              <a:buFontTx/>
              <a:buNone/>
            </a:pPr>
            <a:endParaRPr lang="en-US" altLang="en-US" dirty="0">
              <a:solidFill>
                <a:srgbClr val="000000"/>
              </a:solidFill>
            </a:endParaRPr>
          </a:p>
        </p:txBody>
      </p:sp>
    </p:spTree>
    <p:extLst>
      <p:ext uri="{BB962C8B-B14F-4D97-AF65-F5344CB8AC3E}">
        <p14:creationId xmlns:p14="http://schemas.microsoft.com/office/powerpoint/2010/main" val="1617432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Date Placeholder 3"/>
          <p:cNvSpPr>
            <a:spLocks noGrp="1"/>
          </p:cNvSpPr>
          <p:nvPr>
            <p:ph type="dt"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solidFill>
                  <a:srgbClr val="000000"/>
                </a:solidFill>
              </a:rPr>
              <a:t>November 2016</a:t>
            </a:r>
          </a:p>
        </p:txBody>
      </p:sp>
      <p:sp>
        <p:nvSpPr>
          <p:cNvPr id="33797" name="Footer Placeholder 4"/>
          <p:cNvSpPr>
            <a:spLocks noGrp="1"/>
          </p:cNvSpPr>
          <p:nvPr>
            <p:ph type="ft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solidFill>
                  <a:srgbClr val="000000"/>
                </a:solidFill>
              </a:rPr>
              <a:t>Minyoung Park (Intel Corporation)</a:t>
            </a:r>
          </a:p>
        </p:txBody>
      </p:sp>
      <p:sp>
        <p:nvSpPr>
          <p:cNvPr id="3379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solidFill>
                  <a:srgbClr val="000000"/>
                </a:solidFill>
              </a:rPr>
              <a:t>Slide </a:t>
            </a:r>
            <a:fld id="{95EE6F0F-8715-4384-A49B-9F61444224ED}" type="slidenum">
              <a:rPr lang="en-US" altLang="en-US" sz="1200" b="0" smtClean="0">
                <a:solidFill>
                  <a:srgbClr val="000000"/>
                </a:solidFill>
              </a:rPr>
              <a:pPr>
                <a:spcBef>
                  <a:spcPct val="0"/>
                </a:spcBef>
                <a:buFontTx/>
                <a:buNone/>
              </a:pPr>
              <a:t>25</a:t>
            </a:fld>
            <a:endParaRPr lang="en-US" altLang="en-US" sz="1200" b="0" smtClean="0">
              <a:solidFill>
                <a:srgbClr val="000000"/>
              </a:solidFill>
            </a:endParaRPr>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914400">
              <a:spcBef>
                <a:spcPct val="0"/>
              </a:spcBef>
              <a:buClrTx/>
              <a:buSzTx/>
              <a:buFontTx/>
              <a:buNone/>
            </a:pPr>
            <a:r>
              <a:rPr lang="en-US" altLang="en-US" sz="2800">
                <a:solidFill>
                  <a:srgbClr val="000000"/>
                </a:solidFill>
              </a:rPr>
              <a:t>Comments from 802.11 PAR SC on PAR </a:t>
            </a:r>
          </a:p>
        </p:txBody>
      </p:sp>
      <p:sp>
        <p:nvSpPr>
          <p:cNvPr id="33796" name="Rectangle 3"/>
          <p:cNvSpPr txBox="1">
            <a:spLocks noChangeArrowheads="1"/>
          </p:cNvSpPr>
          <p:nvPr/>
        </p:nvSpPr>
        <p:spPr bwMode="auto">
          <a:xfrm>
            <a:off x="685800" y="1484784"/>
            <a:ext cx="7772400" cy="499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defTabSz="914400">
              <a:buClrTx/>
              <a:buSzTx/>
              <a:buFontTx/>
              <a:buNone/>
            </a:pPr>
            <a:r>
              <a:rPr lang="en-US" altLang="en-US" sz="1800" dirty="0">
                <a:solidFill>
                  <a:srgbClr val="000000"/>
                </a:solidFill>
              </a:rPr>
              <a:t>Comments:</a:t>
            </a:r>
          </a:p>
          <a:p>
            <a:pPr defTabSz="914400">
              <a:buClrTx/>
              <a:buSzTx/>
              <a:buFontTx/>
              <a:buNone/>
            </a:pPr>
            <a:r>
              <a:rPr lang="en-US" altLang="en-US" sz="1800" dirty="0">
                <a:solidFill>
                  <a:srgbClr val="000000"/>
                </a:solidFill>
              </a:rPr>
              <a:t>5.2.b. The scope uses “normal” which should be removed.  Is it really a new PHY layer that uses both 2.4 GHz and 5 GHz bands?  Use of “packets” seems odd to use rather than “frame”?  Can this work in the 3 GHz, 60Ghz or Whitespace bands as well?  The current scope statement seems to be a listing of market points for the amendment.</a:t>
            </a:r>
          </a:p>
          <a:p>
            <a:pPr defTabSz="914400">
              <a:buClrTx/>
              <a:buSzTx/>
              <a:buFontTx/>
              <a:buNone/>
            </a:pPr>
            <a:r>
              <a:rPr lang="en-US" altLang="en-US" sz="1800" dirty="0">
                <a:solidFill>
                  <a:srgbClr val="000000"/>
                </a:solidFill>
              </a:rPr>
              <a:t>Proposed Scope replacement text</a:t>
            </a:r>
          </a:p>
          <a:p>
            <a:pPr defTabSz="914400">
              <a:buClrTx/>
              <a:buSzTx/>
              <a:buFontTx/>
              <a:buNone/>
            </a:pPr>
            <a:r>
              <a:rPr lang="en-US" altLang="en-US" sz="1800" dirty="0">
                <a:solidFill>
                  <a:srgbClr val="000000"/>
                </a:solidFill>
              </a:rPr>
              <a:t>5.2.b Scope of the Project: </a:t>
            </a:r>
          </a:p>
          <a:p>
            <a:pPr defTabSz="914400">
              <a:buClrTx/>
              <a:buSzTx/>
              <a:buFontTx/>
              <a:buNone/>
            </a:pPr>
            <a:r>
              <a:rPr lang="en-GB" altLang="en-US" sz="1800" dirty="0">
                <a:solidFill>
                  <a:srgbClr val="000000"/>
                </a:solidFill>
              </a:rPr>
              <a:t>This amendment defines physical (PHY) layer and medium access control (MAC) layer specifications that enables operation of a wake-up radio (WUR). The WUR defines an active receiver with expected power consumption of less than one milliwatt.</a:t>
            </a:r>
          </a:p>
          <a:p>
            <a:pPr defTabSz="914400">
              <a:buClrTx/>
              <a:buSzTx/>
              <a:buFontTx/>
              <a:buNone/>
            </a:pPr>
            <a:r>
              <a:rPr lang="en-GB" altLang="en-US" sz="1800" dirty="0">
                <a:solidFill>
                  <a:srgbClr val="000000"/>
                </a:solidFill>
              </a:rPr>
              <a:t>Response:</a:t>
            </a:r>
          </a:p>
          <a:p>
            <a:pPr defTabSz="914400">
              <a:buClrTx/>
              <a:buSzTx/>
              <a:buFontTx/>
              <a:buNone/>
            </a:pPr>
            <a:r>
              <a:rPr lang="en-US" altLang="en-US" sz="1800" b="0" dirty="0">
                <a:solidFill>
                  <a:srgbClr val="000000"/>
                </a:solidFill>
              </a:rPr>
              <a:t>Revised. Project scope was updated in 11-16-1045r9 </a:t>
            </a:r>
          </a:p>
          <a:p>
            <a:pPr defTabSz="914400">
              <a:buClrTx/>
              <a:buSzTx/>
              <a:buFontTx/>
              <a:buNone/>
            </a:pPr>
            <a:r>
              <a:rPr lang="en-US" altLang="en-US" sz="1800" b="0" dirty="0">
                <a:solidFill>
                  <a:srgbClr val="000000"/>
                </a:solidFill>
                <a:hlinkClick r:id="rId3"/>
              </a:rPr>
              <a:t>https://mentor.ieee.org/802.11/dcn/16/11-16-1045-09-0wur-a-par-proposal-wur-sg.docx</a:t>
            </a:r>
            <a:endParaRPr lang="en-US" altLang="en-US" sz="1800" b="0" dirty="0">
              <a:solidFill>
                <a:srgbClr val="000000"/>
              </a:solidFill>
            </a:endParaRPr>
          </a:p>
          <a:p>
            <a:pPr defTabSz="914400">
              <a:buClrTx/>
              <a:buSzTx/>
              <a:buFontTx/>
              <a:buNone/>
            </a:pPr>
            <a:endParaRPr lang="en-US" altLang="en-US" sz="1800" b="0" dirty="0">
              <a:solidFill>
                <a:srgbClr val="000000"/>
              </a:solidFill>
            </a:endParaRPr>
          </a:p>
          <a:p>
            <a:pPr defTabSz="914400">
              <a:buClrTx/>
              <a:buSzTx/>
              <a:buFontTx/>
              <a:buNone/>
            </a:pPr>
            <a:endParaRPr lang="en-US" altLang="en-US" sz="1800" dirty="0">
              <a:solidFill>
                <a:srgbClr val="000000"/>
              </a:solidFill>
            </a:endParaRPr>
          </a:p>
          <a:p>
            <a:pPr algn="just" defTabSz="914400">
              <a:buClrTx/>
              <a:buSzTx/>
              <a:buFontTx/>
              <a:buNone/>
            </a:pPr>
            <a:endParaRPr lang="en-US" altLang="en-US" sz="1800" dirty="0">
              <a:solidFill>
                <a:srgbClr val="000000"/>
              </a:solidFill>
            </a:endParaRPr>
          </a:p>
          <a:p>
            <a:pPr algn="just" defTabSz="914400">
              <a:buClrTx/>
              <a:buSzTx/>
              <a:buFontTx/>
              <a:buNone/>
            </a:pPr>
            <a:endParaRPr lang="en-US" altLang="en-US" sz="2000" b="0" dirty="0">
              <a:solidFill>
                <a:srgbClr val="000000"/>
              </a:solidFill>
            </a:endParaRPr>
          </a:p>
          <a:p>
            <a:pPr marL="457200" lvl="1" indent="0" defTabSz="914400">
              <a:buClrTx/>
              <a:buSzTx/>
              <a:buFontTx/>
              <a:buNone/>
            </a:pPr>
            <a:endParaRPr lang="en-US" altLang="en-US" dirty="0">
              <a:solidFill>
                <a:srgbClr val="000000"/>
              </a:solidFill>
            </a:endParaRPr>
          </a:p>
        </p:txBody>
      </p:sp>
    </p:spTree>
    <p:extLst>
      <p:ext uri="{BB962C8B-B14F-4D97-AF65-F5344CB8AC3E}">
        <p14:creationId xmlns:p14="http://schemas.microsoft.com/office/powerpoint/2010/main" val="5068511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Comments from 802.11 PAR SC on PAR </a:t>
            </a:r>
          </a:p>
        </p:txBody>
      </p:sp>
      <p:sp>
        <p:nvSpPr>
          <p:cNvPr id="3" name="Content Placeholder 2"/>
          <p:cNvSpPr>
            <a:spLocks noGrp="1"/>
          </p:cNvSpPr>
          <p:nvPr>
            <p:ph idx="1"/>
          </p:nvPr>
        </p:nvSpPr>
        <p:spPr/>
        <p:txBody>
          <a:bodyPr/>
          <a:lstStyle/>
          <a:p>
            <a:pPr>
              <a:defRPr/>
            </a:pPr>
            <a:r>
              <a:rPr lang="en-US" sz="1800" dirty="0" smtClean="0"/>
              <a:t>Comment:</a:t>
            </a:r>
          </a:p>
          <a:p>
            <a:pPr marL="0" indent="0">
              <a:buFontTx/>
              <a:buNone/>
              <a:defRPr/>
            </a:pPr>
            <a:r>
              <a:rPr lang="en-US" sz="1800" dirty="0" smtClean="0"/>
              <a:t>5.5 suggested changes:</a:t>
            </a:r>
          </a:p>
          <a:p>
            <a:pPr marL="0" indent="0">
              <a:buFontTx/>
              <a:buNone/>
              <a:defRPr/>
            </a:pPr>
            <a:r>
              <a:rPr lang="en-US" sz="1800" dirty="0" smtClean="0"/>
              <a:t>Change “</a:t>
            </a:r>
            <a:r>
              <a:rPr lang="en-GB" sz="1800" dirty="0" smtClean="0"/>
              <a:t>Devices based on the power save modes of the IEEE 802.11 standard periodically wake up from a sleep… “</a:t>
            </a:r>
          </a:p>
          <a:p>
            <a:pPr marL="457200" lvl="1" indent="0">
              <a:buFontTx/>
              <a:buNone/>
              <a:defRPr/>
            </a:pPr>
            <a:r>
              <a:rPr lang="en-GB" sz="1600" dirty="0" smtClean="0"/>
              <a:t>To </a:t>
            </a:r>
            <a:r>
              <a:rPr lang="en-US" sz="1600" dirty="0" smtClean="0"/>
              <a:t>“</a:t>
            </a:r>
            <a:r>
              <a:rPr lang="en-GB" sz="1600" dirty="0" smtClean="0"/>
              <a:t>Devices based on the IEEE 802.11 power save modes periodically wake up from a sleep…” </a:t>
            </a:r>
          </a:p>
          <a:p>
            <a:pPr marL="0" indent="0">
              <a:buFontTx/>
              <a:buNone/>
              <a:defRPr/>
            </a:pPr>
            <a:r>
              <a:rPr lang="en-GB" sz="1800" dirty="0" smtClean="0"/>
              <a:t>Change “Therefore, for the 802.11 standard to be competitive, the IEEE 802.11 WG needs to develop power efficient mechanisms “</a:t>
            </a:r>
          </a:p>
          <a:p>
            <a:pPr marL="457200" lvl="1" indent="0">
              <a:buFontTx/>
              <a:buNone/>
              <a:defRPr/>
            </a:pPr>
            <a:r>
              <a:rPr lang="en-GB" sz="1600" dirty="0" smtClean="0"/>
              <a:t>To “Power efficient mechanisms need …”</a:t>
            </a:r>
          </a:p>
          <a:p>
            <a:pPr marL="0" indent="0">
              <a:buFontTx/>
              <a:buNone/>
              <a:defRPr/>
            </a:pPr>
            <a:r>
              <a:rPr lang="en-GB" sz="1800" dirty="0" smtClean="0"/>
              <a:t>Delete “This project addresses this need. This project is also expected to benefit traditional devices with WLAN interfaces such as smartphones.”</a:t>
            </a:r>
          </a:p>
          <a:p>
            <a:pPr>
              <a:defRPr/>
            </a:pPr>
            <a:r>
              <a:rPr lang="en-US" sz="2000" dirty="0" smtClean="0"/>
              <a:t>Response:</a:t>
            </a:r>
          </a:p>
          <a:p>
            <a:pPr marL="0" indent="0">
              <a:buFontTx/>
              <a:buNone/>
              <a:defRPr/>
            </a:pPr>
            <a:r>
              <a:rPr lang="en-US" sz="2000" dirty="0" smtClean="0"/>
              <a:t>Accepted.</a:t>
            </a:r>
          </a:p>
          <a:p>
            <a:pPr>
              <a:defRPr/>
            </a:pPr>
            <a:endParaRPr lang="en-US" dirty="0"/>
          </a:p>
        </p:txBody>
      </p:sp>
      <p:sp>
        <p:nvSpPr>
          <p:cNvPr id="35846" name="Date Placeholder 3"/>
          <p:cNvSpPr>
            <a:spLocks noGrp="1"/>
          </p:cNvSpPr>
          <p:nvPr>
            <p:ph type="dt"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solidFill>
                  <a:srgbClr val="000000"/>
                </a:solidFill>
              </a:rPr>
              <a:t>November 2016</a:t>
            </a:r>
          </a:p>
        </p:txBody>
      </p:sp>
      <p:sp>
        <p:nvSpPr>
          <p:cNvPr id="5" name="Footer Placeholder 4"/>
          <p:cNvSpPr>
            <a:spLocks noGrp="1"/>
          </p:cNvSpPr>
          <p:nvPr>
            <p:ph type="ftr" idx="11"/>
          </p:nvPr>
        </p:nvSpPr>
        <p:spPr/>
        <p:txBody>
          <a:bodyPr/>
          <a:lstStyle/>
          <a:p>
            <a:pPr>
              <a:defRPr/>
            </a:pPr>
            <a:r>
              <a:rPr lang="en-US" dirty="0" err="1">
                <a:solidFill>
                  <a:srgbClr val="000000"/>
                </a:solidFill>
              </a:rPr>
              <a:t>Minyoung</a:t>
            </a:r>
            <a:r>
              <a:rPr lang="en-US" dirty="0">
                <a:solidFill>
                  <a:srgbClr val="000000"/>
                </a:solidFill>
              </a:rPr>
              <a:t> Park (Intel Corporation)</a:t>
            </a:r>
          </a:p>
        </p:txBody>
      </p:sp>
      <p:sp>
        <p:nvSpPr>
          <p:cNvPr id="35845"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solidFill>
                  <a:srgbClr val="000000"/>
                </a:solidFill>
              </a:rPr>
              <a:t>Slide </a:t>
            </a:r>
            <a:fld id="{149148BA-D693-4AF5-BFB7-0CC589BDD32A}" type="slidenum">
              <a:rPr lang="en-US" altLang="en-US" smtClean="0">
                <a:solidFill>
                  <a:srgbClr val="000000"/>
                </a:solidFill>
              </a:rPr>
              <a:pPr/>
              <a:t>26</a:t>
            </a:fld>
            <a:endParaRPr lang="en-US" altLang="en-US" smtClean="0">
              <a:solidFill>
                <a:srgbClr val="000000"/>
              </a:solidFill>
            </a:endParaRPr>
          </a:p>
        </p:txBody>
      </p:sp>
    </p:spTree>
    <p:extLst>
      <p:ext uri="{BB962C8B-B14F-4D97-AF65-F5344CB8AC3E}">
        <p14:creationId xmlns:p14="http://schemas.microsoft.com/office/powerpoint/2010/main" val="311011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Comments from 802.11 PAR SC on PAR </a:t>
            </a:r>
          </a:p>
        </p:txBody>
      </p:sp>
      <p:sp>
        <p:nvSpPr>
          <p:cNvPr id="3" name="Content Placeholder 2"/>
          <p:cNvSpPr>
            <a:spLocks noGrp="1"/>
          </p:cNvSpPr>
          <p:nvPr>
            <p:ph idx="1"/>
          </p:nvPr>
        </p:nvSpPr>
        <p:spPr/>
        <p:txBody>
          <a:bodyPr/>
          <a:lstStyle/>
          <a:p>
            <a:pPr>
              <a:defRPr/>
            </a:pPr>
            <a:r>
              <a:rPr lang="en-US" dirty="0" smtClean="0"/>
              <a:t>Comment:</a:t>
            </a:r>
          </a:p>
          <a:p>
            <a:pPr marL="0" indent="0">
              <a:buFontTx/>
              <a:buNone/>
              <a:defRPr/>
            </a:pPr>
            <a:r>
              <a:rPr lang="en-US" dirty="0" smtClean="0"/>
              <a:t>8.1 delete the 5.2.b. note (all the text).</a:t>
            </a:r>
          </a:p>
          <a:p>
            <a:pPr marL="0" indent="0">
              <a:buFontTx/>
              <a:buNone/>
              <a:defRPr/>
            </a:pPr>
            <a:endParaRPr lang="en-US" dirty="0"/>
          </a:p>
          <a:p>
            <a:pPr marL="0" indent="0">
              <a:buFontTx/>
              <a:buNone/>
              <a:defRPr/>
            </a:pPr>
            <a:endParaRPr lang="en-US" dirty="0" smtClean="0"/>
          </a:p>
          <a:p>
            <a:pPr>
              <a:defRPr/>
            </a:pPr>
            <a:r>
              <a:rPr lang="en-US" dirty="0" smtClean="0"/>
              <a:t>Response:</a:t>
            </a:r>
          </a:p>
          <a:p>
            <a:pPr marL="0" indent="0">
              <a:buFontTx/>
              <a:buNone/>
              <a:defRPr/>
            </a:pPr>
            <a:r>
              <a:rPr lang="en-US" dirty="0" smtClean="0"/>
              <a:t>Accepted.</a:t>
            </a:r>
          </a:p>
          <a:p>
            <a:pPr>
              <a:defRPr/>
            </a:pPr>
            <a:endParaRPr lang="en-US" dirty="0"/>
          </a:p>
        </p:txBody>
      </p:sp>
      <p:sp>
        <p:nvSpPr>
          <p:cNvPr id="36870" name="Date Placeholder 3"/>
          <p:cNvSpPr>
            <a:spLocks noGrp="1"/>
          </p:cNvSpPr>
          <p:nvPr>
            <p:ph type="dt"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solidFill>
                  <a:srgbClr val="000000"/>
                </a:solidFill>
              </a:rPr>
              <a:t>November 2016</a:t>
            </a:r>
          </a:p>
        </p:txBody>
      </p:sp>
      <p:sp>
        <p:nvSpPr>
          <p:cNvPr id="5" name="Footer Placeholder 4"/>
          <p:cNvSpPr>
            <a:spLocks noGrp="1"/>
          </p:cNvSpPr>
          <p:nvPr>
            <p:ph type="ftr" idx="11"/>
          </p:nvPr>
        </p:nvSpPr>
        <p:spPr/>
        <p:txBody>
          <a:bodyPr/>
          <a:lstStyle/>
          <a:p>
            <a:pPr>
              <a:defRPr/>
            </a:pPr>
            <a:r>
              <a:rPr lang="en-US">
                <a:solidFill>
                  <a:srgbClr val="000000"/>
                </a:solidFill>
              </a:rPr>
              <a:t>Minyoung Park (Intel Corporation)</a:t>
            </a:r>
          </a:p>
        </p:txBody>
      </p:sp>
      <p:sp>
        <p:nvSpPr>
          <p:cNvPr id="36869"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solidFill>
                  <a:srgbClr val="000000"/>
                </a:solidFill>
              </a:rPr>
              <a:t>Slide </a:t>
            </a:r>
            <a:fld id="{0327D02A-3DD9-4729-A3BE-0737CB301E85}" type="slidenum">
              <a:rPr lang="en-US" altLang="en-US" smtClean="0">
                <a:solidFill>
                  <a:srgbClr val="000000"/>
                </a:solidFill>
              </a:rPr>
              <a:pPr/>
              <a:t>27</a:t>
            </a:fld>
            <a:endParaRPr lang="en-US" altLang="en-US" smtClean="0">
              <a:solidFill>
                <a:srgbClr val="000000"/>
              </a:solidFill>
            </a:endParaRPr>
          </a:p>
        </p:txBody>
      </p:sp>
    </p:spTree>
    <p:extLst>
      <p:ext uri="{BB962C8B-B14F-4D97-AF65-F5344CB8AC3E}">
        <p14:creationId xmlns:p14="http://schemas.microsoft.com/office/powerpoint/2010/main" val="1154242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IEEE 802.3cg</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28</a:t>
            </a:fld>
            <a:endParaRPr lang="en-GB"/>
          </a:p>
        </p:txBody>
      </p:sp>
    </p:spTree>
    <p:extLst>
      <p:ext uri="{BB962C8B-B14F-4D97-AF65-F5344CB8AC3E}">
        <p14:creationId xmlns:p14="http://schemas.microsoft.com/office/powerpoint/2010/main" val="3014489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Email Response from 802.3cg</a:t>
            </a:r>
            <a:endParaRPr lang="en-US" dirty="0"/>
          </a:p>
        </p:txBody>
      </p:sp>
      <p:sp>
        <p:nvSpPr>
          <p:cNvPr id="8" name="Content Placeholder 7"/>
          <p:cNvSpPr>
            <a:spLocks noGrp="1"/>
          </p:cNvSpPr>
          <p:nvPr>
            <p:ph idx="1"/>
          </p:nvPr>
        </p:nvSpPr>
        <p:spPr>
          <a:xfrm>
            <a:off x="685800" y="2132856"/>
            <a:ext cx="7770813" cy="3961557"/>
          </a:xfrm>
        </p:spPr>
        <p:txBody>
          <a:bodyPr/>
          <a:lstStyle/>
          <a:p>
            <a:r>
              <a:rPr lang="en-US" dirty="0" smtClean="0"/>
              <a:t>IEEE 802.3 would like to thank IEEE 802.11 for their time reviewing and commenting on the IEEE P802.3cg PAR. In responses to these comments the following changes were made:</a:t>
            </a:r>
          </a:p>
          <a:p>
            <a:endParaRPr lang="en-US" dirty="0" smtClean="0"/>
          </a:p>
          <a:p>
            <a:r>
              <a:rPr lang="en-US" dirty="0" smtClean="0"/>
              <a:t>An updated draft IEEE P802.3cg PAR is available at &lt; </a:t>
            </a:r>
            <a:r>
              <a:rPr lang="en-US" dirty="0" smtClean="0">
                <a:hlinkClick r:id="rId2"/>
              </a:rPr>
              <a:t>https://mentor.ieee.org/802-ec/dcn/16/ec-16-0152-02-00EC-ieee-p802-3cg-draft-par.pdf</a:t>
            </a:r>
            <a:r>
              <a:rPr lang="en-US" dirty="0" smtClean="0"/>
              <a:t>  &gt;.</a:t>
            </a:r>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29</a:t>
            </a:fld>
            <a:endParaRPr lang="en-GB"/>
          </a:p>
        </p:txBody>
      </p:sp>
    </p:spTree>
    <p:extLst>
      <p:ext uri="{BB962C8B-B14F-4D97-AF65-F5344CB8AC3E}">
        <p14:creationId xmlns:p14="http://schemas.microsoft.com/office/powerpoint/2010/main" val="452122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6425"/>
            <a:ext cx="8229600" cy="878359"/>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November 2016</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Approve Previous Minutes</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to 802.3CG - Scope</a:t>
            </a:r>
            <a:endParaRPr lang="en-US" dirty="0"/>
          </a:p>
        </p:txBody>
      </p:sp>
      <p:sp>
        <p:nvSpPr>
          <p:cNvPr id="3" name="Content Placeholder 2"/>
          <p:cNvSpPr>
            <a:spLocks noGrp="1"/>
          </p:cNvSpPr>
          <p:nvPr>
            <p:ph idx="1"/>
          </p:nvPr>
        </p:nvSpPr>
        <p:spPr/>
        <p:txBody>
          <a:bodyPr/>
          <a:lstStyle/>
          <a:p>
            <a:r>
              <a:rPr lang="en-US" sz="2000" dirty="0" smtClean="0"/>
              <a:t>•  Change 5.2.b. as shown:</a:t>
            </a:r>
          </a:p>
          <a:p>
            <a:pPr lvl="1"/>
            <a:r>
              <a:rPr lang="en-US" dirty="0" smtClean="0"/>
              <a:t>5.2.b. Scope of the project: Specify additions to and appropriate modifications of IEEE </a:t>
            </a:r>
            <a:r>
              <a:rPr lang="en-US" dirty="0" err="1" smtClean="0"/>
              <a:t>Std</a:t>
            </a:r>
            <a:r>
              <a:rPr lang="en-US" dirty="0" smtClean="0"/>
              <a:t> 802.3 to add 10 Mb/s Physical Layer (PHY) specifications and management parameters for operation, </a:t>
            </a:r>
            <a:r>
              <a:rPr lang="en-US" u="sng" dirty="0" smtClean="0"/>
              <a:t>and associated optional provision of power</a:t>
            </a:r>
            <a:r>
              <a:rPr lang="en-US" dirty="0" smtClean="0"/>
              <a:t>, on single balanced twisted-pair copper cabling. </a:t>
            </a:r>
            <a:r>
              <a:rPr lang="en-US" strike="sngStrike" dirty="0" smtClean="0"/>
              <a:t>Define methodology for the optional provision of power to connected Data Terminal Equipment (DTE) for use with IEEE 802.3 10 Mb/s single-pair interfaces.</a:t>
            </a:r>
          </a:p>
          <a:p>
            <a:endParaRPr lang="en-US" sz="2800" dirty="0" smtClean="0"/>
          </a:p>
          <a:p>
            <a:endParaRPr lang="en-US" sz="2000" dirty="0" smtClean="0"/>
          </a:p>
          <a:p>
            <a:r>
              <a:rPr lang="en-US" sz="2000" dirty="0" smtClean="0"/>
              <a:t> </a:t>
            </a:r>
            <a:r>
              <a:rPr lang="en-US" sz="2000" dirty="0"/>
              <a:t>5.5 Change IEEE 802.3 to IEEE Std. 802.3</a:t>
            </a:r>
          </a:p>
          <a:p>
            <a:endParaRPr lang="en-US" sz="20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8407252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IEEE 802.3cg  - 5.6         </a:t>
            </a:r>
            <a:endParaRPr lang="en-US" dirty="0"/>
          </a:p>
        </p:txBody>
      </p:sp>
      <p:sp>
        <p:nvSpPr>
          <p:cNvPr id="3" name="Content Placeholder 2"/>
          <p:cNvSpPr>
            <a:spLocks noGrp="1"/>
          </p:cNvSpPr>
          <p:nvPr>
            <p:ph idx="1"/>
          </p:nvPr>
        </p:nvSpPr>
        <p:spPr>
          <a:xfrm>
            <a:off x="685800" y="1556792"/>
            <a:ext cx="7856538" cy="4537621"/>
          </a:xfrm>
        </p:spPr>
        <p:txBody>
          <a:bodyPr/>
          <a:lstStyle/>
          <a:p>
            <a:endParaRPr lang="en-US" dirty="0" smtClean="0"/>
          </a:p>
          <a:p>
            <a:r>
              <a:rPr lang="en-US" dirty="0" smtClean="0"/>
              <a:t>•         Change 5.6 as shown:</a:t>
            </a:r>
          </a:p>
          <a:p>
            <a:r>
              <a:rPr lang="en-US" dirty="0" smtClean="0"/>
              <a:t>•         5.6 Stakeholders for the Standard: End-users, vendors, system integrators, and providers of systems and components (e.g., sensors, actuators, instruments, controllers, network infrastructure, user interfaces, and servers) for automotive, other transportation, industrial, factory, process, and building automation.</a:t>
            </a:r>
          </a:p>
          <a:p>
            <a:endParaRPr lang="en-US" dirty="0" smtClean="0"/>
          </a:p>
          <a:p>
            <a:r>
              <a:rPr lang="en-US" dirty="0" smtClean="0"/>
              <a:t>•         8.1 – add “5.2b – IEEE </a:t>
            </a:r>
            <a:r>
              <a:rPr lang="en-US" dirty="0" err="1" smtClean="0"/>
              <a:t>Std</a:t>
            </a:r>
            <a:r>
              <a:rPr lang="en-US" dirty="0" smtClean="0"/>
              <a:t> 802.3 – IEEE Standard for Ethernet”.</a:t>
            </a:r>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6087694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IEEE 802.1CS Response</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9" name="Rectangle 1"/>
          <p:cNvSpPr>
            <a:spLocks noGrp="1" noChangeArrowheads="1"/>
          </p:cNvSpPr>
          <p:nvPr>
            <p:ph type="body" idx="1"/>
          </p:nvPr>
        </p:nvSpPr>
        <p:spPr bwMode="auto">
          <a:xfrm>
            <a:off x="722312" y="1196162"/>
            <a:ext cx="7820025"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http://ieee802.org/1/files/public/docs2016/cs-PAR-CSD-comments-and-resolution-1116-v02.pdf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3"/>
              </a:rPr>
              <a:t>http://ieee802.org/1/files/public/docs2016/cs-LRP-PAR-1116-v01.pdf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updated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4"/>
              </a:rPr>
              <a:t>http://ieee802.org/1/files/public/docs2016/cs-LRP-CSD-1116-v01.pdf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82491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33</a:t>
            </a:fld>
            <a:endParaRPr lang="en-GB"/>
          </a:p>
        </p:txBody>
      </p:sp>
      <p:sp>
        <p:nvSpPr>
          <p:cNvPr id="10" name="Title 9"/>
          <p:cNvSpPr>
            <a:spLocks noGrp="1"/>
          </p:cNvSpPr>
          <p:nvPr>
            <p:ph type="title" idx="4294967295"/>
          </p:nvPr>
        </p:nvSpPr>
        <p:spPr>
          <a:xfrm>
            <a:off x="1587500" y="685800"/>
            <a:ext cx="7556500" cy="5480050"/>
          </a:xfrm>
        </p:spPr>
        <p:txBody>
          <a:bodyPr/>
          <a:lstStyle/>
          <a:p>
            <a:r>
              <a:rPr lang="en-US" sz="28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#1 on PAR:</a:t>
            </a:r>
            <a: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6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r>
            <a:br>
              <a:rPr lang="en-US" sz="16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n-US" sz="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5.2 “rapidly, accurately, and efficiently” – do you have any metric to quantify these adverbs.</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It is impractical to assign numerical values for rapidity, accuracy, and efficiency for a software protocol, as opposed to a physical link.  As indicated in 5.5 Need for Project, these words can be read as, “more rapidly, accurately, and efficiently than MRP.”  We have removed those words, see modified 5.2 scope.</a:t>
            </a:r>
            <a:endParaRPr lang="en-US" dirty="0"/>
          </a:p>
        </p:txBody>
      </p:sp>
    </p:spTree>
    <p:extLst>
      <p:ext uri="{BB962C8B-B14F-4D97-AF65-F5344CB8AC3E}">
        <p14:creationId xmlns:p14="http://schemas.microsoft.com/office/powerpoint/2010/main" val="478818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2016</a:t>
            </a:r>
            <a:endParaRPr lang="en-GB"/>
          </a:p>
        </p:txBody>
      </p:sp>
      <p:sp>
        <p:nvSpPr>
          <p:cNvPr id="3" name="Footer Placeholder 2"/>
          <p:cNvSpPr>
            <a:spLocks noGrp="1"/>
          </p:cNvSpPr>
          <p:nvPr>
            <p:ph type="ftr" idx="11"/>
          </p:nvPr>
        </p:nvSpPr>
        <p:spPr/>
        <p:txBody>
          <a:bodyPr/>
          <a:lstStyle/>
          <a:p>
            <a:r>
              <a:rPr lang="en-GB" smtClean="0"/>
              <a:t>Jon Rosdahl, (Qualcomm)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34</a:t>
            </a:fld>
            <a:endParaRPr lang="en-GB"/>
          </a:p>
        </p:txBody>
      </p:sp>
      <p:sp>
        <p:nvSpPr>
          <p:cNvPr id="5" name="Title 4"/>
          <p:cNvSpPr>
            <a:spLocks noGrp="1"/>
          </p:cNvSpPr>
          <p:nvPr>
            <p:ph type="title" idx="4294967295"/>
          </p:nvPr>
        </p:nvSpPr>
        <p:spPr>
          <a:xfrm>
            <a:off x="0" y="685800"/>
            <a:ext cx="7702550" cy="4830763"/>
          </a:xfrm>
        </p:spPr>
        <p:txBody>
          <a:bodyPr/>
          <a:lstStyle/>
          <a:p>
            <a:r>
              <a:rPr lang="en-US" sz="28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#2 on PAR:</a:t>
            </a:r>
            <a:br>
              <a:rPr lang="en-US" sz="28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br>
            <a:r>
              <a:rPr lang="en-US" sz="2800" u="sng" dirty="0">
                <a:uFill>
                  <a:solidFill>
                    <a:srgbClr val="000000"/>
                  </a:solidFill>
                </a:uFill>
                <a:latin typeface="Calibri" panose="020F0502020204030204" pitchFamily="34" charset="0"/>
                <a:ea typeface="Calibri" panose="020F0502020204030204" pitchFamily="34" charset="0"/>
                <a:cs typeface="Calibri" panose="020F0502020204030204" pitchFamily="34" charset="0"/>
              </a:rPr>
              <a:t/>
            </a:r>
            <a:br>
              <a:rPr lang="en-US" sz="2800" u="sng" dirty="0">
                <a:uFill>
                  <a:solidFill>
                    <a:srgbClr val="000000"/>
                  </a:solidFill>
                </a:uFill>
                <a:latin typeface="Calibri" panose="020F0502020204030204" pitchFamily="34" charset="0"/>
                <a:ea typeface="Calibri" panose="020F0502020204030204" pitchFamily="34" charset="0"/>
                <a:cs typeface="Calibri" panose="020F0502020204030204" pitchFamily="34" charset="0"/>
              </a:rPr>
            </a:b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5.5 expansion of first use Acronym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Change MRP "802.1Q Multiple Registration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Protocol“ to “802.1Q Multiple Registration Protocol (MRP)”</a:t>
            </a:r>
            <a:b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dirty="0">
                <a:latin typeface="Calibri" panose="020F0502020204030204" pitchFamily="34" charset="0"/>
                <a:ea typeface="Calibri" panose="020F0502020204030204" pitchFamily="34" charset="0"/>
                <a:cs typeface="Calibri" panose="020F0502020204030204" pitchFamily="34" charset="0"/>
              </a:rPr>
              <a:t/>
            </a:r>
            <a:br>
              <a:rPr lang="en-US" sz="2800" dirty="0">
                <a:latin typeface="Calibri" panose="020F0502020204030204" pitchFamily="34" charset="0"/>
                <a:ea typeface="Calibri" panose="020F0502020204030204" pitchFamily="34" charset="0"/>
                <a:cs typeface="Calibri" panose="020F0502020204030204" pitchFamily="34" charset="0"/>
              </a:rPr>
            </a:br>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r>
              <a:rPr lang="en-US" sz="2800" b="1"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1100" dirty="0">
                <a:latin typeface="Calibri" panose="020F0502020204030204" pitchFamily="34" charset="0"/>
                <a:ea typeface="Calibri" panose="020F0502020204030204" pitchFamily="34" charset="0"/>
                <a:cs typeface="Calibri" panose="020F0502020204030204" pitchFamily="34" charset="0"/>
              </a:rPr>
              <a:t/>
            </a:r>
            <a:br>
              <a:rPr lang="en-US" sz="1100" dirty="0">
                <a:latin typeface="Calibri" panose="020F0502020204030204" pitchFamily="34" charset="0"/>
                <a:ea typeface="Calibri" panose="020F0502020204030204" pitchFamily="34" charset="0"/>
                <a:cs typeface="Calibri" panose="020F0502020204030204" pitchFamily="34" charset="0"/>
              </a:rPr>
            </a:br>
            <a:r>
              <a:rPr lang="en-US" sz="1100" dirty="0" smtClean="0">
                <a:latin typeface="Calibri" panose="020F0502020204030204" pitchFamily="34" charset="0"/>
                <a:ea typeface="Calibri" panose="020F0502020204030204" pitchFamily="34" charset="0"/>
                <a:cs typeface="Calibri" panose="020F0502020204030204" pitchFamily="34" charset="0"/>
              </a:rPr>
              <a:t>                           </a:t>
            </a:r>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Suggested change applied.</a:t>
            </a:r>
            <a:endParaRPr lang="en-US" dirty="0"/>
          </a:p>
        </p:txBody>
      </p:sp>
    </p:spTree>
    <p:extLst>
      <p:ext uri="{BB962C8B-B14F-4D97-AF65-F5344CB8AC3E}">
        <p14:creationId xmlns:p14="http://schemas.microsoft.com/office/powerpoint/2010/main" val="733833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2016</a:t>
            </a:r>
            <a:endParaRPr lang="en-GB"/>
          </a:p>
        </p:txBody>
      </p:sp>
      <p:sp>
        <p:nvSpPr>
          <p:cNvPr id="3" name="Footer Placeholder 2"/>
          <p:cNvSpPr>
            <a:spLocks noGrp="1"/>
          </p:cNvSpPr>
          <p:nvPr>
            <p:ph type="ftr" idx="11"/>
          </p:nvPr>
        </p:nvSpPr>
        <p:spPr/>
        <p:txBody>
          <a:bodyPr/>
          <a:lstStyle/>
          <a:p>
            <a:r>
              <a:rPr lang="en-GB" smtClean="0"/>
              <a:t>Jon Rosdahl, (Qualcomm)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35</a:t>
            </a:fld>
            <a:endParaRPr lang="en-GB"/>
          </a:p>
        </p:txBody>
      </p:sp>
      <p:sp>
        <p:nvSpPr>
          <p:cNvPr id="5" name="Title 4"/>
          <p:cNvSpPr>
            <a:spLocks noGrp="1"/>
          </p:cNvSpPr>
          <p:nvPr>
            <p:ph type="title" idx="4294967295"/>
          </p:nvPr>
        </p:nvSpPr>
        <p:spPr>
          <a:xfrm>
            <a:off x="0" y="1052513"/>
            <a:ext cx="7702550" cy="4832350"/>
          </a:xfrm>
        </p:spPr>
        <p:txBody>
          <a:bodyPr/>
          <a:lstStyle/>
          <a:p>
            <a:r>
              <a:rPr lang="en-US" sz="28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#3 on PAR:</a:t>
            </a:r>
            <a: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dirty="0">
                <a:latin typeface="Calibri" panose="020F0502020204030204" pitchFamily="34" charset="0"/>
                <a:ea typeface="Calibri" panose="020F0502020204030204" pitchFamily="34" charset="0"/>
                <a:cs typeface="Calibri" panose="020F0502020204030204" pitchFamily="34" charset="0"/>
              </a:rPr>
              <a:t/>
            </a:r>
            <a:br>
              <a:rPr lang="en-US" sz="2800" dirty="0">
                <a:latin typeface="Calibri" panose="020F0502020204030204" pitchFamily="34" charset="0"/>
                <a:ea typeface="Calibri" panose="020F0502020204030204" pitchFamily="34" charset="0"/>
                <a:cs typeface="Calibri" panose="020F0502020204030204" pitchFamily="34" charset="0"/>
              </a:rPr>
            </a:br>
            <a:r>
              <a:rPr lang="en-US" sz="2800" dirty="0" smtClean="0">
                <a:latin typeface="Calibri" panose="020F0502020204030204" pitchFamily="34" charset="0"/>
                <a:ea typeface="Calibri" panose="020F0502020204030204" pitchFamily="34" charset="0"/>
                <a:cs typeface="Calibri" panose="020F0502020204030204" pitchFamily="34" charset="0"/>
              </a:rPr>
              <a:t/>
            </a:r>
            <a:br>
              <a:rPr lang="en-US" sz="2800" dirty="0" smtClean="0">
                <a:latin typeface="Calibri" panose="020F0502020204030204" pitchFamily="34" charset="0"/>
                <a:ea typeface="Calibri" panose="020F0502020204030204" pitchFamily="34" charset="0"/>
                <a:cs typeface="Calibri" panose="020F0502020204030204" pitchFamily="34" charset="0"/>
              </a:rPr>
            </a:b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5.5 – Quantify: smaller vs bigger – give numeric range for each.</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“designed for much smaller database and inefficient for applications with bigger database” has been changed to “optimized for databases up to 1500 bytes, and slows significantly when used for larger databases”.</a:t>
            </a:r>
            <a:endParaRPr lang="en-US" dirty="0"/>
          </a:p>
        </p:txBody>
      </p:sp>
    </p:spTree>
    <p:extLst>
      <p:ext uri="{BB962C8B-B14F-4D97-AF65-F5344CB8AC3E}">
        <p14:creationId xmlns:p14="http://schemas.microsoft.com/office/powerpoint/2010/main" val="3138068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2016</a:t>
            </a:r>
            <a:endParaRPr lang="en-GB"/>
          </a:p>
        </p:txBody>
      </p:sp>
      <p:sp>
        <p:nvSpPr>
          <p:cNvPr id="3" name="Footer Placeholder 2"/>
          <p:cNvSpPr>
            <a:spLocks noGrp="1"/>
          </p:cNvSpPr>
          <p:nvPr>
            <p:ph type="ftr" idx="11"/>
          </p:nvPr>
        </p:nvSpPr>
        <p:spPr/>
        <p:txBody>
          <a:bodyPr/>
          <a:lstStyle/>
          <a:p>
            <a:r>
              <a:rPr lang="en-GB" smtClean="0"/>
              <a:t>Jon Rosdahl, (Qualcomm)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36</a:t>
            </a:fld>
            <a:endParaRPr lang="en-GB"/>
          </a:p>
        </p:txBody>
      </p:sp>
      <p:sp>
        <p:nvSpPr>
          <p:cNvPr id="5" name="Title 4"/>
          <p:cNvSpPr>
            <a:spLocks noGrp="1"/>
          </p:cNvSpPr>
          <p:nvPr>
            <p:ph type="title" idx="4294967295"/>
          </p:nvPr>
        </p:nvSpPr>
        <p:spPr>
          <a:xfrm>
            <a:off x="1298575" y="1358900"/>
            <a:ext cx="7845425" cy="5100638"/>
          </a:xfrm>
        </p:spPr>
        <p:txBody>
          <a:bodyPr/>
          <a:lstStyle/>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1.2.1 –MRP acronym expansion needed. </a:t>
            </a:r>
            <a:b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Replace the first “MRP” with “802.1Q Multiple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Registration Protocol (MRP)”</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Change “New applications like industrial automation” to “New applications in industrial automation” </a:t>
            </a:r>
            <a:b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r>
              <a:rPr lang="en-US" sz="2800" b="1"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“New applications like industrial automation require” has been changed to “New applications, including industrial automation or audio/video for large venues, require”.</a:t>
            </a:r>
            <a:endParaRPr lang="en-US" dirty="0"/>
          </a:p>
        </p:txBody>
      </p:sp>
      <p:sp>
        <p:nvSpPr>
          <p:cNvPr id="6" name="TextBox 5"/>
          <p:cNvSpPr txBox="1"/>
          <p:nvPr/>
        </p:nvSpPr>
        <p:spPr>
          <a:xfrm>
            <a:off x="1500672" y="603686"/>
            <a:ext cx="5688632" cy="523220"/>
          </a:xfrm>
          <a:prstGeom prst="rect">
            <a:avLst/>
          </a:prstGeom>
          <a:noFill/>
        </p:spPr>
        <p:txBody>
          <a:bodyPr wrap="square" rtlCol="0">
            <a:spAutoFit/>
          </a:bodyPr>
          <a:lstStyle/>
          <a:p>
            <a:pPr algn="ctr"/>
            <a:r>
              <a:rPr lang="en-US" sz="2800" b="1" u="sng"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#4 on CSD:</a:t>
            </a:r>
            <a:endParaRPr lang="en-US" sz="2800" dirty="0"/>
          </a:p>
        </p:txBody>
      </p:sp>
    </p:spTree>
    <p:extLst>
      <p:ext uri="{BB962C8B-B14F-4D97-AF65-F5344CB8AC3E}">
        <p14:creationId xmlns:p14="http://schemas.microsoft.com/office/powerpoint/2010/main" val="2838961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2016</a:t>
            </a:r>
            <a:endParaRPr lang="en-GB"/>
          </a:p>
        </p:txBody>
      </p:sp>
      <p:sp>
        <p:nvSpPr>
          <p:cNvPr id="3" name="Footer Placeholder 2"/>
          <p:cNvSpPr>
            <a:spLocks noGrp="1"/>
          </p:cNvSpPr>
          <p:nvPr>
            <p:ph type="ftr" idx="11"/>
          </p:nvPr>
        </p:nvSpPr>
        <p:spPr/>
        <p:txBody>
          <a:bodyPr/>
          <a:lstStyle/>
          <a:p>
            <a:r>
              <a:rPr lang="en-GB" smtClean="0"/>
              <a:t>Jon Rosdahl, (Qualcomm)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37</a:t>
            </a:fld>
            <a:endParaRPr lang="en-GB"/>
          </a:p>
        </p:txBody>
      </p:sp>
      <p:sp>
        <p:nvSpPr>
          <p:cNvPr id="5" name="Title 4"/>
          <p:cNvSpPr>
            <a:spLocks noGrp="1"/>
          </p:cNvSpPr>
          <p:nvPr>
            <p:ph type="title" idx="4294967295"/>
          </p:nvPr>
        </p:nvSpPr>
        <p:spPr>
          <a:xfrm>
            <a:off x="1287463" y="685800"/>
            <a:ext cx="7856537" cy="4038600"/>
          </a:xfrm>
        </p:spPr>
        <p:txBody>
          <a:bodyPr/>
          <a:lstStyle/>
          <a:p>
            <a:r>
              <a:rPr lang="en-US" sz="28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#5 on CSD:</a:t>
            </a:r>
            <a: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en-US" sz="28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dirty="0">
                <a:latin typeface="Calibri" panose="020F0502020204030204" pitchFamily="34" charset="0"/>
                <a:ea typeface="Calibri" panose="020F0502020204030204" pitchFamily="34" charset="0"/>
                <a:cs typeface="Calibri" panose="020F0502020204030204" pitchFamily="34" charset="0"/>
              </a:rPr>
              <a:t/>
            </a:r>
            <a:br>
              <a:rPr lang="en-US" sz="2800" dirty="0">
                <a:latin typeface="Calibri" panose="020F0502020204030204" pitchFamily="34" charset="0"/>
                <a:ea typeface="Calibri" panose="020F0502020204030204" pitchFamily="34" charset="0"/>
                <a:cs typeface="Calibri" panose="020F0502020204030204" pitchFamily="34" charset="0"/>
              </a:rPr>
            </a:br>
            <a:r>
              <a:rPr lang="en-US" sz="2800" dirty="0" smtClean="0">
                <a:latin typeface="Calibri" panose="020F0502020204030204" pitchFamily="34" charset="0"/>
                <a:ea typeface="Calibri" panose="020F0502020204030204" pitchFamily="34" charset="0"/>
                <a:cs typeface="Calibri" panose="020F0502020204030204" pitchFamily="34" charset="0"/>
              </a:rPr>
              <a:t/>
            </a:r>
            <a:br>
              <a:rPr lang="en-US" sz="2800" dirty="0" smtClean="0">
                <a:latin typeface="Calibri" panose="020F0502020204030204" pitchFamily="34" charset="0"/>
                <a:ea typeface="Calibri" panose="020F0502020204030204" pitchFamily="34" charset="0"/>
                <a:cs typeface="Calibri" panose="020F0502020204030204" pitchFamily="34" charset="0"/>
              </a:rPr>
            </a:b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1.2.3 LRP and LLDP  expansion needed </a:t>
            </a:r>
            <a:br>
              <a:rPr lang="en-US" sz="28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28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The first “LRP” has been replaced with “Link-local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8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Registration Protocol (LRP)” and the first “LLDP (802.1AB)” has been replaced with “Link Layer Discovery Protocol (LLDP, IEEE 802.1AB)”.</a:t>
            </a:r>
            <a:endParaRPr lang="en-US" dirty="0"/>
          </a:p>
        </p:txBody>
      </p:sp>
    </p:spTree>
    <p:extLst>
      <p:ext uri="{BB962C8B-B14F-4D97-AF65-F5344CB8AC3E}">
        <p14:creationId xmlns:p14="http://schemas.microsoft.com/office/powerpoint/2010/main" val="8722785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2016</a:t>
            </a:r>
            <a:endParaRPr lang="en-GB"/>
          </a:p>
        </p:txBody>
      </p:sp>
      <p:sp>
        <p:nvSpPr>
          <p:cNvPr id="3" name="Footer Placeholder 2"/>
          <p:cNvSpPr>
            <a:spLocks noGrp="1"/>
          </p:cNvSpPr>
          <p:nvPr>
            <p:ph type="ftr" idx="11"/>
          </p:nvPr>
        </p:nvSpPr>
        <p:spPr/>
        <p:txBody>
          <a:bodyPr/>
          <a:lstStyle/>
          <a:p>
            <a:r>
              <a:rPr lang="en-GB" smtClean="0"/>
              <a:t>Jon Rosdahl, (Qualcomm)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38</a:t>
            </a:fld>
            <a:endParaRPr lang="en-GB"/>
          </a:p>
        </p:txBody>
      </p:sp>
      <p:sp>
        <p:nvSpPr>
          <p:cNvPr id="5" name="Title 4"/>
          <p:cNvSpPr>
            <a:spLocks noGrp="1"/>
          </p:cNvSpPr>
          <p:nvPr>
            <p:ph type="title" idx="4294967295"/>
          </p:nvPr>
        </p:nvSpPr>
        <p:spPr>
          <a:xfrm>
            <a:off x="0" y="685800"/>
            <a:ext cx="7702550" cy="5191125"/>
          </a:xfrm>
        </p:spPr>
        <p:txBody>
          <a:bodyPr/>
          <a:lstStyle/>
          <a:p>
            <a:r>
              <a:rPr lang="en-US" sz="2600" b="1" u="sng" dirty="0" smtClean="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802.11 Comment #6 on CSD:</a:t>
            </a:r>
            <a:r>
              <a:rPr lang="en-US" sz="26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6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Suggestion – add a use case example to expand the 2</a:t>
            </a:r>
            <a:r>
              <a:rPr lang="en-US" sz="2600" baseline="300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nd </a:t>
            </a:r>
            <a:r>
              <a:rPr lang="en-US" sz="26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paragraph 1.2.4. </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6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6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The text in 1.2.4 has been updated to make it clear that the IS-IS routing protocol is a use-case example. </a:t>
            </a:r>
            <a:br>
              <a:rPr lang="en-US" sz="26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b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6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What is IS-IS? Please expand.</a:t>
            </a:r>
            <a:br>
              <a:rPr lang="en-US" sz="26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r>
              <a:rPr lang="en-US" sz="2600" b="1" u="sng" dirty="0" smtClean="0">
                <a:solidFill>
                  <a:srgbClr val="0070C0"/>
                </a:solidFill>
                <a:effectLst/>
                <a:uFill>
                  <a:solidFill>
                    <a:srgbClr val="0070C0"/>
                  </a:solidFill>
                </a:uFill>
                <a:latin typeface="Calibri" panose="020F0502020204030204" pitchFamily="34" charset="0"/>
                <a:ea typeface="Calibri" panose="020F0502020204030204" pitchFamily="34" charset="0"/>
                <a:cs typeface="Calibri" panose="020F0502020204030204" pitchFamily="34" charset="0"/>
              </a:rPr>
              <a:t>Response:</a:t>
            </a:r>
            <a:endParaRPr lang="en-US" sz="11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600"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“IS-IS” has been replaced with “the Intermediate System to Intermediate System (IS-IS, ISO/IEC 10589:2002) routing protocol”</a:t>
            </a:r>
            <a:endParaRPr lang="en-US" dirty="0"/>
          </a:p>
        </p:txBody>
      </p:sp>
    </p:spTree>
    <p:extLst>
      <p:ext uri="{BB962C8B-B14F-4D97-AF65-F5344CB8AC3E}">
        <p14:creationId xmlns:p14="http://schemas.microsoft.com/office/powerpoint/2010/main" val="41635250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Final Report to 802.11</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39</a:t>
            </a:fld>
            <a:endParaRPr lang="en-GB"/>
          </a:p>
        </p:txBody>
      </p:sp>
    </p:spTree>
    <p:extLst>
      <p:ext uri="{BB962C8B-B14F-4D97-AF65-F5344CB8AC3E}">
        <p14:creationId xmlns:p14="http://schemas.microsoft.com/office/powerpoint/2010/main" val="3883370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Previous Minutes</a:t>
            </a:r>
            <a:endParaRPr lang="en-US" dirty="0"/>
          </a:p>
        </p:txBody>
      </p:sp>
      <p:sp>
        <p:nvSpPr>
          <p:cNvPr id="3" name="Content Placeholder 2"/>
          <p:cNvSpPr>
            <a:spLocks noGrp="1"/>
          </p:cNvSpPr>
          <p:nvPr>
            <p:ph idx="1"/>
          </p:nvPr>
        </p:nvSpPr>
        <p:spPr/>
        <p:txBody>
          <a:bodyPr/>
          <a:lstStyle/>
          <a:p>
            <a:r>
              <a:rPr lang="en-US" dirty="0" smtClean="0"/>
              <a:t>Move to approve doc 11-16/0986r0 &lt;</a:t>
            </a:r>
            <a:r>
              <a:rPr lang="en-US" dirty="0" smtClean="0">
                <a:hlinkClick r:id="rId2"/>
              </a:rPr>
              <a:t>https</a:t>
            </a:r>
            <a:r>
              <a:rPr lang="en-US" dirty="0">
                <a:hlinkClick r:id="rId2"/>
              </a:rPr>
              <a:t>://</a:t>
            </a:r>
            <a:r>
              <a:rPr lang="en-US" dirty="0" smtClean="0">
                <a:hlinkClick r:id="rId2"/>
              </a:rPr>
              <a:t>mentor.ieee.org/802.11/dcn/16/11-16-0986-00-0PAR-minutes-july-2016-session.docx</a:t>
            </a:r>
            <a:r>
              <a:rPr lang="en-US" dirty="0" smtClean="0"/>
              <a:t>&gt;  as the minutes for PAR Review SC from July 2016 Plenary in San Diego.</a:t>
            </a:r>
          </a:p>
          <a:p>
            <a:endParaRPr lang="en-US" dirty="0"/>
          </a:p>
          <a:p>
            <a:r>
              <a:rPr lang="en-US" dirty="0" smtClean="0"/>
              <a:t>Moved: Mike </a:t>
            </a:r>
            <a:r>
              <a:rPr lang="en-US" dirty="0" err="1" smtClean="0"/>
              <a:t>Montemurro</a:t>
            </a:r>
            <a:endParaRPr lang="en-US" dirty="0" smtClean="0"/>
          </a:p>
          <a:p>
            <a:r>
              <a:rPr lang="en-US" dirty="0" smtClean="0"/>
              <a:t>2</a:t>
            </a:r>
            <a:r>
              <a:rPr lang="en-US" baseline="30000" dirty="0" smtClean="0"/>
              <a:t>nd</a:t>
            </a:r>
            <a:r>
              <a:rPr lang="en-US" dirty="0" smtClean="0"/>
              <a:t>: Stuart Kerry</a:t>
            </a:r>
          </a:p>
          <a:p>
            <a:r>
              <a:rPr lang="en-US" dirty="0" smtClean="0"/>
              <a:t>Results:  4-0-1</a:t>
            </a:r>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510952"/>
          </a:xfrm>
        </p:spPr>
        <p:txBody>
          <a:bodyPr/>
          <a:lstStyle/>
          <a:p>
            <a:r>
              <a:rPr lang="en-US" sz="2400" dirty="0" smtClean="0"/>
              <a:t>Report to 802.11</a:t>
            </a:r>
            <a:endParaRPr lang="en-US" sz="2400" dirty="0"/>
          </a:p>
        </p:txBody>
      </p:sp>
      <p:sp>
        <p:nvSpPr>
          <p:cNvPr id="8" name="Content Placeholder 7"/>
          <p:cNvSpPr>
            <a:spLocks noGrp="1"/>
          </p:cNvSpPr>
          <p:nvPr>
            <p:ph idx="1"/>
          </p:nvPr>
        </p:nvSpPr>
        <p:spPr>
          <a:xfrm>
            <a:off x="685800" y="1981200"/>
            <a:ext cx="7770813" cy="4328120"/>
          </a:xfrm>
        </p:spPr>
        <p:txBody>
          <a:bodyPr/>
          <a:lstStyle/>
          <a:p>
            <a:r>
              <a:rPr lang="en-US" dirty="0" smtClean="0"/>
              <a:t>IEEE 802.11 PAR Review SC report to 802.11 WG.</a:t>
            </a:r>
          </a:p>
          <a:p>
            <a:r>
              <a:rPr lang="en-US" dirty="0" smtClean="0"/>
              <a:t>The Standing Committee reviewed 6 PARs.</a:t>
            </a:r>
          </a:p>
          <a:p>
            <a:r>
              <a:rPr lang="en-US" dirty="0"/>
              <a:t>Feedback for 802.1CS </a:t>
            </a:r>
            <a:r>
              <a:rPr lang="en-US" dirty="0" smtClean="0"/>
              <a:t>(slide </a:t>
            </a:r>
            <a:r>
              <a:rPr lang="en-US" dirty="0"/>
              <a:t>8), 802.3cg </a:t>
            </a:r>
            <a:r>
              <a:rPr lang="en-US" dirty="0" smtClean="0"/>
              <a:t>(slide </a:t>
            </a:r>
            <a:r>
              <a:rPr lang="en-US" dirty="0"/>
              <a:t>9), 802.19.2 (</a:t>
            </a:r>
            <a:r>
              <a:rPr lang="en-US" dirty="0" smtClean="0"/>
              <a:t>slides </a:t>
            </a:r>
            <a:r>
              <a:rPr lang="en-US" dirty="0"/>
              <a:t>10-12) and 802.11 WUR </a:t>
            </a:r>
            <a:r>
              <a:rPr lang="en-US" dirty="0" smtClean="0"/>
              <a:t>(slides </a:t>
            </a:r>
            <a:r>
              <a:rPr lang="en-US" dirty="0"/>
              <a:t>13-14) </a:t>
            </a:r>
            <a:r>
              <a:rPr lang="en-US" dirty="0" smtClean="0"/>
              <a:t>was </a:t>
            </a:r>
            <a:r>
              <a:rPr lang="en-US" dirty="0"/>
              <a:t>provided </a:t>
            </a:r>
            <a:r>
              <a:rPr lang="en-US" dirty="0" smtClean="0"/>
              <a:t>by the Tuesday 6:30pm deadline.</a:t>
            </a:r>
          </a:p>
          <a:p>
            <a:r>
              <a:rPr lang="en-US" dirty="0" smtClean="0"/>
              <a:t>Responses were received from 802.19.2 (slides 17-21), 802.11 WUR (slides 23-27),  802.3cg (slides 29-31); 802.1CS (slides 32-38).</a:t>
            </a:r>
            <a:r>
              <a:rPr lang="en-US" dirty="0"/>
              <a:t/>
            </a:r>
            <a:br>
              <a:rPr lang="en-US" dirty="0"/>
            </a:br>
            <a:endParaRPr lang="en-US" dirty="0"/>
          </a:p>
          <a:p>
            <a:r>
              <a:rPr lang="en-US" dirty="0"/>
              <a:t>We had no </a:t>
            </a:r>
            <a:r>
              <a:rPr lang="en-US" dirty="0" smtClean="0"/>
              <a:t>comments </a:t>
            </a:r>
            <a:r>
              <a:rPr lang="en-US" dirty="0"/>
              <a:t>for 802C or 802.1AR.</a:t>
            </a:r>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40</a:t>
            </a:fld>
            <a:endParaRPr lang="en-GB"/>
          </a:p>
        </p:txBody>
      </p:sp>
    </p:spTree>
    <p:extLst>
      <p:ext uri="{BB962C8B-B14F-4D97-AF65-F5344CB8AC3E}">
        <p14:creationId xmlns:p14="http://schemas.microsoft.com/office/powerpoint/2010/main" val="29975800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Report</a:t>
            </a:r>
            <a:endParaRPr lang="en-US" dirty="0"/>
          </a:p>
        </p:txBody>
      </p:sp>
      <p:sp>
        <p:nvSpPr>
          <p:cNvPr id="3" name="Content Placeholder 2"/>
          <p:cNvSpPr>
            <a:spLocks noGrp="1"/>
          </p:cNvSpPr>
          <p:nvPr>
            <p:ph idx="1"/>
          </p:nvPr>
        </p:nvSpPr>
        <p:spPr/>
        <p:txBody>
          <a:bodyPr/>
          <a:lstStyle/>
          <a:p>
            <a:r>
              <a:rPr lang="en-US" sz="2800" dirty="0" smtClean="0"/>
              <a:t>Move to accept </a:t>
            </a:r>
            <a:r>
              <a:rPr lang="en-US" sz="2800" dirty="0" smtClean="0"/>
              <a:t>11-16/1326r2 </a:t>
            </a:r>
            <a:r>
              <a:rPr lang="en-US" sz="2800" dirty="0" smtClean="0"/>
              <a:t>as the report from PAR Review SC for the November 2016 plenary.</a:t>
            </a:r>
          </a:p>
          <a:p>
            <a:endParaRPr lang="en-US" sz="2800" dirty="0" smtClean="0"/>
          </a:p>
          <a:p>
            <a:r>
              <a:rPr lang="en-US" dirty="0" smtClean="0"/>
              <a:t>Moved: </a:t>
            </a:r>
            <a:r>
              <a:rPr lang="en-US" dirty="0" smtClean="0"/>
              <a:t>Adrian Stephens</a:t>
            </a:r>
            <a:endParaRPr lang="en-US" dirty="0" smtClean="0"/>
          </a:p>
          <a:p>
            <a:r>
              <a:rPr lang="en-US" dirty="0" smtClean="0"/>
              <a:t>2</a:t>
            </a:r>
            <a:r>
              <a:rPr lang="en-US" baseline="30000" dirty="0" smtClean="0"/>
              <a:t>nd</a:t>
            </a:r>
            <a:r>
              <a:rPr lang="en-US" dirty="0" smtClean="0"/>
              <a:t>: </a:t>
            </a:r>
            <a:r>
              <a:rPr lang="en-US" dirty="0" smtClean="0"/>
              <a:t>Michael </a:t>
            </a:r>
            <a:r>
              <a:rPr lang="en-US" dirty="0" err="1" smtClean="0"/>
              <a:t>Montemurro</a:t>
            </a:r>
            <a:endParaRPr lang="en-US" dirty="0" smtClean="0"/>
          </a:p>
          <a:p>
            <a:r>
              <a:rPr lang="en-US" dirty="0" smtClean="0"/>
              <a:t>Results</a:t>
            </a:r>
            <a:r>
              <a:rPr lang="en-US" dirty="0" smtClean="0"/>
              <a:t>: 5-0-0</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34395748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solidFill>
                  <a:schemeClr val="accent6"/>
                </a:solidFill>
                <a:hlinkClick r:id="rId3"/>
              </a:rPr>
              <a:t>http</a:t>
            </a:r>
            <a:r>
              <a:rPr lang="en-US" dirty="0">
                <a:solidFill>
                  <a:schemeClr val="accent6"/>
                </a:solidFill>
                <a:hlinkClick r:id="rId3"/>
              </a:rPr>
              <a:t>://</a:t>
            </a:r>
            <a:r>
              <a:rPr lang="en-US" dirty="0" smtClean="0">
                <a:solidFill>
                  <a:schemeClr val="accent6"/>
                </a:solidFill>
                <a:hlinkClick r:id="rId3"/>
              </a:rPr>
              <a:t>grouper.ieee.org/groups/802/PARs.shtml</a:t>
            </a:r>
            <a:endParaRPr lang="en-US" dirty="0">
              <a:solidFill>
                <a:schemeClr val="accent6"/>
              </a:solidFill>
            </a:endParaRPr>
          </a:p>
          <a:p>
            <a:endParaRPr lang="en-US" dirty="0" smtClean="0"/>
          </a:p>
          <a:p>
            <a:r>
              <a:rPr lang="en-US" dirty="0" smtClean="0"/>
              <a:t>Minutes</a:t>
            </a:r>
            <a:r>
              <a:rPr lang="en-US" dirty="0" smtClean="0"/>
              <a:t>: </a:t>
            </a:r>
          </a:p>
          <a:p>
            <a:r>
              <a:rPr lang="en-US" dirty="0"/>
              <a:t>	</a:t>
            </a:r>
            <a:r>
              <a:rPr lang="en-US" sz="2000" dirty="0" smtClean="0"/>
              <a:t>Previous Plenary: 11-16/986r0:</a:t>
            </a:r>
          </a:p>
          <a:p>
            <a:pPr lvl="2"/>
            <a:r>
              <a:rPr lang="en-US" dirty="0" smtClean="0"/>
              <a:t>&lt;</a:t>
            </a:r>
            <a:r>
              <a:rPr lang="en-US" dirty="0" smtClean="0">
                <a:hlinkClick r:id="rId4"/>
              </a:rPr>
              <a:t>https</a:t>
            </a:r>
            <a:r>
              <a:rPr lang="en-US" dirty="0">
                <a:hlinkClick r:id="rId4"/>
              </a:rPr>
              <a:t>://</a:t>
            </a:r>
            <a:r>
              <a:rPr lang="en-US" dirty="0" smtClean="0">
                <a:hlinkClick r:id="rId4"/>
              </a:rPr>
              <a:t>mentor.ieee.org/802.11/dcn/16/11-16-0986-00-0PAR-minutes-july-2016-session.docx</a:t>
            </a:r>
            <a:r>
              <a:rPr lang="en-US" dirty="0" smtClean="0"/>
              <a:t>&gt;</a:t>
            </a:r>
          </a:p>
          <a:p>
            <a:r>
              <a:rPr lang="en-US" dirty="0"/>
              <a:t>	</a:t>
            </a:r>
            <a:r>
              <a:rPr lang="en-US" dirty="0" smtClean="0"/>
              <a:t>Current Meeting: 11-16/1486r0</a:t>
            </a:r>
          </a:p>
          <a:p>
            <a:r>
              <a:rPr lang="en-US" dirty="0"/>
              <a:t>	</a:t>
            </a:r>
            <a:r>
              <a:rPr lang="en-US" dirty="0" smtClean="0"/>
              <a:t>		</a:t>
            </a:r>
            <a:r>
              <a:rPr lang="en-US" dirty="0"/>
              <a:t>&lt; </a:t>
            </a:r>
            <a:r>
              <a:rPr lang="en-US" dirty="0">
                <a:hlinkClick r:id="rId5"/>
              </a:rPr>
              <a:t>https://</a:t>
            </a:r>
            <a:r>
              <a:rPr lang="en-US" dirty="0" smtClean="0">
                <a:hlinkClick r:id="rId5"/>
              </a:rPr>
              <a:t>mentor.ieee.org/802.11/dcn/16/11-16-1486-00-0PAR-minutes-november-2016-session.docx</a:t>
            </a:r>
            <a:r>
              <a:rPr lang="en-US" dirty="0" smtClean="0"/>
              <a:t> &gt;</a:t>
            </a:r>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November 2016</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6"/>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6"/>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t>802c - Amendment: Local Medium Access Control (MAC) Address Usage, </a:t>
            </a:r>
            <a:r>
              <a:rPr lang="en-US" sz="2400" dirty="0">
                <a:hlinkClick r:id="rId2"/>
              </a:rPr>
              <a:t>PAR Modification</a:t>
            </a:r>
            <a:endParaRPr lang="en-US" sz="2400" dirty="0"/>
          </a:p>
        </p:txBody>
      </p:sp>
      <p:sp>
        <p:nvSpPr>
          <p:cNvPr id="8" name="Content Placeholder 7"/>
          <p:cNvSpPr>
            <a:spLocks noGrp="1"/>
          </p:cNvSpPr>
          <p:nvPr>
            <p:ph idx="1"/>
          </p:nvPr>
        </p:nvSpPr>
        <p:spPr/>
        <p:txBody>
          <a:bodyPr/>
          <a:lstStyle/>
          <a:p>
            <a:r>
              <a:rPr lang="en-US" dirty="0" smtClean="0"/>
              <a:t>No Comment</a:t>
            </a:r>
            <a:endParaRPr lang="en-US" dirty="0"/>
          </a:p>
        </p:txBody>
      </p:sp>
      <p:sp>
        <p:nvSpPr>
          <p:cNvPr id="4" name="Date Placeholder 3"/>
          <p:cNvSpPr>
            <a:spLocks noGrp="1"/>
          </p:cNvSpPr>
          <p:nvPr>
            <p:ph type="dt" idx="10"/>
          </p:nvPr>
        </p:nvSpPr>
        <p:spPr/>
        <p:txBody>
          <a:bodyPr/>
          <a:lstStyle/>
          <a:p>
            <a:r>
              <a:rPr lang="en-US" smtClean="0"/>
              <a:t>November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6</a:t>
            </a:fld>
            <a:endParaRPr lang="en-GB"/>
          </a:p>
        </p:txBody>
      </p:sp>
    </p:spTree>
    <p:extLst>
      <p:ext uri="{BB962C8B-B14F-4D97-AF65-F5344CB8AC3E}">
        <p14:creationId xmlns:p14="http://schemas.microsoft.com/office/powerpoint/2010/main" val="3228284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802.1AR:  Standard - Secure Device Identity,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11007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802.1CS - Standard: Link-local Registration Protocol,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85800" y="1556792"/>
            <a:ext cx="7770813" cy="4918621"/>
          </a:xfrm>
        </p:spPr>
        <p:txBody>
          <a:bodyPr/>
          <a:lstStyle/>
          <a:p>
            <a:r>
              <a:rPr lang="en-US" sz="1800" dirty="0" smtClean="0"/>
              <a:t>PAR: </a:t>
            </a:r>
          </a:p>
          <a:p>
            <a:r>
              <a:rPr lang="en-US" sz="1800" dirty="0" smtClean="0"/>
              <a:t>5.2 “rapidly, accurately, and efficiently”</a:t>
            </a:r>
          </a:p>
          <a:p>
            <a:r>
              <a:rPr lang="en-US" sz="1800" b="0" dirty="0"/>
              <a:t>	</a:t>
            </a:r>
            <a:r>
              <a:rPr lang="en-US" sz="1800" b="0" dirty="0" smtClean="0"/>
              <a:t>do you have any metric to quantify these adverbs.</a:t>
            </a:r>
          </a:p>
          <a:p>
            <a:r>
              <a:rPr lang="en-US" sz="1800" dirty="0" smtClean="0"/>
              <a:t>5.5 –  expansion of first use Acronym </a:t>
            </a:r>
          </a:p>
          <a:p>
            <a:pPr lvl="1"/>
            <a:r>
              <a:rPr lang="en-US" sz="1600" dirty="0" smtClean="0"/>
              <a:t>Change  </a:t>
            </a:r>
            <a:r>
              <a:rPr lang="en-US" sz="1600" b="0" dirty="0" smtClean="0"/>
              <a:t>MRP </a:t>
            </a:r>
            <a:r>
              <a:rPr lang="en-US" sz="1600" b="0" dirty="0"/>
              <a:t>"802.1Q Multiple Registration </a:t>
            </a:r>
            <a:r>
              <a:rPr lang="en-US" sz="1600" b="0" dirty="0" smtClean="0"/>
              <a:t>Protocol“</a:t>
            </a:r>
          </a:p>
          <a:p>
            <a:r>
              <a:rPr lang="en-US" sz="1800" b="0" dirty="0"/>
              <a:t> </a:t>
            </a:r>
            <a:r>
              <a:rPr lang="en-US" sz="1800" b="0" dirty="0" smtClean="0"/>
              <a:t>   to “802.1Q Multiple Registration Protocol (MRP)”</a:t>
            </a:r>
          </a:p>
          <a:p>
            <a:r>
              <a:rPr lang="en-US" sz="1800" dirty="0"/>
              <a:t>5.5 –</a:t>
            </a:r>
            <a:r>
              <a:rPr lang="en-US" sz="1800" b="0" dirty="0" smtClean="0"/>
              <a:t> </a:t>
            </a:r>
            <a:r>
              <a:rPr lang="en-US" sz="1800" dirty="0" smtClean="0"/>
              <a:t>Quantify</a:t>
            </a:r>
            <a:r>
              <a:rPr lang="en-US" sz="1800" b="0" dirty="0" smtClean="0"/>
              <a:t>: smaller vs bigger – give numeric range for each.</a:t>
            </a:r>
          </a:p>
          <a:p>
            <a:r>
              <a:rPr lang="en-US" sz="1800" dirty="0" smtClean="0"/>
              <a:t>CSD:</a:t>
            </a:r>
          </a:p>
          <a:p>
            <a:r>
              <a:rPr lang="en-US" sz="1800" dirty="0" smtClean="0"/>
              <a:t>1.2.1 – MRP acronym expansion needed.</a:t>
            </a:r>
          </a:p>
          <a:p>
            <a:r>
              <a:rPr lang="en-US" sz="1800" dirty="0"/>
              <a:t> </a:t>
            </a:r>
            <a:r>
              <a:rPr lang="en-US" sz="1800" dirty="0" smtClean="0"/>
              <a:t>          Change “</a:t>
            </a:r>
            <a:r>
              <a:rPr lang="en-US" sz="1800" b="0" dirty="0"/>
              <a:t>New applications like industrial </a:t>
            </a:r>
            <a:r>
              <a:rPr lang="en-US" sz="1800" b="0" dirty="0" smtClean="0"/>
              <a:t>automation” to “New applications in industrial automation”</a:t>
            </a:r>
            <a:endParaRPr lang="en-US" sz="1800" dirty="0" smtClean="0"/>
          </a:p>
          <a:p>
            <a:r>
              <a:rPr lang="en-US" sz="1800" dirty="0" smtClean="0"/>
              <a:t>1.2.3 LRP and LLDP  expansion needed</a:t>
            </a:r>
          </a:p>
          <a:p>
            <a:r>
              <a:rPr lang="en-US" sz="1800" dirty="0"/>
              <a:t> </a:t>
            </a:r>
            <a:r>
              <a:rPr lang="en-US" sz="1800" dirty="0" smtClean="0"/>
              <a:t>        Suggestion – add a use case example to expand the 2</a:t>
            </a:r>
            <a:r>
              <a:rPr lang="en-US" sz="1800" baseline="30000" dirty="0" smtClean="0"/>
              <a:t>nd</a:t>
            </a:r>
            <a:r>
              <a:rPr lang="en-US" sz="1800" dirty="0" smtClean="0"/>
              <a:t> paragraph 1.2.4 What is IS-IS? Please expand.</a:t>
            </a:r>
          </a:p>
          <a:p>
            <a:endParaRPr lang="en-US" sz="1800" dirty="0" smtClean="0"/>
          </a:p>
          <a:p>
            <a:endParaRPr lang="en-US" sz="1800" dirty="0" smtClean="0"/>
          </a:p>
          <a:p>
            <a:endParaRPr lang="en-US" sz="18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73633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217439"/>
          </a:xfrm>
        </p:spPr>
        <p:txBody>
          <a:bodyPr/>
          <a:lstStyle/>
          <a:p>
            <a:r>
              <a:rPr lang="en-US" sz="2400" dirty="0"/>
              <a:t>802.3cg - Amendment: 10 Mb/s Operation over Single Balanced Twisted-pair Cabling and Associated Power Delivery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85800" y="2132856"/>
            <a:ext cx="7770813" cy="3961557"/>
          </a:xfrm>
        </p:spPr>
        <p:txBody>
          <a:bodyPr/>
          <a:lstStyle/>
          <a:p>
            <a:r>
              <a:rPr lang="en-US" b="0" dirty="0" smtClean="0"/>
              <a:t>Replace </a:t>
            </a:r>
            <a:r>
              <a:rPr lang="en-US" dirty="0" smtClean="0"/>
              <a:t>5.2.b</a:t>
            </a:r>
            <a:r>
              <a:rPr lang="en-US" dirty="0"/>
              <a:t>. Scope of the project: </a:t>
            </a:r>
            <a:r>
              <a:rPr lang="en-US" b="0" dirty="0" smtClean="0"/>
              <a:t>with</a:t>
            </a:r>
            <a:endParaRPr lang="en-US" b="0" dirty="0"/>
          </a:p>
          <a:p>
            <a:r>
              <a:rPr lang="en-US" b="0" dirty="0" smtClean="0"/>
              <a:t>“Specify </a:t>
            </a:r>
            <a:r>
              <a:rPr lang="en-US" b="0" dirty="0"/>
              <a:t>additions to and appropriate modifications of IEEE </a:t>
            </a:r>
            <a:r>
              <a:rPr lang="en-US" b="0" dirty="0" err="1"/>
              <a:t>Std</a:t>
            </a:r>
            <a:r>
              <a:rPr lang="en-US" b="0" dirty="0"/>
              <a:t> 802.3 to add 10 Mb/s Physical Layer (PHY) specifications and management parameters for operation </a:t>
            </a:r>
            <a:r>
              <a:rPr lang="en-US" b="0" dirty="0" smtClean="0"/>
              <a:t>and associated optional provision of power on single </a:t>
            </a:r>
            <a:r>
              <a:rPr lang="en-US" b="0" dirty="0"/>
              <a:t>balanced twisted-pair copper cabling</a:t>
            </a:r>
            <a:r>
              <a:rPr lang="en-US" b="0" dirty="0" smtClean="0"/>
              <a:t>.”</a:t>
            </a:r>
          </a:p>
          <a:p>
            <a:r>
              <a:rPr lang="en-US" b="0" dirty="0" smtClean="0"/>
              <a:t>5.5 – change “IEEE 802.3” to “IEEE </a:t>
            </a:r>
            <a:r>
              <a:rPr lang="en-US" b="0" dirty="0" err="1" smtClean="0"/>
              <a:t>Std</a:t>
            </a:r>
            <a:r>
              <a:rPr lang="en-US" b="0" dirty="0" smtClean="0"/>
              <a:t> 802.3”</a:t>
            </a:r>
          </a:p>
          <a:p>
            <a:r>
              <a:rPr lang="en-US" b="0" dirty="0" smtClean="0"/>
              <a:t>5.6 suggestion is to delete “</a:t>
            </a:r>
            <a:r>
              <a:rPr lang="en-US" b="0" dirty="0"/>
              <a:t>factory, </a:t>
            </a:r>
            <a:r>
              <a:rPr lang="en-US" b="0" dirty="0" smtClean="0"/>
              <a:t>process”  as they are redundant</a:t>
            </a:r>
          </a:p>
          <a:p>
            <a:r>
              <a:rPr lang="en-US" dirty="0"/>
              <a:t>8.1 – add “</a:t>
            </a:r>
            <a:r>
              <a:rPr lang="en-US" dirty="0" smtClean="0"/>
              <a:t>5.2.b. </a:t>
            </a:r>
            <a:r>
              <a:rPr lang="en-US" dirty="0"/>
              <a:t>- </a:t>
            </a:r>
            <a:r>
              <a:rPr lang="en-US" b="0" dirty="0"/>
              <a:t>IEEE </a:t>
            </a:r>
            <a:r>
              <a:rPr lang="en-US" b="0" dirty="0" err="1"/>
              <a:t>Std</a:t>
            </a:r>
            <a:r>
              <a:rPr lang="en-US" b="0" dirty="0"/>
              <a:t> 802.3 – &lt;full title of standard.&gt;</a:t>
            </a:r>
          </a:p>
          <a:p>
            <a:endParaRPr lang="en-US" sz="2000"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46659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13518</TotalTime>
  <Words>2490</Words>
  <Application>Microsoft Office PowerPoint</Application>
  <PresentationFormat>On-screen Show (4:3)</PresentationFormat>
  <Paragraphs>425</Paragraphs>
  <Slides>42</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MS PGothic</vt:lpstr>
      <vt:lpstr>Arial</vt:lpstr>
      <vt:lpstr>Calibri</vt:lpstr>
      <vt:lpstr>Times New Roman</vt:lpstr>
      <vt:lpstr>802-11 Theme</vt:lpstr>
      <vt:lpstr>Document</vt:lpstr>
      <vt:lpstr>PAR Review - Meeting Agenda and Comment slides - San Antonio 2016</vt:lpstr>
      <vt:lpstr>Abstract-Snapshot</vt:lpstr>
      <vt:lpstr>PAR Review SC –  November 2016 Chair: Jon Rosdahl</vt:lpstr>
      <vt:lpstr>Motion to Approve Previous Minutes</vt:lpstr>
      <vt:lpstr>Par Review Comments</vt:lpstr>
      <vt:lpstr>802c - Amendment: Local Medium Access Control (MAC) Address Usage, PAR Modification</vt:lpstr>
      <vt:lpstr>802.1AR:  Standard - Secure Device Identity, PAR and CSD</vt:lpstr>
      <vt:lpstr>802.1CS - Standard: Link-local Registration Protocol, PAR and CSD</vt:lpstr>
      <vt:lpstr>802.3cg - Amendment: 10 Mb/s Operation over Single Balanced Twisted-pair Cabling and Associated Power Delivery , PAR and CSD</vt:lpstr>
      <vt:lpstr>802.19.2 - Standard: Coexistence of Unlicensed Wireless Systems in an Automotive Environment , PAR and CSD</vt:lpstr>
      <vt:lpstr>802.19.2 - Standard: Coexistence of Unlicensed Wireless Systems in an Automotive Environment , PAR and CSD</vt:lpstr>
      <vt:lpstr>802.19.2 - Standard: Coexistence of Unlicensed Wireless Systems in an Automotive Environment , PAR and CSD</vt:lpstr>
      <vt:lpstr>802.11 Amendment: Low-power wake-up radio operation, PAR and CSD</vt:lpstr>
      <vt:lpstr>802.11 Amendment: Low-power wake-up radio operation, PAR and CSD</vt:lpstr>
      <vt:lpstr>Responses From 802 WGs</vt:lpstr>
      <vt:lpstr>IEEE 802.19.2 response</vt:lpstr>
      <vt:lpstr>802.11 Comments</vt:lpstr>
      <vt:lpstr>802.11 Comments</vt:lpstr>
      <vt:lpstr>802.11 Comments</vt:lpstr>
      <vt:lpstr>802.11 Comments</vt:lpstr>
      <vt:lpstr>802.11 Comments</vt:lpstr>
      <vt:lpstr>802.11 WUR Response</vt:lpstr>
      <vt:lpstr>PowerPoint Presentation</vt:lpstr>
      <vt:lpstr>PowerPoint Presentation</vt:lpstr>
      <vt:lpstr>PowerPoint Presentation</vt:lpstr>
      <vt:lpstr>Comments from 802.11 PAR SC on PAR </vt:lpstr>
      <vt:lpstr>Comments from 802.11 PAR SC on PAR </vt:lpstr>
      <vt:lpstr>IEEE 802.3cg</vt:lpstr>
      <vt:lpstr>Email Response from 802.3cg</vt:lpstr>
      <vt:lpstr>Change to 802.3CG - Scope</vt:lpstr>
      <vt:lpstr>IEEE 802.3cg  - 5.6         </vt:lpstr>
      <vt:lpstr>IEEE 802.1CS Response</vt:lpstr>
      <vt:lpstr>802.11 Comment #1 on PAR:    5.2 “rapidly, accurately, and efficiently” – do you have any metric to quantify these adverbs. Response: It is impractical to assign numerical values for rapidity, accuracy, and efficiency for a software protocol, as opposed to a physical link.  As indicated in 5.5 Need for Project, these words can be read as, “more rapidly, accurately, and efficiently than MRP.”  We have removed those words, see modified 5.2 scope.</vt:lpstr>
      <vt:lpstr>802.11 Comment #2 on PAR:   5.5 expansion of first use Acronym  Change MRP "802.1Q Multiple Registration  Protocol“ to “802.1Q Multiple Registration Protocol (MRP)”  Response:                             Suggested change applied.</vt:lpstr>
      <vt:lpstr>802.11 Comment #3 on PAR:     5.5 – Quantify: smaller vs bigger – give numeric range for each. Response: “designed for much smaller database and inefficient for applications with bigger database” has been changed to “optimized for databases up to 1500 bytes, and slows significantly when used for larger databases”.</vt:lpstr>
      <vt:lpstr>1.2.1 –MRP acronym expansion needed.  Response: Replace the first “MRP” with “802.1Q Multiple  Registration Protocol (MRP)” Change “New applications like industrial automation” to “New applications in industrial automation”  Response:  “New applications like industrial automation require” has been changed to “New applications, including industrial automation or audio/video for large venues, require”.</vt:lpstr>
      <vt:lpstr>802.11 Comment #5 on CSD:     1.2.3 LRP and LLDP  expansion needed  Response: The first “LRP” has been replaced with “Link-local  Registration Protocol (LRP)” and the first “LLDP (802.1AB)” has been replaced with “Link Layer Discovery Protocol (LLDP, IEEE 802.1AB)”.</vt:lpstr>
      <vt:lpstr>802.11 Comment #6 on CSD:  Suggestion – add a use case example to expand the 2nd paragraph 1.2.4.  Response: The text in 1.2.4 has been updated to make it clear that the IS-IS routing protocol is a use-case example.   What is IS-IS? Please expand.  Response: “IS-IS” has been replaced with “the Intermediate System to Intermediate System (IS-IS, ISO/IEC 10589:2002) routing protocol”</vt:lpstr>
      <vt:lpstr>Final Report to 802.11</vt:lpstr>
      <vt:lpstr>Report to 802.11</vt:lpstr>
      <vt:lpstr>Motion To Approve Report</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San Antonio 2016</dc:title>
  <dc:subject>November 2016</dc:subject>
  <dc:creator>Jon Rosdahl</dc:creator>
  <cp:keywords>Agenda and Meeting Slides</cp:keywords>
  <dc:description>Jon Rosdahl (Qualcomm)</dc:description>
  <cp:lastModifiedBy>Rosdahl, Jon</cp:lastModifiedBy>
  <cp:revision>122</cp:revision>
  <cp:lastPrinted>1601-01-01T00:00:00Z</cp:lastPrinted>
  <dcterms:created xsi:type="dcterms:W3CDTF">2014-04-14T10:59:07Z</dcterms:created>
  <dcterms:modified xsi:type="dcterms:W3CDTF">2016-11-10T18:01:58Z</dcterms:modified>
  <cp:category>Agenda, Report</cp:category>
</cp:coreProperties>
</file>