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4" r:id="rId4"/>
    <p:sldId id="277" r:id="rId5"/>
    <p:sldId id="275" r:id="rId6"/>
    <p:sldId id="285" r:id="rId7"/>
    <p:sldId id="286" r:id="rId8"/>
    <p:sldId id="287" r:id="rId9"/>
    <p:sldId id="288" r:id="rId10"/>
    <p:sldId id="290" r:id="rId11"/>
    <p:sldId id="291" r:id="rId12"/>
    <p:sldId id="292" r:id="rId13"/>
    <p:sldId id="289" r:id="rId14"/>
    <p:sldId id="295" r:id="rId15"/>
    <p:sldId id="276" r:id="rId16"/>
    <p:sldId id="284" r:id="rId17"/>
    <p:sldId id="283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502" autoAdjust="0"/>
  </p:normalViewPr>
  <p:slideViewPr>
    <p:cSldViewPr>
      <p:cViewPr varScale="1">
        <p:scale>
          <a:sx n="84" d="100"/>
          <a:sy n="84" d="100"/>
        </p:scale>
        <p:origin x="96" y="41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-576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802-11-16/1326r1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802-11-16/1326r1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802-11-16/1326r1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802-11-16/1326r1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802-11-16/1326r1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802-11-16/1326r1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86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Document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802-11-16/1326r1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802-11-16/1326r1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07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741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0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29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40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158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8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86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11-15-01326r1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21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30-04-Auto-csd-document.docx" TargetMode="External"/><Relationship Id="rId2" Type="http://schemas.openxmlformats.org/officeDocument/2006/relationships/hyperlink" Target="https://mentor.ieee.org/802.19/dcn/16/19-16-0162-00-0000-p802-19-2-par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30-04-Auto-csd-document.docx" TargetMode="External"/><Relationship Id="rId2" Type="http://schemas.openxmlformats.org/officeDocument/2006/relationships/hyperlink" Target="https://mentor.ieee.org/802.19/dcn/16/19-16-0162-00-0000-p802-19-2-par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30-04-Auto-csd-document.docx" TargetMode="External"/><Relationship Id="rId2" Type="http://schemas.openxmlformats.org/officeDocument/2006/relationships/hyperlink" Target="https://mentor.ieee.org/802.19/dcn/16/19-16-0162-00-0000-p802-19-2-par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45-06-0wur-a-par-proposal-wur-sg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0936-03-0wur-a-csd-proposal-for-wake-up-radio-wur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936-03-0wur-a-csd-proposal-for-wake-up-radio-wur.docx" TargetMode="External"/><Relationship Id="rId2" Type="http://schemas.openxmlformats.org/officeDocument/2006/relationships/hyperlink" Target="https://mentor.ieee.org/802.11/dcn/16/11-16-1045-06-0wur-a-par-proposal-wur-sg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0986-00-0PAR-minutes-july-2016-session.doc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6/ec-16-0152-00-00EC-ieee-p802-3cg-draft-par.pdf" TargetMode="External"/><Relationship Id="rId13" Type="http://schemas.openxmlformats.org/officeDocument/2006/relationships/hyperlink" Target="https://mentor.ieee.org/802.19/dcn/16/19-16-0130-04-Auto-csd-document.docx" TargetMode="External"/><Relationship Id="rId3" Type="http://schemas.openxmlformats.org/officeDocument/2006/relationships/hyperlink" Target="http://www.ieee802.org/1/files/public/docs2016/802c-thaler-PAR-Mod-0916.pdf" TargetMode="External"/><Relationship Id="rId7" Type="http://schemas.openxmlformats.org/officeDocument/2006/relationships/hyperlink" Target="http://www.ieee802.org/1/files/public/docs2016/cs-LRP-draft-CSD-0916-v03.pdf" TargetMode="External"/><Relationship Id="rId12" Type="http://schemas.openxmlformats.org/officeDocument/2006/relationships/hyperlink" Target="https://mentor.ieee.org/802.19/dcn/16/19-16-0162-00-0000-p802-19-2-par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6/cs-LRP-draft-PAR-0916-v03.pdf" TargetMode="External"/><Relationship Id="rId11" Type="http://schemas.openxmlformats.org/officeDocument/2006/relationships/hyperlink" Target="https://mentor.ieee.org/802.11/dcn/16/11-16-0936-03-0wur-a-csd-proposal-for-wake-up-radio-wur.docx" TargetMode="External"/><Relationship Id="rId5" Type="http://schemas.openxmlformats.org/officeDocument/2006/relationships/hyperlink" Target="http://ieee802.org/1/files/public/docs2016/ar-seaman-rev-draft-csd-0916-v02.pdf" TargetMode="External"/><Relationship Id="rId10" Type="http://schemas.openxmlformats.org/officeDocument/2006/relationships/hyperlink" Target="https://mentor.ieee.org/802.11/dcn/16/11-16-1045-06-0wur-a-par-proposal-wur-sg.docx" TargetMode="External"/><Relationship Id="rId4" Type="http://schemas.openxmlformats.org/officeDocument/2006/relationships/hyperlink" Target="http://ieee802.org/1/files/public/docs2016/ar-seaman-rev-draft-par-0916-v02.pdf" TargetMode="External"/><Relationship Id="rId9" Type="http://schemas.openxmlformats.org/officeDocument/2006/relationships/hyperlink" Target="https://mentor.ieee.org/802-ec/dcn/16/ec-16-0153-00-00EC-ieee-p802-3cg-draft-csd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986-00-0PAR-minutes-july-2016-sess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6/802c-thaler-PAR-Mod-0916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6/ar-seaman-rev-draft-csd-0916-v02.pdf" TargetMode="External"/><Relationship Id="rId2" Type="http://schemas.openxmlformats.org/officeDocument/2006/relationships/hyperlink" Target="http://ieee802.org/1/files/public/docs2016/ar-seaman-rev-draft-par-0916-v02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6/cs-LRP-draft-CSD-0916-v03.pdf" TargetMode="External"/><Relationship Id="rId2" Type="http://schemas.openxmlformats.org/officeDocument/2006/relationships/hyperlink" Target="http://www.ieee802.org/1/files/public/docs2016/cs-LRP-draft-PAR-0916-v03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153-00-00EC-ieee-p802-3cg-draft-csd.pdf" TargetMode="External"/><Relationship Id="rId2" Type="http://schemas.openxmlformats.org/officeDocument/2006/relationships/hyperlink" Target="https://mentor.ieee.org/802-ec/dcn/16/ec-16-0152-00-00EC-ieee-p802-3cg-draft-par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PAR Review - Meeting Agenda and Comment slides - San Antonio 2016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7694" y="16224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533400" y="2590800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7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802.19.2 - Standard: Coexistence of Unlicensed Wireless Systems in an Automotive Environment , </a:t>
            </a:r>
            <a:r>
              <a:rPr lang="en-US" sz="2400" dirty="0">
                <a:hlinkClick r:id="rId2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3"/>
              </a:rPr>
              <a:t>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1"/>
            <a:ext cx="7770813" cy="4846612"/>
          </a:xfrm>
        </p:spPr>
        <p:txBody>
          <a:bodyPr/>
          <a:lstStyle/>
          <a:p>
            <a:r>
              <a:rPr lang="en-US" dirty="0" smtClean="0"/>
              <a:t>Change scope 5.2 to “</a:t>
            </a:r>
            <a:r>
              <a:rPr lang="en-US" b="0" dirty="0"/>
              <a:t>This recommended practice </a:t>
            </a:r>
            <a:r>
              <a:rPr lang="en-US" b="0" dirty="0" smtClean="0"/>
              <a:t>recommends </a:t>
            </a:r>
            <a:r>
              <a:rPr lang="en-US" b="0" dirty="0"/>
              <a:t>dynamic parameter values for IEEE </a:t>
            </a:r>
            <a:r>
              <a:rPr lang="en-US" b="0" dirty="0" smtClean="0"/>
              <a:t>802 and </a:t>
            </a:r>
            <a:r>
              <a:rPr lang="en-US" b="0" dirty="0"/>
              <a:t>Bluetooth devices </a:t>
            </a:r>
            <a:r>
              <a:rPr lang="en-US" b="0" dirty="0" smtClean="0"/>
              <a:t>operating in the 2.4 </a:t>
            </a:r>
            <a:r>
              <a:rPr lang="en-US" b="0" dirty="0"/>
              <a:t>GHz </a:t>
            </a:r>
            <a:r>
              <a:rPr lang="en-US" b="0" dirty="0" smtClean="0"/>
              <a:t>band to </a:t>
            </a:r>
            <a:r>
              <a:rPr lang="en-US" b="0" dirty="0"/>
              <a:t>enhance their performance in the automotive environment</a:t>
            </a:r>
            <a:r>
              <a:rPr lang="en-US" b="0" dirty="0" smtClean="0"/>
              <a:t>.”</a:t>
            </a:r>
          </a:p>
          <a:p>
            <a:r>
              <a:rPr lang="en-US" b="0" dirty="0" smtClean="0"/>
              <a:t>5.4 request to quantify “</a:t>
            </a:r>
            <a:r>
              <a:rPr lang="en-US" b="0" dirty="0"/>
              <a:t>improvements </a:t>
            </a:r>
            <a:r>
              <a:rPr lang="en-US" b="0" dirty="0" smtClean="0"/>
              <a:t>in throughput</a:t>
            </a:r>
            <a:r>
              <a:rPr lang="en-US" b="0" dirty="0"/>
              <a:t>, latency, reliability, PESQ (Perceptual Evaluation Speech Quality) score </a:t>
            </a:r>
            <a:r>
              <a:rPr lang="en-US" b="0" dirty="0" err="1" smtClean="0"/>
              <a:t>etc</a:t>
            </a:r>
            <a:r>
              <a:rPr lang="en-US" b="0" dirty="0" smtClean="0"/>
              <a:t>”</a:t>
            </a:r>
          </a:p>
          <a:p>
            <a:r>
              <a:rPr lang="en-US" b="0" dirty="0" smtClean="0"/>
              <a:t>5.4 change “</a:t>
            </a:r>
            <a:r>
              <a:rPr lang="en-US" b="0" dirty="0"/>
              <a:t>for </a:t>
            </a:r>
            <a:r>
              <a:rPr lang="en-US" b="0" dirty="0" smtClean="0"/>
              <a:t>example” to “such as”</a:t>
            </a:r>
          </a:p>
          <a:p>
            <a:r>
              <a:rPr lang="en-US" b="0" dirty="0" smtClean="0"/>
              <a:t>5.4 delete “the” prior to physical layer and medium access…(two instances)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0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802.19.2 - Standard: Coexistence of Unlicensed Wireless Systems in an Automotive Environment , </a:t>
            </a:r>
            <a:r>
              <a:rPr lang="en-US" sz="2400" dirty="0">
                <a:hlinkClick r:id="rId2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3"/>
              </a:rPr>
              <a:t>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51014"/>
            <a:ext cx="7759700" cy="4343400"/>
          </a:xfrm>
        </p:spPr>
        <p:txBody>
          <a:bodyPr/>
          <a:lstStyle/>
          <a:p>
            <a:r>
              <a:rPr lang="en-US" dirty="0" smtClean="0"/>
              <a:t>5.4 change </a:t>
            </a:r>
          </a:p>
          <a:p>
            <a:r>
              <a:rPr lang="en-US" sz="1600" dirty="0" smtClean="0"/>
              <a:t>“</a:t>
            </a:r>
            <a:r>
              <a:rPr lang="en-US" sz="1600" b="0" dirty="0"/>
              <a:t>The typical scenarios the recommended practice will include:</a:t>
            </a:r>
          </a:p>
          <a:p>
            <a:r>
              <a:rPr lang="en-US" sz="1600" b="0" dirty="0"/>
              <a:t>Interference among IEEE 802.11 devices in the 2.4 GHz band.</a:t>
            </a:r>
          </a:p>
          <a:p>
            <a:r>
              <a:rPr lang="en-US" sz="1600" b="0" dirty="0"/>
              <a:t>Interference between IEEE 802.11 devices and non IEEE 802.11 devices in the 2.4 GHz band.</a:t>
            </a:r>
          </a:p>
          <a:p>
            <a:r>
              <a:rPr lang="en-US" sz="1600" b="0" dirty="0"/>
              <a:t>Non-IEEE 802.11 devices in the 2.4 GHz band include but are not limited to Bluetooth </a:t>
            </a:r>
            <a:r>
              <a:rPr lang="en-US" sz="1600" b="0" dirty="0" smtClean="0"/>
              <a:t>devices.”</a:t>
            </a:r>
          </a:p>
          <a:p>
            <a:r>
              <a:rPr lang="en-US" sz="2000" dirty="0" smtClean="0"/>
              <a:t>To</a:t>
            </a:r>
            <a:r>
              <a:rPr lang="en-US" sz="1800" b="0" dirty="0" smtClean="0"/>
              <a:t> </a:t>
            </a:r>
          </a:p>
          <a:p>
            <a:r>
              <a:rPr lang="en-US" sz="1800" b="0" dirty="0" smtClean="0"/>
              <a:t>“The recommended practice addresses interference scenarios among and between </a:t>
            </a:r>
            <a:r>
              <a:rPr lang="en-US" sz="1800" b="0" dirty="0"/>
              <a:t>2.4 GHz</a:t>
            </a:r>
            <a:r>
              <a:rPr lang="en-US" sz="1800" b="0" dirty="0" smtClean="0"/>
              <a:t> IEEE 802 and non-IEEE 802 devices (e.g. Bluetooth).”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55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424935" cy="2889077"/>
          </a:xfrm>
        </p:spPr>
        <p:txBody>
          <a:bodyPr/>
          <a:lstStyle/>
          <a:p>
            <a:r>
              <a:rPr lang="en-US" sz="1800" dirty="0" smtClean="0"/>
              <a:t>5.5 replace the Need for Project with </a:t>
            </a:r>
          </a:p>
          <a:p>
            <a:r>
              <a:rPr lang="en-US" sz="1800" dirty="0" smtClean="0"/>
              <a:t>“</a:t>
            </a:r>
            <a:r>
              <a:rPr lang="en-US" sz="1800" b="0" dirty="0" smtClean="0"/>
              <a:t>The</a:t>
            </a:r>
            <a:r>
              <a:rPr lang="en-US" sz="1800" dirty="0" smtClean="0"/>
              <a:t>  </a:t>
            </a:r>
            <a:r>
              <a:rPr lang="en-US" sz="1800" b="0" dirty="0"/>
              <a:t>automotive </a:t>
            </a:r>
            <a:r>
              <a:rPr lang="en-US" sz="1800" b="0" dirty="0" smtClean="0"/>
              <a:t>environment is one </a:t>
            </a:r>
            <a:r>
              <a:rPr lang="en-US" sz="1800" b="0" dirty="0"/>
              <a:t>of the </a:t>
            </a:r>
            <a:r>
              <a:rPr lang="en-US" sz="1800" b="0" dirty="0" smtClean="0"/>
              <a:t>2.4 GHz </a:t>
            </a:r>
            <a:r>
              <a:rPr lang="en-US" sz="1800" b="0" dirty="0"/>
              <a:t>w</a:t>
            </a:r>
            <a:r>
              <a:rPr lang="en-US" sz="1800" b="0" dirty="0" smtClean="0"/>
              <a:t>ireless environments </a:t>
            </a:r>
            <a:r>
              <a:rPr lang="en-US" sz="1800" b="0" dirty="0"/>
              <a:t>with rapidly </a:t>
            </a:r>
            <a:r>
              <a:rPr lang="en-US" sz="1800" b="0" dirty="0" smtClean="0"/>
              <a:t>increasing deployment. This </a:t>
            </a:r>
            <a:r>
              <a:rPr lang="en-US" sz="1800" b="0" dirty="0"/>
              <a:t>environment differs from the enterprise or residential environments. </a:t>
            </a:r>
            <a:r>
              <a:rPr lang="en-US" sz="1800" b="0" dirty="0" smtClean="0"/>
              <a:t>Automotive environments are characterized by high density of access </a:t>
            </a:r>
            <a:r>
              <a:rPr lang="en-US" sz="1800" b="0" dirty="0"/>
              <a:t>points and stations </a:t>
            </a:r>
            <a:r>
              <a:rPr lang="en-US" sz="1800" b="0" dirty="0" smtClean="0"/>
              <a:t>(e.g</a:t>
            </a:r>
            <a:r>
              <a:rPr lang="en-US" sz="1800" b="0" dirty="0"/>
              <a:t>. in traffic jams</a:t>
            </a:r>
            <a:r>
              <a:rPr lang="en-US" sz="1800" b="0" dirty="0" smtClean="0"/>
              <a:t>) with inter-AP </a:t>
            </a:r>
            <a:r>
              <a:rPr lang="en-US" sz="1800" b="0" dirty="0"/>
              <a:t>distance </a:t>
            </a:r>
            <a:r>
              <a:rPr lang="en-US" sz="1800" b="0" dirty="0" smtClean="0"/>
              <a:t>of 2m-3m and dynamically changing interference conditions. There is extensive </a:t>
            </a:r>
            <a:r>
              <a:rPr lang="en-US" sz="1800" b="0" dirty="0"/>
              <a:t>use of </a:t>
            </a:r>
            <a:r>
              <a:rPr lang="en-US" sz="1800" b="0" dirty="0" smtClean="0"/>
              <a:t>non </a:t>
            </a:r>
            <a:r>
              <a:rPr lang="en-US" sz="1800" b="0" dirty="0"/>
              <a:t>IEEE </a:t>
            </a:r>
            <a:r>
              <a:rPr lang="en-US" sz="1800" b="0" dirty="0" smtClean="0"/>
              <a:t>802 technologies </a:t>
            </a:r>
            <a:r>
              <a:rPr lang="en-US" sz="1800" b="0" dirty="0"/>
              <a:t>in the 2.4 GHz band, which </a:t>
            </a:r>
            <a:r>
              <a:rPr lang="en-US" sz="1800" b="0" dirty="0" smtClean="0"/>
              <a:t>require </a:t>
            </a:r>
            <a:r>
              <a:rPr lang="en-US" sz="1800" b="0" dirty="0"/>
              <a:t>consideration of coexistence issues</a:t>
            </a:r>
            <a:r>
              <a:rPr lang="en-US" sz="1800" b="0" dirty="0" smtClean="0"/>
              <a:t>. </a:t>
            </a:r>
            <a:r>
              <a:rPr lang="en-US" sz="1800" b="0" dirty="0"/>
              <a:t>This recommended practice aims to improve coexistence and performance in 2.4 GHz.</a:t>
            </a:r>
            <a:r>
              <a:rPr lang="en-US" sz="18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400" dirty="0"/>
              <a:t>802.19.2 - Standard: Coexistence of Unlicensed Wireless Systems in an Automotive Environment , </a:t>
            </a:r>
            <a:r>
              <a:rPr lang="en-US" sz="2400" dirty="0">
                <a:hlinkClick r:id="rId2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3"/>
              </a:rPr>
              <a:t>CSD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487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802.11 Amendment: Low-power wake-up radio operation, </a:t>
            </a:r>
            <a:r>
              <a:rPr lang="en-US" sz="2400" dirty="0">
                <a:hlinkClick r:id="rId3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4"/>
              </a:rPr>
              <a:t>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630314"/>
          </a:xfrm>
        </p:spPr>
        <p:txBody>
          <a:bodyPr/>
          <a:lstStyle/>
          <a:p>
            <a:r>
              <a:rPr lang="en-US" sz="1800" dirty="0" smtClean="0"/>
              <a:t>1.1 Project Number – change to “P802.11ba”</a:t>
            </a:r>
          </a:p>
          <a:p>
            <a:r>
              <a:rPr lang="en-US" sz="1800" dirty="0" smtClean="0"/>
              <a:t>2.1 Title – need to quantify “Low-power” 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suggest “Low-power (less than 1mill-watt)”</a:t>
            </a:r>
          </a:p>
          <a:p>
            <a:r>
              <a:rPr lang="en-US" sz="1800" dirty="0" smtClean="0"/>
              <a:t>5.2.b. The scope uses “normal” which should be removed.  Is it really a new PHY layer that uses both 2.4 GHz and 5 GHz bands?  Use of “packets” seems odd to use rather than “frame”?  Can this work in the 3 GHz, 60Ghz or Whitespace bands as well?  The current scope statement seems to be a listing of market points for the amendment.</a:t>
            </a:r>
          </a:p>
          <a:p>
            <a:r>
              <a:rPr lang="en-US" sz="1800" dirty="0"/>
              <a:t>Proposed Scope replacement text</a:t>
            </a:r>
          </a:p>
          <a:p>
            <a:r>
              <a:rPr lang="en-US" sz="1800" dirty="0"/>
              <a:t>5.2.b Scope of the Project: </a:t>
            </a:r>
          </a:p>
          <a:p>
            <a:r>
              <a:rPr lang="en-GB" sz="1800" dirty="0"/>
              <a:t>This amendment defines physical (PHY) layer and medium access control (MAC) layer specifications that enables operation of a wake-up radio (WUR). The WUR defines an active receiver with expected power consumption of less than one </a:t>
            </a:r>
            <a:r>
              <a:rPr lang="en-GB" sz="1800" dirty="0" smtClean="0"/>
              <a:t>milliwatt</a:t>
            </a:r>
            <a:r>
              <a:rPr lang="en-GB" sz="1800" dirty="0"/>
              <a:t>.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48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5.5 suggested changes: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Change “</a:t>
            </a:r>
            <a:r>
              <a:rPr lang="en-GB" sz="1800" dirty="0"/>
              <a:t>Devices based on the power save modes of the IEEE 802.11 standard periodically wake up from a </a:t>
            </a:r>
            <a:r>
              <a:rPr lang="en-GB" sz="1800" dirty="0" smtClean="0"/>
              <a:t>sleep… “</a:t>
            </a:r>
          </a:p>
          <a:p>
            <a:pPr lvl="1"/>
            <a:r>
              <a:rPr lang="en-GB" sz="1600" dirty="0" smtClean="0"/>
              <a:t>To </a:t>
            </a:r>
            <a:r>
              <a:rPr lang="en-US" sz="1600" dirty="0" smtClean="0"/>
              <a:t>“</a:t>
            </a:r>
            <a:r>
              <a:rPr lang="en-GB" sz="1600" dirty="0"/>
              <a:t>Devices based on the </a:t>
            </a:r>
            <a:r>
              <a:rPr lang="en-GB" sz="1600" dirty="0" smtClean="0"/>
              <a:t>IEEE 802.11 power </a:t>
            </a:r>
            <a:r>
              <a:rPr lang="en-GB" sz="1600" dirty="0"/>
              <a:t>save </a:t>
            </a:r>
            <a:r>
              <a:rPr lang="en-GB" sz="1600" dirty="0" smtClean="0"/>
              <a:t>modes periodically </a:t>
            </a:r>
            <a:r>
              <a:rPr lang="en-GB" sz="1600" dirty="0"/>
              <a:t>wake up from a </a:t>
            </a:r>
            <a:r>
              <a:rPr lang="en-GB" sz="1600" dirty="0" smtClean="0"/>
              <a:t>sleep…”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Change “Therefore</a:t>
            </a:r>
            <a:r>
              <a:rPr lang="en-GB" sz="1800" dirty="0"/>
              <a:t>, for the 802.11 standard to be competitive, the IEEE 802.11 WG needs to develop power efficient mechanisms </a:t>
            </a:r>
            <a:r>
              <a:rPr lang="en-GB" sz="1800" dirty="0" smtClean="0"/>
              <a:t>“</a:t>
            </a:r>
          </a:p>
          <a:p>
            <a:pPr lvl="1"/>
            <a:r>
              <a:rPr lang="en-GB" sz="1600" dirty="0" smtClean="0"/>
              <a:t>To “Power efficient mechanisms need …”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 smtClean="0"/>
              <a:t>Delete “</a:t>
            </a:r>
            <a:r>
              <a:rPr lang="en-GB" sz="1800" dirty="0"/>
              <a:t>This project addresses this need. This project is also expected to benefit traditional devices with WLAN interfaces such as smartphones</a:t>
            </a:r>
            <a:r>
              <a:rPr lang="en-GB" sz="1800" dirty="0" smtClean="0"/>
              <a:t>.”</a:t>
            </a:r>
          </a:p>
          <a:p>
            <a:endParaRPr lang="en-US" sz="1800" dirty="0"/>
          </a:p>
          <a:p>
            <a:r>
              <a:rPr lang="en-US" sz="1800" dirty="0" smtClean="0"/>
              <a:t>8.1 delete the 5.2.b. note (all the text).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400" dirty="0"/>
              <a:t>802.11 Amendment: Low-power wake-up radio operation, </a:t>
            </a:r>
            <a:r>
              <a:rPr lang="en-US" sz="2400" dirty="0">
                <a:hlinkClick r:id="rId2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3"/>
              </a:rPr>
              <a:t>CSD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132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Responses From 802 WGs</a:t>
            </a:r>
            <a:endParaRPr lang="en-US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Report to 802.11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Move to accept 11-16/1326rX as the report from PAR Review SC for the November 2016 plenary.</a:t>
            </a:r>
          </a:p>
          <a:p>
            <a:endParaRPr lang="en-US" sz="2800" dirty="0" smtClean="0"/>
          </a:p>
          <a:p>
            <a:r>
              <a:rPr lang="en-US" dirty="0" smtClean="0"/>
              <a:t>Moved: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</a:p>
          <a:p>
            <a:r>
              <a:rPr lang="en-US" dirty="0" smtClean="0"/>
              <a:t>Results: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 smtClean="0"/>
              <a:t>IEEE 802 PARs Under consideration Webpage: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solidFill>
                  <a:schemeClr val="accent6"/>
                </a:solidFill>
                <a:hlinkClick r:id="rId3"/>
              </a:rPr>
              <a:t>http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://</a:t>
            </a:r>
            <a:r>
              <a:rPr lang="en-US" dirty="0" smtClean="0">
                <a:solidFill>
                  <a:schemeClr val="accent6"/>
                </a:solidFill>
                <a:hlinkClick r:id="rId3"/>
              </a:rPr>
              <a:t>grouper.ieee.org/groups/802/PARs.shtml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endParaRPr lang="en-US" dirty="0"/>
          </a:p>
          <a:p>
            <a:r>
              <a:rPr lang="en-US" dirty="0" smtClean="0"/>
              <a:t>Minutes: </a:t>
            </a:r>
          </a:p>
          <a:p>
            <a:r>
              <a:rPr lang="en-US" dirty="0"/>
              <a:t>	</a:t>
            </a:r>
            <a:r>
              <a:rPr lang="en-US" sz="2000" dirty="0" smtClean="0"/>
              <a:t>Previous Plenary: 11-16/986r0:</a:t>
            </a:r>
          </a:p>
          <a:p>
            <a:pPr lvl="2"/>
            <a:r>
              <a:rPr lang="en-US" dirty="0" smtClean="0"/>
              <a:t>&lt;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mentor.ieee.org/802.11/dcn/16/11-16-0986-00-0PAR-minutes-july-2016-session.docx</a:t>
            </a:r>
            <a:r>
              <a:rPr lang="en-US" dirty="0" smtClean="0"/>
              <a:t>&gt;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Abstract-Snapshot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24936" cy="5184576"/>
          </a:xfrm>
          <a:ln/>
        </p:spPr>
        <p:txBody>
          <a:bodyPr>
            <a:normAutofit/>
          </a:bodyPr>
          <a:lstStyle/>
          <a:p>
            <a:r>
              <a:rPr lang="en-US" sz="2000" dirty="0"/>
              <a:t>Nov 6-11, 2016, San Antonio, TX, USA</a:t>
            </a:r>
          </a:p>
          <a:p>
            <a:endParaRPr lang="en-US" sz="9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PARs under consideration:</a:t>
            </a:r>
          </a:p>
          <a:p>
            <a:pPr lvl="1"/>
            <a:r>
              <a:rPr lang="en-US" sz="1800" dirty="0"/>
              <a:t>802c - Amendment: Local Medium Access Control (MAC) Address Usage, </a:t>
            </a:r>
            <a:r>
              <a:rPr lang="en-US" sz="1800" dirty="0">
                <a:hlinkClick r:id="rId3"/>
              </a:rPr>
              <a:t>PAR </a:t>
            </a:r>
            <a:r>
              <a:rPr lang="en-US" sz="1800" dirty="0" smtClean="0">
                <a:hlinkClick r:id="rId3"/>
              </a:rPr>
              <a:t>Modification</a:t>
            </a:r>
            <a:endParaRPr lang="en-US" sz="1800" dirty="0" smtClean="0"/>
          </a:p>
          <a:p>
            <a:pPr lvl="1"/>
            <a:r>
              <a:rPr lang="en-US" sz="1800" dirty="0" smtClean="0"/>
              <a:t>802.1AR</a:t>
            </a:r>
            <a:r>
              <a:rPr lang="en-US" sz="1800" dirty="0"/>
              <a:t>:  Standard - Secure Device Identity, </a:t>
            </a:r>
            <a:r>
              <a:rPr lang="en-US" sz="1800" dirty="0">
                <a:hlinkClick r:id="rId4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5"/>
              </a:rPr>
              <a:t>CSD</a:t>
            </a:r>
            <a:endParaRPr lang="en-US" sz="1800" dirty="0"/>
          </a:p>
          <a:p>
            <a:pPr lvl="1"/>
            <a:r>
              <a:rPr lang="en-US" sz="1800" dirty="0"/>
              <a:t>802.1CS - Standard: Link-local Registration Protocol, </a:t>
            </a:r>
            <a:r>
              <a:rPr lang="en-US" sz="1800" dirty="0">
                <a:hlinkClick r:id="rId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7"/>
              </a:rPr>
              <a:t>CSD</a:t>
            </a:r>
            <a:endParaRPr lang="en-US" sz="1800" dirty="0"/>
          </a:p>
          <a:p>
            <a:pPr lvl="1"/>
            <a:r>
              <a:rPr lang="en-US" sz="1800" dirty="0"/>
              <a:t>802.3cg - Amendment: 10 Mb/s Operation over Single Balanced Twisted-pair Cabling and Associated Power Delivery , </a:t>
            </a:r>
            <a:r>
              <a:rPr lang="en-US" sz="1800" dirty="0">
                <a:hlinkClick r:id="rId8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9"/>
              </a:rPr>
              <a:t>CSD</a:t>
            </a:r>
            <a:endParaRPr lang="en-US" sz="1800" dirty="0"/>
          </a:p>
          <a:p>
            <a:pPr lvl="1"/>
            <a:r>
              <a:rPr lang="en-US" sz="1800" dirty="0"/>
              <a:t>802.11 Amendment: Low-power wake-up radio operation, </a:t>
            </a:r>
            <a:r>
              <a:rPr lang="en-US" sz="1800" dirty="0">
                <a:hlinkClick r:id="rId10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1"/>
              </a:rPr>
              <a:t>CSD</a:t>
            </a:r>
            <a:endParaRPr lang="en-US" sz="1800" dirty="0"/>
          </a:p>
          <a:p>
            <a:pPr lvl="1"/>
            <a:r>
              <a:rPr lang="en-US" sz="1800" dirty="0"/>
              <a:t>802.19.2 </a:t>
            </a:r>
            <a:r>
              <a:rPr lang="en-US" sz="1800" dirty="0" smtClean="0"/>
              <a:t>– Standard: Coexistence </a:t>
            </a:r>
            <a:r>
              <a:rPr lang="en-US" sz="1800" dirty="0"/>
              <a:t>of Unlicensed Wireless Systems in an Automotive Environment , </a:t>
            </a:r>
            <a:r>
              <a:rPr lang="en-US" sz="1800" dirty="0">
                <a:hlinkClick r:id="rId12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3"/>
              </a:rPr>
              <a:t>CSD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Meeting times: Monday PM2, Tuesday AM2, Thursday AM2</a:t>
            </a:r>
            <a:endParaRPr lang="en-US" alt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06425"/>
            <a:ext cx="8229600" cy="878359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PAR </a:t>
            </a:r>
            <a:r>
              <a:rPr lang="en-US" altLang="en-US" sz="2800" dirty="0" smtClean="0"/>
              <a:t>Review SC </a:t>
            </a:r>
            <a:r>
              <a:rPr lang="en-US" altLang="en-US" sz="2800" dirty="0"/>
              <a:t>–  </a:t>
            </a:r>
            <a:r>
              <a:rPr lang="en-US" altLang="en-US" sz="2800" dirty="0" smtClean="0"/>
              <a:t>November 2016</a:t>
            </a:r>
            <a:br>
              <a:rPr lang="en-US" altLang="en-US" sz="2800" dirty="0" smtClean="0"/>
            </a:br>
            <a:r>
              <a:rPr lang="en-US" altLang="en-US" sz="2800" dirty="0" smtClean="0"/>
              <a:t>Chair</a:t>
            </a:r>
            <a:r>
              <a:rPr lang="en-US" altLang="en-US" sz="2800" dirty="0"/>
              <a:t>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04856" cy="4525963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28315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 Agenda: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Previous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 doc 11-16/0986r0 &lt;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mentor.ieee.org/802.11/dcn/16/11-16-0986-00-0PAR-minutes-july-2016-session.docx</a:t>
            </a:r>
            <a:r>
              <a:rPr lang="en-US" dirty="0" smtClean="0"/>
              <a:t>&gt;  as the minutes for PAR Review SC from July 2016 Plenary in San Diego.</a:t>
            </a:r>
          </a:p>
          <a:p>
            <a:endParaRPr lang="en-US" dirty="0"/>
          </a:p>
          <a:p>
            <a:r>
              <a:rPr lang="en-US" dirty="0" smtClean="0"/>
              <a:t>Moved: </a:t>
            </a:r>
            <a:r>
              <a:rPr lang="en-US" dirty="0" smtClean="0"/>
              <a:t>Mike </a:t>
            </a:r>
            <a:r>
              <a:rPr lang="en-US" dirty="0" err="1" smtClean="0"/>
              <a:t>Montemurro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r>
              <a:rPr lang="en-US" dirty="0" smtClean="0"/>
              <a:t>Stuart Kerry</a:t>
            </a:r>
            <a:endParaRPr lang="en-US" dirty="0" smtClean="0"/>
          </a:p>
          <a:p>
            <a:r>
              <a:rPr lang="en-US" dirty="0" smtClean="0"/>
              <a:t>Results</a:t>
            </a:r>
            <a:r>
              <a:rPr lang="en-US" dirty="0" smtClean="0"/>
              <a:t>:  4-0-1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</a:t>
            </a:r>
            <a:r>
              <a:rPr lang="en-US" cap="none" dirty="0" smtClean="0"/>
              <a:t>Review Comments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802c - Amendment: Local Medium Access Control (MAC) Address Usage, </a:t>
            </a:r>
            <a:r>
              <a:rPr lang="en-US" sz="2400" dirty="0">
                <a:hlinkClick r:id="rId2"/>
              </a:rPr>
              <a:t>PAR Modification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Comment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2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802.1AR:  Standard - Secure Device Identity, </a:t>
            </a:r>
            <a:r>
              <a:rPr lang="en-US" sz="2400" dirty="0">
                <a:hlinkClick r:id="rId2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3"/>
              </a:rPr>
              <a:t>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Comment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00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802.1CS - Standard: Link-local Registration Protocol, </a:t>
            </a:r>
            <a:r>
              <a:rPr lang="en-US" sz="2400" dirty="0">
                <a:hlinkClick r:id="rId2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3"/>
              </a:rPr>
              <a:t>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918621"/>
          </a:xfrm>
        </p:spPr>
        <p:txBody>
          <a:bodyPr/>
          <a:lstStyle/>
          <a:p>
            <a:r>
              <a:rPr lang="en-US" sz="1800" dirty="0" smtClean="0"/>
              <a:t>PAR: </a:t>
            </a:r>
          </a:p>
          <a:p>
            <a:r>
              <a:rPr lang="en-US" sz="1800" dirty="0" smtClean="0"/>
              <a:t>5.2 “rapidly, accurately, and efficiently”</a:t>
            </a:r>
          </a:p>
          <a:p>
            <a:r>
              <a:rPr lang="en-US" sz="1800" b="0" dirty="0"/>
              <a:t>	</a:t>
            </a:r>
            <a:r>
              <a:rPr lang="en-US" sz="1800" b="0" dirty="0" smtClean="0"/>
              <a:t>do you have any metric to quantify these adverbs.</a:t>
            </a:r>
          </a:p>
          <a:p>
            <a:r>
              <a:rPr lang="en-US" sz="1800" dirty="0" smtClean="0"/>
              <a:t>5.5 –  expansion of first use Acronym </a:t>
            </a:r>
          </a:p>
          <a:p>
            <a:pPr lvl="1"/>
            <a:r>
              <a:rPr lang="en-US" sz="1600" dirty="0" smtClean="0"/>
              <a:t>Change  </a:t>
            </a:r>
            <a:r>
              <a:rPr lang="en-US" sz="1600" b="0" dirty="0" smtClean="0"/>
              <a:t>MRP </a:t>
            </a:r>
            <a:r>
              <a:rPr lang="en-US" sz="1600" b="0" dirty="0"/>
              <a:t>"802.1Q Multiple Registration </a:t>
            </a:r>
            <a:r>
              <a:rPr lang="en-US" sz="1600" b="0" dirty="0" smtClean="0"/>
              <a:t>Protocol“</a:t>
            </a:r>
          </a:p>
          <a:p>
            <a:r>
              <a:rPr lang="en-US" sz="1800" b="0" dirty="0"/>
              <a:t> </a:t>
            </a:r>
            <a:r>
              <a:rPr lang="en-US" sz="1800" b="0" dirty="0" smtClean="0"/>
              <a:t>   to “802.1Q Multiple Registration Protocol (MRP)”</a:t>
            </a:r>
          </a:p>
          <a:p>
            <a:r>
              <a:rPr lang="en-US" sz="1800" dirty="0"/>
              <a:t>5.5 –</a:t>
            </a:r>
            <a:r>
              <a:rPr lang="en-US" sz="1800" b="0" dirty="0" smtClean="0"/>
              <a:t> </a:t>
            </a:r>
            <a:r>
              <a:rPr lang="en-US" sz="1800" dirty="0" smtClean="0"/>
              <a:t>Quantify</a:t>
            </a:r>
            <a:r>
              <a:rPr lang="en-US" sz="1800" b="0" dirty="0" smtClean="0"/>
              <a:t>: smaller vs bigger – give numeric range for each.</a:t>
            </a:r>
          </a:p>
          <a:p>
            <a:r>
              <a:rPr lang="en-US" sz="1800" dirty="0" smtClean="0"/>
              <a:t>CSD:</a:t>
            </a:r>
          </a:p>
          <a:p>
            <a:r>
              <a:rPr lang="en-US" sz="1800" dirty="0" smtClean="0"/>
              <a:t>1.2.1 – MRP acronym expansion needed.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   Change “</a:t>
            </a:r>
            <a:r>
              <a:rPr lang="en-US" sz="1800" b="0" dirty="0"/>
              <a:t>New applications like industrial </a:t>
            </a:r>
            <a:r>
              <a:rPr lang="en-US" sz="1800" b="0" dirty="0" smtClean="0"/>
              <a:t>automation” to “New applications in industrial automation”</a:t>
            </a:r>
            <a:endParaRPr lang="en-US" sz="1800" dirty="0" smtClean="0"/>
          </a:p>
          <a:p>
            <a:r>
              <a:rPr lang="en-US" sz="1800" dirty="0" smtClean="0"/>
              <a:t>1.2.3 LRP and LLDP  expansion needed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 Suggestion – add a use case example to expand the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paragraph 1.2.4 What is IS-IS? Please expand.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3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217439"/>
          </a:xfrm>
        </p:spPr>
        <p:txBody>
          <a:bodyPr/>
          <a:lstStyle/>
          <a:p>
            <a:r>
              <a:rPr lang="en-US" sz="2400" dirty="0"/>
              <a:t>802.3cg - Amendment: 10 Mb/s Operation over Single Balanced Twisted-pair Cabling and Associated Power Delivery , </a:t>
            </a:r>
            <a:r>
              <a:rPr lang="en-US" sz="2400" dirty="0">
                <a:hlinkClick r:id="rId2"/>
              </a:rPr>
              <a:t>PAR</a:t>
            </a:r>
            <a:r>
              <a:rPr lang="en-US" sz="2400" dirty="0"/>
              <a:t> and </a:t>
            </a:r>
            <a:r>
              <a:rPr lang="en-US" sz="2400" dirty="0">
                <a:hlinkClick r:id="rId3"/>
              </a:rPr>
              <a:t>CSD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2856"/>
            <a:ext cx="7770813" cy="3961557"/>
          </a:xfrm>
        </p:spPr>
        <p:txBody>
          <a:bodyPr/>
          <a:lstStyle/>
          <a:p>
            <a:r>
              <a:rPr lang="en-US" b="0" dirty="0" smtClean="0"/>
              <a:t>Replace </a:t>
            </a:r>
            <a:r>
              <a:rPr lang="en-US" dirty="0" smtClean="0"/>
              <a:t>5.2.b</a:t>
            </a:r>
            <a:r>
              <a:rPr lang="en-US" dirty="0"/>
              <a:t>. Scope of the project: </a:t>
            </a:r>
            <a:r>
              <a:rPr lang="en-US" b="0" dirty="0" smtClean="0"/>
              <a:t>with</a:t>
            </a:r>
            <a:endParaRPr lang="en-US" b="0" dirty="0"/>
          </a:p>
          <a:p>
            <a:r>
              <a:rPr lang="en-US" b="0" dirty="0" smtClean="0"/>
              <a:t>“Specify </a:t>
            </a:r>
            <a:r>
              <a:rPr lang="en-US" b="0" dirty="0"/>
              <a:t>additions to and appropriate modifications of IEEE </a:t>
            </a:r>
            <a:r>
              <a:rPr lang="en-US" b="0" dirty="0" err="1"/>
              <a:t>Std</a:t>
            </a:r>
            <a:r>
              <a:rPr lang="en-US" b="0" dirty="0"/>
              <a:t> 802.3 to add 10 Mb/s Physical Layer (PHY) specifications and management parameters for operation </a:t>
            </a:r>
            <a:r>
              <a:rPr lang="en-US" b="0" dirty="0" smtClean="0"/>
              <a:t>and associated optional provision of power on single </a:t>
            </a:r>
            <a:r>
              <a:rPr lang="en-US" b="0" dirty="0"/>
              <a:t>balanced twisted-pair copper cabling</a:t>
            </a:r>
            <a:r>
              <a:rPr lang="en-US" b="0" dirty="0" smtClean="0"/>
              <a:t>.”</a:t>
            </a:r>
          </a:p>
          <a:p>
            <a:r>
              <a:rPr lang="en-US" b="0" dirty="0" smtClean="0"/>
              <a:t>5.5 – change “IEEE 802.3” to “IEEE </a:t>
            </a:r>
            <a:r>
              <a:rPr lang="en-US" b="0" dirty="0" err="1" smtClean="0"/>
              <a:t>Std</a:t>
            </a:r>
            <a:r>
              <a:rPr lang="en-US" b="0" dirty="0" smtClean="0"/>
              <a:t> 802.3”</a:t>
            </a:r>
          </a:p>
          <a:p>
            <a:r>
              <a:rPr lang="en-US" b="0" dirty="0" smtClean="0"/>
              <a:t>5.6 suggestion is to delete “</a:t>
            </a:r>
            <a:r>
              <a:rPr lang="en-US" b="0" dirty="0"/>
              <a:t>factory, </a:t>
            </a:r>
            <a:r>
              <a:rPr lang="en-US" b="0" dirty="0" smtClean="0"/>
              <a:t>process”  as they are redundant</a:t>
            </a:r>
          </a:p>
          <a:p>
            <a:r>
              <a:rPr lang="en-US" dirty="0"/>
              <a:t>8.1 – add “</a:t>
            </a:r>
            <a:r>
              <a:rPr lang="en-US" dirty="0" smtClean="0"/>
              <a:t>5.2.b. </a:t>
            </a:r>
            <a:r>
              <a:rPr lang="en-US" dirty="0"/>
              <a:t>- </a:t>
            </a:r>
            <a:r>
              <a:rPr lang="en-US" b="0" dirty="0"/>
              <a:t>IEEE </a:t>
            </a:r>
            <a:r>
              <a:rPr lang="en-US" b="0" dirty="0" err="1"/>
              <a:t>Std</a:t>
            </a:r>
            <a:r>
              <a:rPr lang="en-US" b="0" dirty="0"/>
              <a:t> 802.3 – &lt;full title of standard.&gt;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65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10606</TotalTime>
  <Words>1080</Words>
  <Application>Microsoft Office PowerPoint</Application>
  <PresentationFormat>On-screen Show (4:3)</PresentationFormat>
  <Paragraphs>189</Paragraphs>
  <Slides>18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- Meeting Agenda and Comment slides - San Antonio 2016</vt:lpstr>
      <vt:lpstr>Abstract-Snapshot</vt:lpstr>
      <vt:lpstr>PAR Review SC –  November 2016 Chair: Jon Rosdahl</vt:lpstr>
      <vt:lpstr>Motion to Approve Previous Minutes</vt:lpstr>
      <vt:lpstr>Par Review Comments</vt:lpstr>
      <vt:lpstr>802c - Amendment: Local Medium Access Control (MAC) Address Usage, PAR Modification</vt:lpstr>
      <vt:lpstr>802.1AR:  Standard - Secure Device Identity, PAR and CSD</vt:lpstr>
      <vt:lpstr>802.1CS - Standard: Link-local Registration Protocol, PAR and CSD</vt:lpstr>
      <vt:lpstr>802.3cg - Amendment: 10 Mb/s Operation over Single Balanced Twisted-pair Cabling and Associated Power Delivery , PAR and CSD</vt:lpstr>
      <vt:lpstr>802.19.2 - Standard: Coexistence of Unlicensed Wireless Systems in an Automotive Environment , PAR and CSD</vt:lpstr>
      <vt:lpstr>802.19.2 - Standard: Coexistence of Unlicensed Wireless Systems in an Automotive Environment , PAR and CSD</vt:lpstr>
      <vt:lpstr>802.19.2 - Standard: Coexistence of Unlicensed Wireless Systems in an Automotive Environment , PAR and CSD</vt:lpstr>
      <vt:lpstr>802.11 Amendment: Low-power wake-up radio operation, PAR and CSD</vt:lpstr>
      <vt:lpstr>802.11 Amendment: Low-power wake-up radio operation, PAR and CSD</vt:lpstr>
      <vt:lpstr>Responses From 802 WGs</vt:lpstr>
      <vt:lpstr>Final Report to 802.11</vt:lpstr>
      <vt:lpstr>Motion To Approve Report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- Meeting Agenda and Comment slides - San Antonio 2016</dc:title>
  <dc:subject>November 2016</dc:subject>
  <dc:creator>Jon Rosdahl</dc:creator>
  <cp:keywords>Agenda and Meeting Slides</cp:keywords>
  <dc:description>Jon Rosdahl (Qualcomm)</dc:description>
  <cp:lastModifiedBy>Rosdahl, Jon</cp:lastModifiedBy>
  <cp:revision>112</cp:revision>
  <cp:lastPrinted>1601-01-01T00:00:00Z</cp:lastPrinted>
  <dcterms:created xsi:type="dcterms:W3CDTF">2014-04-14T10:59:07Z</dcterms:created>
  <dcterms:modified xsi:type="dcterms:W3CDTF">2016-11-08T17:27:21Z</dcterms:modified>
  <cp:category>Agenda, Report</cp:category>
</cp:coreProperties>
</file>