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2" r:id="rId3"/>
    <p:sldId id="315" r:id="rId4"/>
    <p:sldId id="326" r:id="rId5"/>
    <p:sldId id="328" r:id="rId6"/>
    <p:sldId id="339" r:id="rId7"/>
    <p:sldId id="340" r:id="rId8"/>
    <p:sldId id="341" r:id="rId9"/>
    <p:sldId id="342" r:id="rId10"/>
    <p:sldId id="334" r:id="rId11"/>
    <p:sldId id="305" r:id="rId12"/>
    <p:sldId id="311" r:id="rId13"/>
    <p:sldId id="356" r:id="rId14"/>
    <p:sldId id="314" r:id="rId15"/>
    <p:sldId id="302" r:id="rId16"/>
    <p:sldId id="348" r:id="rId17"/>
    <p:sldId id="337" r:id="rId18"/>
    <p:sldId id="355" r:id="rId19"/>
    <p:sldId id="338" r:id="rId20"/>
    <p:sldId id="280" r:id="rId21"/>
    <p:sldId id="281" r:id="rId22"/>
    <p:sldId id="351" r:id="rId23"/>
    <p:sldId id="353" r:id="rId24"/>
    <p:sldId id="354" r:id="rId25"/>
    <p:sldId id="320" r:id="rId26"/>
    <p:sldId id="323"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17" autoAdjust="0"/>
    <p:restoredTop sz="98505" autoAdjust="0"/>
  </p:normalViewPr>
  <p:slideViewPr>
    <p:cSldViewPr>
      <p:cViewPr varScale="1">
        <p:scale>
          <a:sx n="125" d="100"/>
          <a:sy n="125" d="100"/>
        </p:scale>
        <p:origin x="132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10</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11</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1154113" y="701675"/>
            <a:ext cx="4625975" cy="3468688"/>
          </a:xfrm>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6A505D4C-48A9-44B6-B3A0-AA7254152748}" type="slidenum">
              <a:rPr lang="en-US" altLang="en-US" smtClean="0"/>
              <a:pPr>
                <a:spcBef>
                  <a:spcPct val="0"/>
                </a:spcBef>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9</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November 2016</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802.11-16/1323r1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89153" y="6476484"/>
            <a:ext cx="25135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Ruckus/Brocade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4/11-14-1213-01-0arc-ap-arch-concepts-and-distribution-system-access.pptx" TargetMode="External"/><Relationship Id="rId3" Type="http://schemas.openxmlformats.org/officeDocument/2006/relationships/hyperlink" Target="https://mentor.ieee.org/802.11/dcn/15/11-15-0355-04-0arc-mib-truthvalue-usage-patterns.doc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6/11-16-0457-01-0arc-802-11ak-802-1ac-stas-aps-dses-and-convergence-functions.pptx" TargetMode="External"/><Relationship Id="rId5" Type="http://schemas.openxmlformats.org/officeDocument/2006/relationships/hyperlink" Target="https://mentor.ieee.org/802.11/dcn/16/11-16-0720-00-0arc-stacked-architecture-discussion.pptx" TargetMode="External"/><Relationship Id="rId4" Type="http://schemas.openxmlformats.org/officeDocument/2006/relationships/hyperlink" Target="https://mentor.ieee.org/802.11/dcn/16/11-16-1436-00-0arc-yang-modelling-and-netconf-protocol-discussion.ppt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319-00-0arc-arc-sc-and-joint-arc-sc-tgak-and-joint-arc-sc-tgaq-september-2016-meeting-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6/11-16-1512-00-0arc-glk-802-1q-bridge.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4/11-14-1281-04-0arc-mib-attributes-analysis.docx" TargetMode="External"/><Relationship Id="rId2" Type="http://schemas.openxmlformats.org/officeDocument/2006/relationships/hyperlink" Target="https://mentor.ieee.org/802.11/dcn/14/11-14-1068-00-0arc-mib-attributes-design-pattern-background.docx" TargetMode="External"/><Relationship Id="rId1" Type="http://schemas.openxmlformats.org/officeDocument/2006/relationships/slideLayout" Target="../slideLayouts/slideLayout2.xml"/><Relationship Id="rId4" Type="http://schemas.openxmlformats.org/officeDocument/2006/relationships/hyperlink" Target="https://mentor.ieee.org/802.11/dcn/15/11-15-0355-04-0arc-mib-truthvalue-usage-patterns.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6/11-16-0720-00-0arc-stacked-architecture-discussion.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6/11-16-0457-01-0arc-802-11ak-802-1ac-stas-aps-dses-and-convergence-functions.ppt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ARC-SC-agenda-September-2016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2016-11-08</a:t>
            </a:r>
          </a:p>
        </p:txBody>
      </p:sp>
      <p:graphicFrame>
        <p:nvGraphicFramePr>
          <p:cNvPr id="15364" name="Object 11"/>
          <p:cNvGraphicFramePr>
            <a:graphicFrameLocks noChangeAspect="1"/>
          </p:cNvGraphicFramePr>
          <p:nvPr>
            <p:extLst>
              <p:ext uri="{D42A27DB-BD31-4B8C-83A1-F6EECF244321}">
                <p14:modId xmlns:p14="http://schemas.microsoft.com/office/powerpoint/2010/main" val="1970024306"/>
              </p:ext>
            </p:extLst>
          </p:nvPr>
        </p:nvGraphicFramePr>
        <p:xfrm>
          <a:off x="522288" y="2301875"/>
          <a:ext cx="7935912" cy="2963720"/>
        </p:xfrm>
        <a:graphic>
          <a:graphicData uri="http://schemas.openxmlformats.org/presentationml/2006/ole">
            <mc:AlternateContent xmlns:mc="http://schemas.openxmlformats.org/markup-compatibility/2006">
              <mc:Choice xmlns:v="urn:schemas-microsoft-com:vml" Requires="v">
                <p:oleObj spid="_x0000_s15391"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301875"/>
                        <a:ext cx="7935912" cy="296372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November 2016</a:t>
            </a:r>
          </a:p>
        </p:txBody>
      </p:sp>
      <p:sp>
        <p:nvSpPr>
          <p:cNvPr id="11267" name="Rectangle 3"/>
          <p:cNvSpPr>
            <a:spLocks noGrp="1" noChangeArrowheads="1"/>
          </p:cNvSpPr>
          <p:nvPr>
            <p:ph idx="1"/>
          </p:nvPr>
        </p:nvSpPr>
        <p:spPr>
          <a:xfrm>
            <a:off x="685800" y="1295400"/>
            <a:ext cx="7772400" cy="4953000"/>
          </a:xfrm>
        </p:spPr>
        <p:txBody>
          <a:bodyPr/>
          <a:lstStyle/>
          <a:p>
            <a:pPr marL="0" indent="0" eaLnBrk="1" hangingPunct="1">
              <a:lnSpc>
                <a:spcPct val="90000"/>
              </a:lnSpc>
              <a:buFontTx/>
              <a:buNone/>
              <a:defRPr/>
            </a:pPr>
            <a:r>
              <a:rPr lang="en-US" dirty="0">
                <a:solidFill>
                  <a:srgbClr val="000000"/>
                </a:solidFill>
              </a:rPr>
              <a:t>Tuesday, November 8, PM1</a:t>
            </a:r>
          </a:p>
          <a:p>
            <a:pPr eaLnBrk="1" hangingPunct="1">
              <a:lnSpc>
                <a:spcPct val="90000"/>
              </a:lnSpc>
              <a:defRPr/>
            </a:pPr>
            <a:r>
              <a:rPr lang="en-US" sz="1800" dirty="0"/>
              <a:t>Administrative: Minutes</a:t>
            </a:r>
          </a:p>
          <a:p>
            <a:pPr marL="342900" lvl="1" indent="-342900" eaLnBrk="1" hangingPunct="1">
              <a:lnSpc>
                <a:spcPct val="90000"/>
              </a:lnSpc>
              <a:buFontTx/>
              <a:buChar char="•"/>
              <a:defRPr/>
            </a:pPr>
            <a:r>
              <a:rPr lang="en-US" sz="1800" b="1" dirty="0"/>
              <a:t>IEEE 1588 mapping to IEEE 802.11</a:t>
            </a:r>
          </a:p>
          <a:p>
            <a:pPr marL="342900" lvl="1" indent="-342900" eaLnBrk="1" hangingPunct="1">
              <a:lnSpc>
                <a:spcPct val="90000"/>
              </a:lnSpc>
              <a:buFontTx/>
              <a:buChar char="•"/>
              <a:defRPr/>
            </a:pPr>
            <a:r>
              <a:rPr lang="en-US" sz="1800" b="1" dirty="0"/>
              <a:t>802 activities</a:t>
            </a:r>
          </a:p>
          <a:p>
            <a:pPr marL="342900" lvl="1" indent="-342900" eaLnBrk="1" hangingPunct="1">
              <a:lnSpc>
                <a:spcPct val="90000"/>
              </a:lnSpc>
              <a:buFontTx/>
              <a:buChar char="•"/>
              <a:defRPr/>
            </a:pPr>
            <a:r>
              <a:rPr lang="en-US" sz="1800" b="1" dirty="0"/>
              <a:t>IETF/802 coordination</a:t>
            </a:r>
            <a:endParaRPr lang="en-US" sz="1800" dirty="0"/>
          </a:p>
          <a:p>
            <a:pPr marL="342900" lvl="1" indent="-342900" eaLnBrk="1" hangingPunct="1">
              <a:lnSpc>
                <a:spcPct val="90000"/>
              </a:lnSpc>
              <a:buFontTx/>
              <a:buChar char="•"/>
              <a:defRPr/>
            </a:pPr>
            <a:r>
              <a:rPr lang="en-US" sz="1800" b="1" dirty="0" err="1"/>
              <a:t>TGak</a:t>
            </a:r>
            <a:r>
              <a:rPr lang="en-US" sz="1800" b="1" dirty="0"/>
              <a:t> update; </a:t>
            </a:r>
            <a:r>
              <a:rPr lang="en-US" sz="1800" b="1" dirty="0" err="1"/>
              <a:t>TGaq</a:t>
            </a:r>
            <a:r>
              <a:rPr lang="en-US" sz="1800" b="1" dirty="0"/>
              <a:t> update</a:t>
            </a:r>
          </a:p>
          <a:p>
            <a:pPr marL="342900" lvl="1" indent="-342900" eaLnBrk="1" hangingPunct="1">
              <a:lnSpc>
                <a:spcPct val="90000"/>
              </a:lnSpc>
              <a:spcBef>
                <a:spcPts val="432"/>
              </a:spcBef>
              <a:buFont typeface="Arial" pitchFamily="34" charset="0"/>
              <a:buChar char="•"/>
              <a:defRPr/>
            </a:pPr>
            <a:r>
              <a:rPr lang="en-US" sz="1800" b="1" dirty="0"/>
              <a:t>MIB attributes Design Pattern - </a:t>
            </a:r>
            <a:r>
              <a:rPr lang="en-US" sz="1800" b="1" dirty="0">
                <a:hlinkClick r:id="rId3"/>
              </a:rPr>
              <a:t>11-15/0355r4</a:t>
            </a:r>
            <a:r>
              <a:rPr lang="en-US" sz="1800" b="1" dirty="0"/>
              <a:t> </a:t>
            </a:r>
          </a:p>
          <a:p>
            <a:pPr marL="342900" lvl="1" indent="-342900" eaLnBrk="1" hangingPunct="1">
              <a:lnSpc>
                <a:spcPct val="90000"/>
              </a:lnSpc>
              <a:buFont typeface="Arial" pitchFamily="34" charset="0"/>
              <a:buChar char="•"/>
              <a:defRPr/>
            </a:pPr>
            <a:r>
              <a:rPr lang="en-US" sz="1800" b="1" dirty="0"/>
              <a:t>YANG/NETCONF modeling discussions – </a:t>
            </a:r>
            <a:r>
              <a:rPr lang="en-US" sz="1800" b="1" dirty="0">
                <a:hlinkClick r:id="rId4"/>
              </a:rPr>
              <a:t>11-16/1436r0</a:t>
            </a:r>
            <a:r>
              <a:rPr lang="en-US" sz="1800" b="1" dirty="0"/>
              <a:t> </a:t>
            </a:r>
          </a:p>
          <a:p>
            <a:pPr marL="0" indent="0" eaLnBrk="1" hangingPunct="1">
              <a:lnSpc>
                <a:spcPct val="90000"/>
              </a:lnSpc>
              <a:buFontTx/>
              <a:buNone/>
              <a:defRPr/>
            </a:pPr>
            <a:r>
              <a:rPr lang="en-US" dirty="0">
                <a:solidFill>
                  <a:srgbClr val="000000"/>
                </a:solidFill>
              </a:rPr>
              <a:t>Wednesday, November 9, AM1  </a:t>
            </a:r>
            <a:endParaRPr lang="en-US" sz="1800" dirty="0"/>
          </a:p>
          <a:p>
            <a:pPr marL="342900" lvl="1" indent="-342900" eaLnBrk="1" hangingPunct="1">
              <a:lnSpc>
                <a:spcPct val="90000"/>
              </a:lnSpc>
              <a:spcBef>
                <a:spcPts val="432"/>
              </a:spcBef>
              <a:buFont typeface="Arial" pitchFamily="34" charset="0"/>
              <a:buChar char="•"/>
              <a:defRPr/>
            </a:pPr>
            <a:r>
              <a:rPr lang="en-US" sz="1800" b="1" dirty="0"/>
              <a:t>MIB attributes Design Pattern (</a:t>
            </a:r>
            <a:r>
              <a:rPr lang="en-US" sz="1800" b="1" dirty="0" err="1"/>
              <a:t>cont</a:t>
            </a:r>
            <a:r>
              <a:rPr lang="en-US" sz="1800" b="1" dirty="0"/>
              <a:t>)</a:t>
            </a:r>
          </a:p>
          <a:p>
            <a:pPr marL="342900" lvl="1" indent="-342900" eaLnBrk="1" hangingPunct="1">
              <a:lnSpc>
                <a:spcPct val="90000"/>
              </a:lnSpc>
              <a:buFont typeface="Arial" pitchFamily="34" charset="0"/>
              <a:buChar char="•"/>
              <a:defRPr/>
            </a:pPr>
            <a:r>
              <a:rPr lang="en-US" sz="1800" b="1" dirty="0"/>
              <a:t>YANG/NETCONF modeling discussions (</a:t>
            </a:r>
            <a:r>
              <a:rPr lang="en-US" sz="1800" b="1" dirty="0" err="1"/>
              <a:t>cont</a:t>
            </a:r>
            <a:r>
              <a:rPr lang="en-US" sz="1800" b="1" dirty="0"/>
              <a:t>)</a:t>
            </a:r>
          </a:p>
          <a:p>
            <a:pPr marL="342900" lvl="1" indent="-342900" eaLnBrk="1" hangingPunct="1">
              <a:lnSpc>
                <a:spcPct val="90000"/>
              </a:lnSpc>
              <a:buFont typeface="Arial" pitchFamily="34" charset="0"/>
              <a:buChar char="•"/>
              <a:defRPr/>
            </a:pPr>
            <a:r>
              <a:rPr lang="en-US" sz="1800" b="1" dirty="0"/>
              <a:t>Future sessions / SC activities</a:t>
            </a:r>
          </a:p>
          <a:p>
            <a:pPr marL="342900" lvl="1" indent="-342900" eaLnBrk="1" hangingPunct="1">
              <a:lnSpc>
                <a:spcPct val="90000"/>
              </a:lnSpc>
              <a:buFontTx/>
              <a:buChar char="•"/>
              <a:defRPr/>
            </a:pPr>
            <a:r>
              <a:rPr lang="en-US" sz="1800" b="1" dirty="0"/>
              <a:t>“What is an ESS?”</a:t>
            </a:r>
          </a:p>
          <a:p>
            <a:pPr marL="342900" lvl="1" indent="-342900" eaLnBrk="1" hangingPunct="1">
              <a:lnSpc>
                <a:spcPct val="90000"/>
              </a:lnSpc>
              <a:buFontTx/>
              <a:buChar char="•"/>
              <a:defRPr/>
            </a:pPr>
            <a:r>
              <a:rPr lang="en-US" sz="1800" b="1" dirty="0"/>
              <a:t>AP/DS/Portal architecture and 802 concepts </a:t>
            </a:r>
            <a:r>
              <a:rPr lang="en-US" sz="1800" dirty="0"/>
              <a:t>- </a:t>
            </a:r>
            <a:r>
              <a:rPr lang="en-US" sz="1800" dirty="0">
                <a:hlinkClick r:id="rId5"/>
              </a:rPr>
              <a:t>11-16/0720r0</a:t>
            </a:r>
            <a:r>
              <a:rPr lang="en-US" sz="1800" dirty="0"/>
              <a:t>, </a:t>
            </a:r>
            <a:r>
              <a:rPr lang="en-US" sz="1800" dirty="0">
                <a:hlinkClick r:id="rId6"/>
              </a:rPr>
              <a:t>11-16/0457r1</a:t>
            </a:r>
            <a:r>
              <a:rPr lang="en-US" sz="1800" dirty="0"/>
              <a:t>,</a:t>
            </a:r>
            <a:r>
              <a:rPr lang="en-US" sz="1800" b="1" dirty="0"/>
              <a:t> </a:t>
            </a:r>
            <a:r>
              <a:rPr lang="en-US" sz="1800" dirty="0">
                <a:hlinkClick r:id="rId7"/>
              </a:rPr>
              <a:t>11-15/0454r0</a:t>
            </a:r>
            <a:r>
              <a:rPr lang="en-US" sz="1800" dirty="0"/>
              <a:t>, </a:t>
            </a:r>
            <a:r>
              <a:rPr lang="en-US" sz="1800" dirty="0">
                <a:hlinkClick r:id="rId8"/>
              </a:rPr>
              <a:t>11-14/1213r1</a:t>
            </a:r>
            <a:r>
              <a:rPr lang="en-US" sz="1800" dirty="0">
                <a:ea typeface="ＭＳ Ｐゴシック" pitchFamily="34" charset="-128"/>
              </a:rPr>
              <a:t> (slides 9-11)</a:t>
            </a:r>
            <a:endParaRPr lang="en-US" sz="1800" dirty="0"/>
          </a:p>
          <a:p>
            <a:pPr marL="0" lvl="1" indent="0" eaLnBrk="1" hangingPunct="1">
              <a:lnSpc>
                <a:spcPct val="90000"/>
              </a:lnSpc>
              <a:spcBef>
                <a:spcPts val="1200"/>
              </a:spcBef>
              <a:buFontTx/>
              <a:buNone/>
              <a:defRPr/>
            </a:pPr>
            <a:r>
              <a:rPr lang="en-US" sz="2400" b="1" dirty="0">
                <a:solidFill>
                  <a:srgbClr val="000000"/>
                </a:solidFill>
                <a:ea typeface="+mn-ea"/>
                <a:cs typeface="+mn-cs"/>
              </a:rPr>
              <a:t>Joint session with </a:t>
            </a:r>
            <a:r>
              <a:rPr lang="en-US" sz="2400" b="1" dirty="0" err="1">
                <a:solidFill>
                  <a:srgbClr val="000000"/>
                </a:solidFill>
                <a:ea typeface="+mn-ea"/>
                <a:cs typeface="+mn-cs"/>
              </a:rPr>
              <a:t>TGak</a:t>
            </a:r>
            <a:r>
              <a:rPr lang="en-US" sz="2400" b="1" dirty="0">
                <a:solidFill>
                  <a:srgbClr val="000000"/>
                </a:solidFill>
                <a:ea typeface="+mn-ea"/>
                <a:cs typeface="+mn-cs"/>
              </a:rPr>
              <a:t>, Thursday, November 10, AM1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September Minutes: </a:t>
            </a:r>
            <a:r>
              <a:rPr lang="en-US" altLang="en-US" dirty="0">
                <a:hlinkClick r:id="rId3"/>
              </a:rPr>
              <a:t>11-16/1319r0</a:t>
            </a:r>
            <a:r>
              <a:rPr lang="en-US" altLang="en-US" dirty="0"/>
              <a:t> </a:t>
            </a:r>
            <a:endParaRPr lang="en-US" altLang="en-US" b="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IEEE 1588 mapping to IEEE 802.11</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802.1Qbz-2016 has been published</a:t>
            </a:r>
          </a:p>
          <a:p>
            <a:r>
              <a:rPr lang="en-US" altLang="en-US" dirty="0"/>
              <a:t>802.1Q revision under consideration.  Roll-in:</a:t>
            </a:r>
          </a:p>
          <a:p>
            <a:pPr lvl="1"/>
            <a:r>
              <a:rPr lang="en-US" dirty="0"/>
              <a:t>IEEE </a:t>
            </a:r>
            <a:r>
              <a:rPr lang="en-US" dirty="0" err="1"/>
              <a:t>Std</a:t>
            </a:r>
            <a:r>
              <a:rPr lang="en-US" dirty="0"/>
              <a:t> 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 Qbu-2016,</a:t>
            </a:r>
          </a:p>
          <a:p>
            <a:pPr lvl="1"/>
            <a:r>
              <a:rPr lang="en-US" dirty="0"/>
              <a:t>IEEE </a:t>
            </a:r>
            <a:r>
              <a:rPr lang="en-US" dirty="0" err="1"/>
              <a:t>Std</a:t>
            </a:r>
            <a:r>
              <a:rPr lang="en-US" dirty="0"/>
              <a:t> 802.1Qbz-2016</a:t>
            </a:r>
          </a:p>
          <a:p>
            <a:r>
              <a:rPr lang="en-US" altLang="en-US" dirty="0"/>
              <a:t>802.1AC going to </a:t>
            </a:r>
            <a:r>
              <a:rPr lang="en-US" altLang="en-US" dirty="0" err="1"/>
              <a:t>RevCom</a:t>
            </a:r>
            <a:endParaRPr lang="en-US" altLang="en-US" dirty="0"/>
          </a:p>
          <a:p>
            <a:endParaRPr lang="en-US" altLang="en-US" dirty="0"/>
          </a:p>
          <a:p>
            <a:endParaRPr lang="en-US" altLang="en-US" dirty="0"/>
          </a:p>
          <a:p>
            <a:pPr lvl="1"/>
            <a:endParaRPr lang="en-US" altLang="en-US" dirty="0"/>
          </a:p>
          <a:p>
            <a:endParaRPr lang="en-US" altLang="en-US" dirty="0"/>
          </a:p>
        </p:txBody>
      </p:sp>
    </p:spTree>
    <p:extLst>
      <p:ext uri="{BB962C8B-B14F-4D97-AF65-F5344CB8AC3E}">
        <p14:creationId xmlns:p14="http://schemas.microsoft.com/office/powerpoint/2010/main" val="1768506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104900"/>
            <a:ext cx="7772400" cy="5143500"/>
          </a:xfrm>
        </p:spPr>
        <p:txBody>
          <a:bodyPr/>
          <a:lstStyle/>
          <a:p>
            <a:r>
              <a:rPr lang="en-US" altLang="en-US" sz="2000" dirty="0"/>
              <a:t>Dorothy Stanley present topics of interest:</a:t>
            </a:r>
          </a:p>
          <a:p>
            <a:pPr lvl="1"/>
            <a:r>
              <a:rPr lang="en-US" altLang="en-US" dirty="0"/>
              <a:t>Multicast traffic features of 802.11</a:t>
            </a:r>
          </a:p>
          <a:p>
            <a:pPr lvl="2"/>
            <a:r>
              <a:rPr lang="en-US" altLang="en-US" dirty="0"/>
              <a:t>Any update, or further action needed? – Something about multicast audio/video, and DTIM buffering?</a:t>
            </a:r>
          </a:p>
          <a:p>
            <a:pPr lvl="2"/>
            <a:r>
              <a:rPr lang="en-US" altLang="en-US" dirty="0"/>
              <a:t>Draft is still being revised, goal is for September to be ready for review – status?</a:t>
            </a:r>
          </a:p>
          <a:p>
            <a:pPr lvl="1"/>
            <a:r>
              <a:rPr lang="en-US" altLang="en-US" dirty="0"/>
              <a:t>CAPWAP </a:t>
            </a:r>
          </a:p>
          <a:p>
            <a:pPr lvl="2"/>
            <a:r>
              <a:rPr lang="en-US" altLang="en-US" dirty="0"/>
              <a:t>Any actions known or coming?</a:t>
            </a:r>
          </a:p>
          <a:p>
            <a:pPr lvl="1"/>
            <a:r>
              <a:rPr lang="en-US" altLang="en-US" dirty="0"/>
              <a:t>Other?</a:t>
            </a:r>
          </a:p>
          <a:p>
            <a:pPr lvl="2"/>
            <a:r>
              <a:rPr lang="en-US" altLang="en-US" sz="1600" dirty="0"/>
              <a:t>Last IETF meeting: 18-22 July 2016.  Next meeting: 13-18 Nov 2016.</a:t>
            </a:r>
          </a:p>
          <a:p>
            <a:pPr lvl="2"/>
            <a:r>
              <a:rPr lang="en-US" altLang="en-US" sz="1600" dirty="0"/>
              <a:t>Leadership </a:t>
            </a:r>
            <a:r>
              <a:rPr lang="en-US" altLang="en-US" sz="1600" dirty="0" err="1"/>
              <a:t>coord</a:t>
            </a:r>
            <a:r>
              <a:rPr lang="en-US" altLang="en-US" sz="1600" dirty="0"/>
              <a:t> meeting: Sept 9</a:t>
            </a:r>
          </a:p>
          <a:p>
            <a:pPr lvl="2"/>
            <a:r>
              <a:rPr lang="en-US" altLang="en-US" sz="1600" dirty="0"/>
              <a:t>Request to update 802.11/.15 IETF Tutorial and projects underway, joint work – Dorothy and Charlie will be generating the document. </a:t>
            </a:r>
          </a:p>
          <a:p>
            <a:pPr lvl="2"/>
            <a:r>
              <a:rPr lang="en-US" altLang="en-US" sz="1600" dirty="0"/>
              <a:t>BOF sessions: ITS-related BOF at the April meeting, would be good to track/get report if possible – is AANI aware/tracking?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t>802.11 General Links</a:t>
            </a:r>
          </a:p>
        </p:txBody>
      </p:sp>
      <p:sp>
        <p:nvSpPr>
          <p:cNvPr id="41987" name="Rectangle 3"/>
          <p:cNvSpPr>
            <a:spLocks noGrp="1" noChangeArrowheads="1"/>
          </p:cNvSpPr>
          <p:nvPr>
            <p:ph idx="1"/>
          </p:nvPr>
        </p:nvSpPr>
        <p:spPr>
          <a:xfrm>
            <a:off x="685800" y="1524000"/>
            <a:ext cx="7772400" cy="4572000"/>
          </a:xfrm>
        </p:spPr>
        <p:txBody>
          <a:bodyPr/>
          <a:lstStyle/>
          <a:p>
            <a:r>
              <a:rPr lang="en-US" altLang="en-US" dirty="0"/>
              <a:t>Donald Eastlake present topics of interest from </a:t>
            </a:r>
            <a:r>
              <a:rPr lang="en-US" altLang="en-US" dirty="0" err="1"/>
              <a:t>TGak</a:t>
            </a:r>
            <a:r>
              <a:rPr lang="en-US" altLang="en-US" dirty="0"/>
              <a:t> and 802.1’s parallel work (802.1Qbz)</a:t>
            </a:r>
          </a:p>
          <a:p>
            <a:r>
              <a:rPr lang="en-US" altLang="en-US" dirty="0"/>
              <a:t>Topics for joint session on Thursday</a:t>
            </a:r>
          </a:p>
          <a:p>
            <a:pPr lvl="1"/>
            <a:r>
              <a:rPr lang="en-US" altLang="en-US" dirty="0"/>
              <a:t>Update on discussion in September (Warsaw meeting)</a:t>
            </a:r>
          </a:p>
          <a:p>
            <a:pPr lvl="2"/>
            <a:r>
              <a:rPr lang="en-US" altLang="en-US" dirty="0">
                <a:hlinkClick r:id="rId2"/>
              </a:rPr>
              <a:t>11-16-1512-00-0arc-glk-802-1q-bridge.pptx</a:t>
            </a:r>
            <a:r>
              <a:rPr lang="en-US" altLang="en-US" dirty="0"/>
              <a:t> </a:t>
            </a:r>
          </a:p>
          <a:p>
            <a:pPr lvl="1"/>
            <a:r>
              <a:rPr lang="en-US" altLang="en-US" dirty="0">
                <a:ea typeface="MS PGothic" panose="020B0600070205080204" pitchFamily="34" charset="-128"/>
                <a:hlinkClick r:id="rId3"/>
              </a:rPr>
              <a:t>11-16-0251-10-00ak-glk-ess.docx </a:t>
            </a:r>
          </a:p>
          <a:p>
            <a:pPr lvl="1"/>
            <a:r>
              <a:rPr lang="en-US" altLang="en-US" dirty="0">
                <a:ea typeface="MS PGothic" panose="020B0600070205080204" pitchFamily="34" charset="-128"/>
                <a:hlinkClick r:id="rId3"/>
              </a:rPr>
              <a:t>11-15-0454-00-0arc-some-more-ds-architecture-concepts.pptx</a:t>
            </a:r>
            <a:r>
              <a:rPr lang="en-US" altLang="en-US" dirty="0">
                <a:ea typeface="MS PGothic" panose="020B0600070205080204" pitchFamily="34" charset="-128"/>
              </a:rPr>
              <a:t> </a:t>
            </a:r>
          </a:p>
          <a:p>
            <a:pPr lvl="1"/>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a:t>802.11aq (PAD)</a:t>
            </a:r>
          </a:p>
        </p:txBody>
      </p:sp>
      <p:sp>
        <p:nvSpPr>
          <p:cNvPr id="39939" name="Rectangle 3"/>
          <p:cNvSpPr>
            <a:spLocks noGrp="1" noChangeArrowheads="1"/>
          </p:cNvSpPr>
          <p:nvPr>
            <p:ph idx="1"/>
          </p:nvPr>
        </p:nvSpPr>
        <p:spPr>
          <a:xfrm>
            <a:off x="685800" y="1524000"/>
            <a:ext cx="7772400" cy="4572000"/>
          </a:xfrm>
        </p:spPr>
        <p:txBody>
          <a:bodyPr/>
          <a:lstStyle/>
          <a:p>
            <a:pPr marL="342900" lvl="1" indent="-342900">
              <a:buFontTx/>
              <a:buChar char="•"/>
              <a:defRPr/>
            </a:pPr>
            <a:r>
              <a:rPr lang="en-US" altLang="en-US" sz="2400" b="1" dirty="0">
                <a:ea typeface="+mn-ea"/>
                <a:cs typeface="+mn-cs"/>
              </a:rPr>
              <a:t>Update on discussion in September meeting (Warsaw)</a:t>
            </a:r>
          </a:p>
          <a:p>
            <a:pPr marL="342900" lvl="1" indent="-342900">
              <a:buFontTx/>
              <a:buChar char="•"/>
              <a:defRPr/>
            </a:pPr>
            <a:r>
              <a:rPr lang="en-US" altLang="en-US" sz="2400" b="1" dirty="0">
                <a:ea typeface="+mn-ea"/>
                <a:cs typeface="+mn-cs"/>
              </a:rPr>
              <a:t>Any further joint discussion needed at this time?</a:t>
            </a:r>
          </a:p>
          <a:p>
            <a:pPr marL="685800" lvl="2" indent="-342900">
              <a:defRPr/>
            </a:pPr>
            <a:endParaRPr lang="en-US" altLang="en-US" b="1" dirty="0">
              <a:ea typeface="+mn-ea"/>
              <a:cs typeface="+mn-cs"/>
            </a:endParaRPr>
          </a:p>
          <a:p>
            <a:pPr>
              <a:defRPr/>
            </a:pPr>
            <a:endParaRPr lang="en-US"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altLang="en-US" dirty="0"/>
              <a:t>Background:</a:t>
            </a:r>
          </a:p>
          <a:p>
            <a:pPr lvl="1"/>
            <a:r>
              <a:rPr lang="en-US" altLang="en-US" sz="1600" dirty="0">
                <a:hlinkClick r:id="rId2"/>
              </a:rPr>
              <a:t>https://mentor.ieee.org/802.11/dcn/14/11-14-1068-00-0arc-mib-attributes-design-pattern-background.docx</a:t>
            </a:r>
            <a:r>
              <a:rPr lang="en-US" altLang="en-US" sz="1600" dirty="0"/>
              <a:t> </a:t>
            </a:r>
          </a:p>
          <a:p>
            <a:pPr lvl="1"/>
            <a:r>
              <a:rPr lang="en-US" altLang="en-US" sz="1600" dirty="0">
                <a:hlinkClick r:id="rId3"/>
              </a:rPr>
              <a:t>https://mentor.ieee.org/802.11/dcn/14/11-14-1281-04-0arc-mib-attributes-analysis.docx</a:t>
            </a:r>
            <a:r>
              <a:rPr lang="en-US" altLang="en-US" sz="1600" dirty="0"/>
              <a:t> </a:t>
            </a:r>
          </a:p>
          <a:p>
            <a:r>
              <a:rPr lang="en-US" altLang="en-US" sz="2000" dirty="0">
                <a:hlinkClick r:id="rId4"/>
              </a:rPr>
              <a:t>https://mentor.ieee.org/802.11/dcn/15/11-15-0355-04-0arc-mib-truthvalue-usage-patterns.docx</a:t>
            </a:r>
            <a:r>
              <a:rPr lang="en-US" altLang="en-US" sz="2000" dirty="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p:txBody>
      </p:sp>
    </p:spTree>
    <p:extLst>
      <p:ext uri="{BB962C8B-B14F-4D97-AF65-F5344CB8AC3E}">
        <p14:creationId xmlns:p14="http://schemas.microsoft.com/office/powerpoint/2010/main" val="2462518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November 9</a:t>
            </a:r>
            <a:r>
              <a:rPr lang="en-US" altLang="en-US" baseline="30000" dirty="0"/>
              <a:t>th</a:t>
            </a:r>
            <a:r>
              <a:rPr lang="en-US" altLang="en-US" dirty="0"/>
              <a:t>, AM1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2016, San Antonio, Texas,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January 2017</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two individual meeting slots</a:t>
            </a:r>
          </a:p>
          <a:p>
            <a:pPr lvl="1" eaLnBrk="1" hangingPunct="1"/>
            <a:r>
              <a:rPr lang="en-US" altLang="en-US" dirty="0"/>
              <a:t>Usual slot on Wed AM1 </a:t>
            </a:r>
          </a:p>
          <a:p>
            <a:pPr lvl="1" eaLnBrk="1" hangingPunct="1"/>
            <a:r>
              <a:rPr lang="en-US" altLang="en-US" dirty="0"/>
              <a:t>Another slot for standalone ARC work (Monday/Tuesday?)</a:t>
            </a:r>
          </a:p>
          <a:p>
            <a:pPr lvl="1" eaLnBrk="1" hangingPunct="1"/>
            <a:r>
              <a:rPr lang="en-US" altLang="en-US" dirty="0"/>
              <a:t>Another slot joint with 802.11ak (Thursday’s slot)?</a:t>
            </a:r>
          </a:p>
          <a:p>
            <a:pPr eaLnBrk="1" hangingPunct="1"/>
            <a:r>
              <a:rPr lang="en-US" altLang="en-US" dirty="0"/>
              <a:t>Individuals interested in ARC work are encouraged to also attend other </a:t>
            </a:r>
            <a:r>
              <a:rPr lang="en-US" altLang="en-US" dirty="0" err="1"/>
              <a:t>TGak</a:t>
            </a:r>
            <a:r>
              <a:rPr lang="en-US" altLang="en-US" dirty="0"/>
              <a:t> sessions, and AANI SC sessions</a:t>
            </a:r>
          </a:p>
          <a:p>
            <a:pPr eaLnBrk="1" hangingPunct="1"/>
            <a:endParaRPr lang="en-US" altLang="en-US" dirty="0"/>
          </a:p>
          <a:p>
            <a:pPr eaLnBrk="1" hangingPunct="1"/>
            <a:r>
              <a:rPr lang="en-US" altLang="en-US" dirty="0"/>
              <a:t>No teleconferences</a:t>
            </a:r>
          </a:p>
          <a:p>
            <a:pPr lvl="1" eaLnBrk="1" hangingPunct="1"/>
            <a:r>
              <a:rPr lang="en-US" altLang="en-US" dirty="0"/>
              <a:t>May schedule with 10 days notice if discussion warrants</a:t>
            </a:r>
          </a:p>
          <a:p>
            <a:pPr lvl="1" eaLnBrk="1" hangingPunct="1"/>
            <a:endParaRPr lang="en-US"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a:t>Presentations on architectural description(s)</a:t>
            </a:r>
          </a:p>
          <a:p>
            <a:pPr marL="685800" lvl="2" indent="-342900" eaLnBrk="1" hangingPunct="1">
              <a:lnSpc>
                <a:spcPct val="90000"/>
              </a:lnSpc>
            </a:pPr>
            <a:r>
              <a:rPr lang="en-US" altLang="en-US" sz="1600">
                <a:hlinkClick r:id="rId2"/>
              </a:rPr>
              <a:t>https://mentor.ieee.org/802.11/dcn/16/11-16-0457-01-0arc-802-11ak-802-1ac-stas-aps-dses-and-convergence-functions.pptx</a:t>
            </a:r>
            <a:r>
              <a:rPr lang="en-US" altLang="en-US" sz="1600"/>
              <a:t> </a:t>
            </a:r>
          </a:p>
          <a:p>
            <a:pPr marL="685800" lvl="2" indent="-342900" eaLnBrk="1" hangingPunct="1">
              <a:lnSpc>
                <a:spcPct val="90000"/>
              </a:lnSpc>
            </a:pPr>
            <a:r>
              <a:rPr lang="en-US" altLang="en-US" sz="1600">
                <a:hlinkClick r:id="rId3"/>
              </a:rPr>
              <a:t>https://mentor.ieee.org/802.11/dcn/16/11-16-0720-00-0arc-stacked-architecture-discussion.pptx</a:t>
            </a:r>
            <a:r>
              <a:rPr lang="en-US" altLang="en-US" sz="1600"/>
              <a:t> </a:t>
            </a:r>
          </a:p>
          <a:p>
            <a:r>
              <a:rPr lang="en-US" altLang="en-US"/>
              <a:t>Reference presentations (previously reviewed, current status of thinking):</a:t>
            </a:r>
          </a:p>
          <a:p>
            <a:pPr lvl="1"/>
            <a:r>
              <a:rPr lang="en-US" altLang="en-US" sz="1600">
                <a:hlinkClick r:id="rId4"/>
              </a:rPr>
              <a:t>https://mentor.ieee.org/802.11/dcn/14/11-14-1213-01-0arc-ap-arch-concepts-and-distribution-system-access.pptx</a:t>
            </a:r>
          </a:p>
          <a:p>
            <a:pPr lvl="1"/>
            <a:r>
              <a:rPr lang="en-US" altLang="en-US" sz="1600">
                <a:hlinkClick r:id="rId4"/>
              </a:rPr>
              <a:t>https://mentor.ieee.org/802.11/dcn/13/11-13-0115-15-0arc-considerations-on-ap-architectural-models.doc</a:t>
            </a:r>
            <a:r>
              <a:rPr lang="en-US" altLang="en-US" sz="1600"/>
              <a:t> </a:t>
            </a:r>
          </a:p>
          <a:p>
            <a:pPr lvl="1"/>
            <a:r>
              <a:rPr lang="en-US" altLang="en-US" sz="1600">
                <a:hlinkClick r:id="rId5"/>
              </a:rPr>
              <a:t>https://mentor.ieee.org/802.11/dcn/14/11-14-0497-03-0arc-802-11-portal-and-802-1ac-convergence-function.pptx</a:t>
            </a:r>
            <a:r>
              <a:rPr lang="en-US" altLang="en-US" sz="1600"/>
              <a:t> </a:t>
            </a:r>
          </a:p>
          <a:p>
            <a:pPr lvl="1"/>
            <a:r>
              <a:rPr lang="en-US" altLang="en-US" sz="1600">
                <a:hlinkClick r:id="rId6"/>
              </a:rPr>
              <a:t>https://mentor.ieee.org/802.11/dcn/14/11-14-0562-05-00ak-802-11ak-and-802-1ac-convergence-function.pptx</a:t>
            </a:r>
            <a:r>
              <a:rPr lang="en-US" altLang="en-US" sz="1600"/>
              <a:t> </a:t>
            </a:r>
          </a:p>
          <a:p>
            <a:pPr lvl="1"/>
            <a:r>
              <a:rPr lang="en-US" altLang="en-US" sz="1600">
                <a:hlinkClick r:id="rId7"/>
              </a:rPr>
              <a:t>https://mentor.ieee.org/802.11/dcn/15/11-15-0454-00-0arc-some-more-ds-architecture-concepts.pptx</a:t>
            </a:r>
            <a:r>
              <a:rPr lang="en-US" altLang="en-US" sz="160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685800" y="1828800"/>
            <a:ext cx="7772400" cy="990600"/>
          </a:xfrm>
        </p:spPr>
        <p:txBody>
          <a:bodyPr/>
          <a:lstStyle/>
          <a:p>
            <a:pPr eaLnBrk="1" hangingPunct="1"/>
            <a:r>
              <a:rPr lang="en-US" altLang="en-US" dirty="0"/>
              <a:t>Thursday, November 10</a:t>
            </a:r>
            <a:r>
              <a:rPr lang="en-US" altLang="en-US" baseline="30000" dirty="0"/>
              <a:t>th</a:t>
            </a:r>
            <a:r>
              <a:rPr lang="en-US" altLang="en-US" dirty="0"/>
              <a:t>, AM1</a:t>
            </a:r>
          </a:p>
        </p:txBody>
      </p:sp>
      <p:sp>
        <p:nvSpPr>
          <p:cNvPr id="3" name="Rectangle 2"/>
          <p:cNvSpPr txBox="1">
            <a:spLocks noChangeArrowheads="1"/>
          </p:cNvSpPr>
          <p:nvPr/>
        </p:nvSpPr>
        <p:spPr bwMode="auto">
          <a:xfrm>
            <a:off x="685800" y="3276600"/>
            <a:ext cx="7772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457200" indent="-457200" algn="l" eaLnBrk="1" hangingPunct="1">
              <a:buFontTx/>
              <a:buChar char="-"/>
              <a:defRPr/>
            </a:pPr>
            <a:r>
              <a:rPr lang="en-US" altLang="en-US" kern="0" dirty="0"/>
              <a:t>Joint session with </a:t>
            </a:r>
            <a:r>
              <a:rPr lang="en-US" altLang="en-US" kern="0" dirty="0" err="1"/>
              <a:t>TGak</a:t>
            </a:r>
            <a:endParaRPr lang="en-US" altLang="en-US" kern="0" dirty="0"/>
          </a:p>
          <a:p>
            <a:pPr marL="457200" indent="-457200" algn="l" eaLnBrk="1" hangingPunct="1">
              <a:buFontTx/>
              <a:buChar char="-"/>
              <a:defRPr/>
            </a:pPr>
            <a:r>
              <a:rPr lang="en-US" altLang="en-US" kern="0" dirty="0"/>
              <a:t>See TGak for detailed agenda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2016 session</a:t>
            </a:r>
          </a:p>
          <a:p>
            <a:pPr eaLnBrk="1" hangingPunct="1"/>
            <a:endParaRPr lang="en-US" altLang="en-US" sz="2000" dirty="0"/>
          </a:p>
          <a:p>
            <a:pPr eaLnBrk="1" hangingPunct="1"/>
            <a:r>
              <a:rPr lang="en-US" altLang="en-US" sz="2000" dirty="0"/>
              <a:t>Chair: Mark Hamilton (Ruckus/Brocade)</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p:txBody>
          <a:bodyPr/>
          <a:lstStyle/>
          <a:p>
            <a:pPr eaLnBrk="1" hangingPunct="1"/>
            <a:r>
              <a:rPr lang="en-US" altLang="en-US" dirty="0"/>
              <a:t>Tuesday, November 8</a:t>
            </a:r>
            <a:r>
              <a:rPr lang="en-US" altLang="en-US" baseline="30000" dirty="0"/>
              <a:t>th</a:t>
            </a:r>
            <a:r>
              <a:rPr lang="en-US" altLang="en-US" dirty="0"/>
              <a:t>, PM1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23609</TotalTime>
  <Words>1595</Words>
  <Application>Microsoft Office PowerPoint</Application>
  <PresentationFormat>On-screen Show (4:3)</PresentationFormat>
  <Paragraphs>229</Paragraphs>
  <Slides>26</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4" baseType="lpstr">
      <vt:lpstr>MS PGothic</vt:lpstr>
      <vt:lpstr>MS PGothic</vt:lpstr>
      <vt:lpstr>Arial</vt:lpstr>
      <vt:lpstr>Helvetica</vt:lpstr>
      <vt:lpstr>Monotype Sorts</vt:lpstr>
      <vt:lpstr>Times New Roman</vt:lpstr>
      <vt:lpstr>802-11-Submission</vt:lpstr>
      <vt:lpstr>Document</vt:lpstr>
      <vt:lpstr>ARC-SC-agenda-September-2016 </vt:lpstr>
      <vt:lpstr>Abstract</vt:lpstr>
      <vt:lpstr>IEEE 802.11   Architecture Standing Committee</vt:lpstr>
      <vt:lpstr>Tuesday, November 8th, PM1</vt:lpstr>
      <vt:lpstr>Attendance, etc.</vt:lpstr>
      <vt:lpstr>Participants, Patents, and Duty to Inform</vt:lpstr>
      <vt:lpstr>Patent Related Links</vt:lpstr>
      <vt:lpstr>Call for Potentially Essential Patents</vt:lpstr>
      <vt:lpstr>Other Guidelines for IEEE WG Meetings</vt:lpstr>
      <vt:lpstr>ARC Agenda – November 2016</vt:lpstr>
      <vt:lpstr>ARC Minutes</vt:lpstr>
      <vt:lpstr>IEEE 1588 mapping to IEEE 802.11</vt:lpstr>
      <vt:lpstr>IEEE 802 activities directly related to IEEE 802.11 ARC</vt:lpstr>
      <vt:lpstr>IETF/802 coordination </vt:lpstr>
      <vt:lpstr>802.11 General Links</vt:lpstr>
      <vt:lpstr>802.11aq (PAD)</vt:lpstr>
      <vt:lpstr>Design Pattern for MIB attributes</vt:lpstr>
      <vt:lpstr>Discussion on YANG/NETCONF models</vt:lpstr>
      <vt:lpstr>Wednesday, November 9th, AM1</vt:lpstr>
      <vt:lpstr>ARC Future Activities &amp; sessions</vt:lpstr>
      <vt:lpstr>Planning for January 2017</vt:lpstr>
      <vt:lpstr>What is an ESS?</vt:lpstr>
      <vt:lpstr>What is an ESS?  (Continued)</vt:lpstr>
      <vt:lpstr>What is an ESS? – Direction?</vt:lpstr>
      <vt:lpstr>AP/DS/Portal architecture and 802 concepts</vt:lpstr>
      <vt:lpstr>Thursday, November 10th, AM1</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cp:lastModifiedBy>
  <cp:revision>437</cp:revision>
  <cp:lastPrinted>1998-02-10T13:28:06Z</cp:lastPrinted>
  <dcterms:created xsi:type="dcterms:W3CDTF">2009-07-15T16:38:20Z</dcterms:created>
  <dcterms:modified xsi:type="dcterms:W3CDTF">2016-11-08T18:24:47Z</dcterms:modified>
</cp:coreProperties>
</file>