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2"/>
  </p:notesMasterIdLst>
  <p:handoutMasterIdLst>
    <p:handoutMasterId r:id="rId63"/>
  </p:handoutMasterIdLst>
  <p:sldIdLst>
    <p:sldId id="256" r:id="rId2"/>
    <p:sldId id="429" r:id="rId3"/>
    <p:sldId id="385" r:id="rId4"/>
    <p:sldId id="386" r:id="rId5"/>
    <p:sldId id="387" r:id="rId6"/>
    <p:sldId id="388" r:id="rId7"/>
    <p:sldId id="389" r:id="rId8"/>
    <p:sldId id="390" r:id="rId9"/>
    <p:sldId id="391" r:id="rId10"/>
    <p:sldId id="392" r:id="rId11"/>
    <p:sldId id="393" r:id="rId12"/>
    <p:sldId id="394" r:id="rId13"/>
    <p:sldId id="395" r:id="rId14"/>
    <p:sldId id="396" r:id="rId15"/>
    <p:sldId id="397" r:id="rId16"/>
    <p:sldId id="398" r:id="rId17"/>
    <p:sldId id="399" r:id="rId18"/>
    <p:sldId id="400" r:id="rId19"/>
    <p:sldId id="401" r:id="rId20"/>
    <p:sldId id="431" r:id="rId21"/>
    <p:sldId id="402" r:id="rId22"/>
    <p:sldId id="403" r:id="rId23"/>
    <p:sldId id="404" r:id="rId24"/>
    <p:sldId id="405" r:id="rId25"/>
    <p:sldId id="406" r:id="rId26"/>
    <p:sldId id="407" r:id="rId27"/>
    <p:sldId id="446" r:id="rId28"/>
    <p:sldId id="411" r:id="rId29"/>
    <p:sldId id="412" r:id="rId30"/>
    <p:sldId id="440" r:id="rId31"/>
    <p:sldId id="441" r:id="rId32"/>
    <p:sldId id="442" r:id="rId33"/>
    <p:sldId id="443" r:id="rId34"/>
    <p:sldId id="444" r:id="rId35"/>
    <p:sldId id="445" r:id="rId36"/>
    <p:sldId id="434" r:id="rId37"/>
    <p:sldId id="435" r:id="rId38"/>
    <p:sldId id="436" r:id="rId39"/>
    <p:sldId id="438" r:id="rId40"/>
    <p:sldId id="439" r:id="rId41"/>
    <p:sldId id="408" r:id="rId42"/>
    <p:sldId id="409" r:id="rId43"/>
    <p:sldId id="410" r:id="rId44"/>
    <p:sldId id="413" r:id="rId45"/>
    <p:sldId id="414" r:id="rId46"/>
    <p:sldId id="415" r:id="rId47"/>
    <p:sldId id="416" r:id="rId48"/>
    <p:sldId id="417" r:id="rId49"/>
    <p:sldId id="418" r:id="rId50"/>
    <p:sldId id="424" r:id="rId51"/>
    <p:sldId id="432" r:id="rId52"/>
    <p:sldId id="425" r:id="rId53"/>
    <p:sldId id="426" r:id="rId54"/>
    <p:sldId id="427" r:id="rId55"/>
    <p:sldId id="428" r:id="rId56"/>
    <p:sldId id="419" r:id="rId57"/>
    <p:sldId id="420" r:id="rId58"/>
    <p:sldId id="421" r:id="rId59"/>
    <p:sldId id="422" r:id="rId60"/>
    <p:sldId id="423" r:id="rId6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E3F6127-3844-40C8-B9CC-7FB2C760D295}">
          <p14:sldIdLst>
            <p14:sldId id="256"/>
            <p14:sldId id="429"/>
            <p14:sldId id="385"/>
            <p14:sldId id="386"/>
            <p14:sldId id="387"/>
            <p14:sldId id="388"/>
            <p14:sldId id="389"/>
            <p14:sldId id="390"/>
            <p14:sldId id="391"/>
            <p14:sldId id="392"/>
            <p14:sldId id="393"/>
            <p14:sldId id="394"/>
            <p14:sldId id="395"/>
            <p14:sldId id="396"/>
          </p14:sldIdLst>
        </p14:section>
        <p14:section name="Slot #1" id="{8011746D-81A9-49E2-ACB8-98A4477292B3}">
          <p14:sldIdLst>
            <p14:sldId id="397"/>
            <p14:sldId id="398"/>
            <p14:sldId id="399"/>
            <p14:sldId id="400"/>
            <p14:sldId id="401"/>
            <p14:sldId id="431"/>
            <p14:sldId id="402"/>
            <p14:sldId id="403"/>
          </p14:sldIdLst>
        </p14:section>
        <p14:section name="Slot#2" id="{D9FDAC3C-59EC-4F24-A258-990E5A99524B}">
          <p14:sldIdLst>
            <p14:sldId id="404"/>
            <p14:sldId id="405"/>
            <p14:sldId id="406"/>
            <p14:sldId id="407"/>
            <p14:sldId id="446"/>
            <p14:sldId id="411"/>
            <p14:sldId id="412"/>
          </p14:sldIdLst>
        </p14:section>
        <p14:section name="Slot#3" id="{672E29FE-B76C-49B6-9C6F-695967E7C4EC}">
          <p14:sldIdLst>
            <p14:sldId id="440"/>
            <p14:sldId id="441"/>
            <p14:sldId id="442"/>
            <p14:sldId id="443"/>
            <p14:sldId id="444"/>
            <p14:sldId id="445"/>
          </p14:sldIdLst>
        </p14:section>
        <p14:section name="Slot#4" id="{27CF3BDB-5964-4A40-8E0D-4FE99C791911}">
          <p14:sldIdLst>
            <p14:sldId id="434"/>
            <p14:sldId id="435"/>
            <p14:sldId id="436"/>
            <p14:sldId id="438"/>
            <p14:sldId id="439"/>
            <p14:sldId id="408"/>
            <p14:sldId id="409"/>
            <p14:sldId id="410"/>
            <p14:sldId id="413"/>
            <p14:sldId id="414"/>
          </p14:sldIdLst>
        </p14:section>
        <p14:section name="Backup" id="{9FBC3677-2CD2-4DE4-B71A-F5EAB5A48DDF}">
          <p14:sldIdLst>
            <p14:sldId id="415"/>
            <p14:sldId id="416"/>
            <p14:sldId id="417"/>
            <p14:sldId id="418"/>
          </p14:sldIdLst>
        </p14:section>
        <p14:section name="Motions' templates" id="{A00CE131-3A42-486E-8953-DA2CA69571D8}">
          <p14:sldIdLst>
            <p14:sldId id="424"/>
            <p14:sldId id="432"/>
            <p14:sldId id="425"/>
            <p14:sldId id="426"/>
            <p14:sldId id="427"/>
            <p14:sldId id="428"/>
          </p14:sldIdLst>
        </p14:section>
        <p14:section name="Template ins." id="{36DBBB44-409E-4E78-B32A-6F729B1C4114}">
          <p14:sldIdLst>
            <p14:sldId id="419"/>
            <p14:sldId id="420"/>
            <p14:sldId id="421"/>
            <p14:sldId id="422"/>
            <p14:sldId id="42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0904" autoAdjust="0"/>
    <p:restoredTop sz="94401" autoAdjust="0"/>
  </p:normalViewPr>
  <p:slideViewPr>
    <p:cSldViewPr>
      <p:cViewPr>
        <p:scale>
          <a:sx n="93" d="100"/>
          <a:sy n="93" d="100"/>
        </p:scale>
        <p:origin x="1296" y="-138"/>
      </p:cViewPr>
      <p:guideLst>
        <p:guide orient="horz" pos="2160"/>
        <p:guide pos="2880"/>
      </p:guideLst>
    </p:cSldViewPr>
  </p:slideViewPr>
  <p:outlineViewPr>
    <p:cViewPr varScale="1">
      <p:scale>
        <a:sx n="170" d="200"/>
        <a:sy n="170" d="200"/>
      </p:scale>
      <p:origin x="0" y="-134970"/>
    </p:cViewPr>
  </p:outlineViewPr>
  <p:notesTextViewPr>
    <p:cViewPr>
      <p:scale>
        <a:sx n="100" d="100"/>
        <a:sy n="100" d="100"/>
      </p:scale>
      <p:origin x="0" y="0"/>
    </p:cViewPr>
  </p:notesTextViewPr>
  <p:notesViewPr>
    <p:cSldViewPr>
      <p:cViewPr varScale="1">
        <p:scale>
          <a:sx n="96" d="100"/>
          <a:sy n="96" d="100"/>
        </p:scale>
        <p:origin x="3534"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segev\07.%20Location\01.%20WLS\Next%20Gen\11-07-1952-21-0000-non-procedural-letter-ballot-resul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79"/>
      <c:rotY val="20"/>
      <c:depthPercent val="100"/>
      <c:rAngAx val="1"/>
    </c:view3D>
    <c:floor>
      <c:thickness val="0"/>
      <c:spPr>
        <a:solidFill>
          <a:srgbClr val="C0C0C0"/>
        </a:solidFill>
        <a:ln w="3175">
          <a:solidFill>
            <a:srgbClr val="000000"/>
          </a:solidFill>
          <a:prstDash val="solid"/>
        </a:ln>
      </c:spPr>
    </c:floor>
    <c:sideWall>
      <c:thickness val="0"/>
      <c:spPr>
        <a:solidFill>
          <a:srgbClr val="C0C0C0"/>
        </a:solidFill>
        <a:ln w="12700">
          <a:solidFill>
            <a:srgbClr val="808080"/>
          </a:solidFill>
          <a:prstDash val="solid"/>
        </a:ln>
      </c:spPr>
    </c:sideWall>
    <c:backWall>
      <c:thickness val="0"/>
      <c:spPr>
        <a:solidFill>
          <a:srgbClr val="C0C0C0"/>
        </a:solidFill>
        <a:ln w="12700">
          <a:solidFill>
            <a:srgbClr val="808080"/>
          </a:solidFill>
          <a:prstDash val="solid"/>
        </a:ln>
      </c:spPr>
    </c:backWall>
    <c:plotArea>
      <c:layout>
        <c:manualLayout>
          <c:layoutTarget val="inner"/>
          <c:xMode val="edge"/>
          <c:yMode val="edge"/>
          <c:x val="3.760788347402521E-2"/>
          <c:y val="1.1428600721784777E-2"/>
          <c:w val="0.84552694426710173"/>
          <c:h val="0.93233841863517064"/>
        </c:manualLayout>
      </c:layout>
      <c:bar3DChart>
        <c:barDir val="col"/>
        <c:grouping val="stacked"/>
        <c:varyColors val="0"/>
        <c:ser>
          <c:idx val="0"/>
          <c:order val="0"/>
          <c:tx>
            <c:strRef>
              <c:f>'802.11'!$GE$1</c:f>
              <c:strCache>
                <c:ptCount val="1"/>
                <c:pt idx="0">
                  <c:v>Months between PAR Approval and start of first WG ballot</c:v>
                </c:pt>
              </c:strCache>
            </c:strRef>
          </c:tx>
          <c:spPr>
            <a:solidFill>
              <a:srgbClr val="9999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'802.11'!$GE$2:$GE$33</c:f>
              <c:numCache>
                <c:formatCode>General</c:formatCode>
                <c:ptCount val="32"/>
                <c:pt idx="0" formatCode="0.00">
                  <c:v>18.818929016189291</c:v>
                </c:pt>
                <c:pt idx="6" formatCode="0.00">
                  <c:v>12.197260273972603</c:v>
                </c:pt>
                <c:pt idx="7" formatCode="0.00">
                  <c:v>12.197260273972603</c:v>
                </c:pt>
                <c:pt idx="8" formatCode="0.00">
                  <c:v>16.339726027397262</c:v>
                </c:pt>
                <c:pt idx="9" formatCode="0.00">
                  <c:v>7.5616438356164384</c:v>
                </c:pt>
                <c:pt idx="10" formatCode="0.00">
                  <c:v>12.197260273972603</c:v>
                </c:pt>
                <c:pt idx="11" formatCode="0.00">
                  <c:v>0.69041095890410964</c:v>
                </c:pt>
                <c:pt idx="12" formatCode="0.00">
                  <c:v>19.726027397260275</c:v>
                </c:pt>
                <c:pt idx="13" formatCode="0.00">
                  <c:v>24.328767123287673</c:v>
                </c:pt>
                <c:pt idx="14" formatCode="0.00">
                  <c:v>30.246575342465754</c:v>
                </c:pt>
                <c:pt idx="15" formatCode="0.00">
                  <c:v>17.260273972602739</c:v>
                </c:pt>
                <c:pt idx="16" formatCode="0.00">
                  <c:v>18.443835616438356</c:v>
                </c:pt>
                <c:pt idx="17" formatCode="0.00">
                  <c:v>30.838356164383562</c:v>
                </c:pt>
                <c:pt idx="19" formatCode="0.00">
                  <c:v>29.983561643835614</c:v>
                </c:pt>
                <c:pt idx="20" formatCode="0.00">
                  <c:v>31.726027397260275</c:v>
                </c:pt>
                <c:pt idx="21" formatCode="0.00">
                  <c:v>18.706849315068492</c:v>
                </c:pt>
                <c:pt idx="22" formatCode="0.00">
                  <c:v>8.7780821917808218</c:v>
                </c:pt>
                <c:pt idx="23" formatCode="0.00">
                  <c:v>7.397260273972603</c:v>
                </c:pt>
                <c:pt idx="24" formatCode="0.00">
                  <c:v>25.906849315068492</c:v>
                </c:pt>
                <c:pt idx="25" formatCode="0.00">
                  <c:v>26.465753424657535</c:v>
                </c:pt>
                <c:pt idx="26" formatCode="0.00">
                  <c:v>31.956164383561646</c:v>
                </c:pt>
                <c:pt idx="27" formatCode="0.00">
                  <c:v>21.468493150684932</c:v>
                </c:pt>
                <c:pt idx="28" formatCode="0.00">
                  <c:v>9.6000000000000014</c:v>
                </c:pt>
                <c:pt idx="29" formatCode="0.00">
                  <c:v>13.545205479452054</c:v>
                </c:pt>
              </c:numCache>
            </c:numRef>
          </c:val>
        </c:ser>
        <c:ser>
          <c:idx val="1"/>
          <c:order val="1"/>
          <c:tx>
            <c:strRef>
              <c:f>'802.11'!$GF$1</c:f>
              <c:strCache>
                <c:ptCount val="1"/>
                <c:pt idx="0">
                  <c:v>Months between start of first WG ballot and end of last WG ballot</c:v>
                </c:pt>
              </c:strCache>
            </c:strRef>
          </c:tx>
          <c:spPr>
            <a:solidFill>
              <a:srgbClr val="9933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'802.11'!$GF$2:$GF$33</c:f>
              <c:numCache>
                <c:formatCode>General</c:formatCode>
                <c:ptCount val="32"/>
                <c:pt idx="0" formatCode="0.00">
                  <c:v>21.589539227895393</c:v>
                </c:pt>
                <c:pt idx="6" formatCode="0.00">
                  <c:v>35.178082191780824</c:v>
                </c:pt>
                <c:pt idx="7" formatCode="0.00">
                  <c:v>14.367123287671234</c:v>
                </c:pt>
                <c:pt idx="8" formatCode="0.00">
                  <c:v>12.131506849315068</c:v>
                </c:pt>
                <c:pt idx="9" formatCode="0.00">
                  <c:v>15.254794520547946</c:v>
                </c:pt>
                <c:pt idx="10" formatCode="0.00">
                  <c:v>31.002739726027396</c:v>
                </c:pt>
                <c:pt idx="11" formatCode="0.00">
                  <c:v>15.616438356164384</c:v>
                </c:pt>
                <c:pt idx="12" formatCode="0.00">
                  <c:v>33.07397260273973</c:v>
                </c:pt>
                <c:pt idx="13" formatCode="0.00">
                  <c:v>5.720547945205479</c:v>
                </c:pt>
                <c:pt idx="14" formatCode="0.00">
                  <c:v>32.515068493150686</c:v>
                </c:pt>
                <c:pt idx="15" formatCode="0.00">
                  <c:v>43.331506849315069</c:v>
                </c:pt>
                <c:pt idx="16" formatCode="0.00">
                  <c:v>18.575342465753423</c:v>
                </c:pt>
                <c:pt idx="17" formatCode="0.00">
                  <c:v>44.219178082191782</c:v>
                </c:pt>
                <c:pt idx="19" formatCode="0.00">
                  <c:v>26.367123287671234</c:v>
                </c:pt>
                <c:pt idx="20" formatCode="0.00">
                  <c:v>24.263013698630136</c:v>
                </c:pt>
                <c:pt idx="21" formatCode="0.00">
                  <c:v>18.279452054794518</c:v>
                </c:pt>
                <c:pt idx="22" formatCode="0.00">
                  <c:v>12</c:v>
                </c:pt>
                <c:pt idx="23" formatCode="0.00">
                  <c:v>16.767123287671232</c:v>
                </c:pt>
                <c:pt idx="24" formatCode="0.00">
                  <c:v>15.057534246575342</c:v>
                </c:pt>
                <c:pt idx="25" formatCode="0.00">
                  <c:v>14.695890410958903</c:v>
                </c:pt>
                <c:pt idx="26" formatCode="0.00">
                  <c:v>22.323287671232876</c:v>
                </c:pt>
                <c:pt idx="27" formatCode="0.00">
                  <c:v>14.005479452054796</c:v>
                </c:pt>
                <c:pt idx="28" formatCode="0.00">
                  <c:v>10.224657534246576</c:v>
                </c:pt>
                <c:pt idx="29" formatCode="0.00">
                  <c:v>30.213698630136989</c:v>
                </c:pt>
              </c:numCache>
            </c:numRef>
          </c:val>
        </c:ser>
        <c:ser>
          <c:idx val="2"/>
          <c:order val="2"/>
          <c:tx>
            <c:strRef>
              <c:f>'802.11'!$GG$1</c:f>
              <c:strCache>
                <c:ptCount val="1"/>
                <c:pt idx="0">
                  <c:v>Months between end of last WG ballot and start of first Sponsor Ballot</c:v>
                </c:pt>
              </c:strCache>
            </c:strRef>
          </c:tx>
          <c:spPr>
            <a:solidFill>
              <a:srgbClr val="FFFFCC"/>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'802.11'!$GG$2:$GG$33</c:f>
              <c:numCache>
                <c:formatCode>General</c:formatCode>
                <c:ptCount val="32"/>
                <c:pt idx="0" formatCode="0.00">
                  <c:v>1.1970112079701123</c:v>
                </c:pt>
                <c:pt idx="6" formatCode="0.00">
                  <c:v>0.92054794520547945</c:v>
                </c:pt>
                <c:pt idx="7" formatCode="0.00">
                  <c:v>3.0904109589041093</c:v>
                </c:pt>
                <c:pt idx="8" formatCode="0.00">
                  <c:v>6.5753424657534254E-2</c:v>
                </c:pt>
                <c:pt idx="9" formatCode="0.00">
                  <c:v>1.3479452054794521</c:v>
                </c:pt>
                <c:pt idx="10" formatCode="0.00">
                  <c:v>0.52602739726027403</c:v>
                </c:pt>
                <c:pt idx="11" formatCode="0.00">
                  <c:v>1.4136986301369863</c:v>
                </c:pt>
                <c:pt idx="12" formatCode="0.00">
                  <c:v>2.2027397260273971</c:v>
                </c:pt>
                <c:pt idx="13" formatCode="0.00">
                  <c:v>1.0520547945205481</c:v>
                </c:pt>
                <c:pt idx="14" formatCode="0.00">
                  <c:v>0.29589041095890412</c:v>
                </c:pt>
                <c:pt idx="15" formatCode="0.00">
                  <c:v>0.42739726027397262</c:v>
                </c:pt>
                <c:pt idx="16" formatCode="0.00">
                  <c:v>1.5780821917808217</c:v>
                </c:pt>
                <c:pt idx="17" formatCode="0.00">
                  <c:v>1.6438356164383561</c:v>
                </c:pt>
                <c:pt idx="19" formatCode="0.00">
                  <c:v>1.6767123287671235</c:v>
                </c:pt>
                <c:pt idx="20" formatCode="0.00">
                  <c:v>2.0383561643835617</c:v>
                </c:pt>
                <c:pt idx="21" formatCode="0.00">
                  <c:v>4.1424657534246574</c:v>
                </c:pt>
                <c:pt idx="22" formatCode="0.00">
                  <c:v>0.42739726027397262</c:v>
                </c:pt>
                <c:pt idx="23" formatCode="0.00">
                  <c:v>1.3808219178082193</c:v>
                </c:pt>
                <c:pt idx="24" formatCode="0.00">
                  <c:v>1.0849315068493151</c:v>
                </c:pt>
                <c:pt idx="25" formatCode="0.00">
                  <c:v>0.39452054794520541</c:v>
                </c:pt>
                <c:pt idx="26" formatCode="0.00">
                  <c:v>3.2876712328767127E-2</c:v>
                </c:pt>
                <c:pt idx="27" formatCode="0.00">
                  <c:v>0.39452054794520541</c:v>
                </c:pt>
                <c:pt idx="28" formatCode="0.00">
                  <c:v>0.19726027397260271</c:v>
                </c:pt>
                <c:pt idx="29" formatCode="0.00">
                  <c:v>0.36164383561643837</c:v>
                </c:pt>
              </c:numCache>
            </c:numRef>
          </c:val>
        </c:ser>
        <c:ser>
          <c:idx val="3"/>
          <c:order val="3"/>
          <c:tx>
            <c:strRef>
              <c:f>'802.11'!$GH$1</c:f>
              <c:strCache>
                <c:ptCount val="1"/>
                <c:pt idx="0">
                  <c:v>Months between start of first Sponsor ballot and end of last Sponsor ballot</c:v>
                </c:pt>
              </c:strCache>
            </c:strRef>
          </c:tx>
          <c:spPr>
            <a:solidFill>
              <a:srgbClr val="CCFF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'802.11'!$GH$2:$GH$33</c:f>
              <c:numCache>
                <c:formatCode>General</c:formatCode>
                <c:ptCount val="32"/>
                <c:pt idx="0" formatCode="0.00">
                  <c:v>7.9621419676214167</c:v>
                </c:pt>
                <c:pt idx="6" formatCode="0.00">
                  <c:v>12.295890410958904</c:v>
                </c:pt>
                <c:pt idx="7" formatCode="0.00">
                  <c:v>6.6410958904109583</c:v>
                </c:pt>
                <c:pt idx="8" formatCode="0.00">
                  <c:v>3.1890410958904112</c:v>
                </c:pt>
                <c:pt idx="9" formatCode="0.00">
                  <c:v>6.4438356164383563</c:v>
                </c:pt>
                <c:pt idx="10" formatCode="0.00">
                  <c:v>5.5890410958904102</c:v>
                </c:pt>
                <c:pt idx="11" formatCode="0.00">
                  <c:v>2.4000000000000004</c:v>
                </c:pt>
                <c:pt idx="12" formatCode="0.00">
                  <c:v>8.2520547945205465</c:v>
                </c:pt>
                <c:pt idx="13" formatCode="0.00">
                  <c:v>12.55890410958904</c:v>
                </c:pt>
                <c:pt idx="14" formatCode="0.00">
                  <c:v>6.706849315068494</c:v>
                </c:pt>
                <c:pt idx="15" formatCode="0.00">
                  <c:v>5.4575342465753423</c:v>
                </c:pt>
                <c:pt idx="16" formatCode="0.00">
                  <c:v>6.0821917808219181</c:v>
                </c:pt>
                <c:pt idx="17" formatCode="0.00">
                  <c:v>8.0547945205479454</c:v>
                </c:pt>
                <c:pt idx="19" formatCode="0.00">
                  <c:v>13.446575342465753</c:v>
                </c:pt>
                <c:pt idx="20" formatCode="0.00">
                  <c:v>13.24931506849315</c:v>
                </c:pt>
                <c:pt idx="21" formatCode="0.00">
                  <c:v>10.191780821917808</c:v>
                </c:pt>
                <c:pt idx="22" formatCode="0.00">
                  <c:v>5.9835616438356167</c:v>
                </c:pt>
                <c:pt idx="23" formatCode="0.00">
                  <c:v>10.717808219178082</c:v>
                </c:pt>
                <c:pt idx="24" formatCode="0.00">
                  <c:v>13.742465753424657</c:v>
                </c:pt>
                <c:pt idx="25" formatCode="0.00">
                  <c:v>4.5041095890410965</c:v>
                </c:pt>
                <c:pt idx="26" formatCode="0.00">
                  <c:v>6.6082191780821908</c:v>
                </c:pt>
                <c:pt idx="27" formatCode="0.00">
                  <c:v>8.2191780821917799</c:v>
                </c:pt>
                <c:pt idx="28" formatCode="0.00">
                  <c:v>4.8328767123287673</c:v>
                </c:pt>
                <c:pt idx="29" formatCode="0.00">
                  <c:v>2.5972602739726027</c:v>
                </c:pt>
              </c:numCache>
            </c:numRef>
          </c:val>
        </c:ser>
        <c:ser>
          <c:idx val="4"/>
          <c:order val="4"/>
          <c:tx>
            <c:strRef>
              <c:f>'802.11'!$GI$1</c:f>
              <c:strCache>
                <c:ptCount val="1"/>
                <c:pt idx="0">
                  <c:v>Months between end of last Sponsor ballot and IEEE SASB approval</c:v>
                </c:pt>
              </c:strCache>
            </c:strRef>
          </c:tx>
          <c:spPr>
            <a:solidFill>
              <a:srgbClr val="6600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'802.11'!$GI$2:$GI$33</c:f>
              <c:numCache>
                <c:formatCode>General</c:formatCode>
                <c:ptCount val="32"/>
                <c:pt idx="0" formatCode="0.00">
                  <c:v>2.4403486924034867</c:v>
                </c:pt>
                <c:pt idx="6" formatCode="0.00">
                  <c:v>5.2273972602739729</c:v>
                </c:pt>
                <c:pt idx="7" formatCode="0.00">
                  <c:v>2.1369863013698627</c:v>
                </c:pt>
                <c:pt idx="8" formatCode="0.00">
                  <c:v>0.95342465753424666</c:v>
                </c:pt>
                <c:pt idx="9" formatCode="0.00">
                  <c:v>2.5315068493150683</c:v>
                </c:pt>
                <c:pt idx="10" formatCode="0.00">
                  <c:v>1.5452054794520547</c:v>
                </c:pt>
                <c:pt idx="11" formatCode="0.00">
                  <c:v>1.3150684931506849</c:v>
                </c:pt>
                <c:pt idx="12" formatCode="0.00">
                  <c:v>1.7095890410958905</c:v>
                </c:pt>
                <c:pt idx="13" formatCode="0.00">
                  <c:v>3.978082191780822</c:v>
                </c:pt>
                <c:pt idx="14" formatCode="0.00">
                  <c:v>2.3013698630136985</c:v>
                </c:pt>
                <c:pt idx="15" formatCode="0.00">
                  <c:v>2.3342465753424659</c:v>
                </c:pt>
                <c:pt idx="16" formatCode="0.00">
                  <c:v>3.2219178082191782</c:v>
                </c:pt>
                <c:pt idx="17" formatCode="0.00">
                  <c:v>3.2219178082191782</c:v>
                </c:pt>
                <c:pt idx="19" formatCode="0.00">
                  <c:v>2.4000000000000004</c:v>
                </c:pt>
                <c:pt idx="20" formatCode="0.00">
                  <c:v>2.5972602739726027</c:v>
                </c:pt>
                <c:pt idx="21" formatCode="0.00">
                  <c:v>2.4657534246575343</c:v>
                </c:pt>
                <c:pt idx="22" formatCode="0.00">
                  <c:v>3.2219178082191782</c:v>
                </c:pt>
                <c:pt idx="23" formatCode="0.00">
                  <c:v>1.0520547945205481</c:v>
                </c:pt>
                <c:pt idx="24" formatCode="0.00">
                  <c:v>2.7945205479452051</c:v>
                </c:pt>
                <c:pt idx="25" formatCode="0.00">
                  <c:v>2.0383561643835617</c:v>
                </c:pt>
                <c:pt idx="26" formatCode="0.00">
                  <c:v>1.6109589041095891</c:v>
                </c:pt>
                <c:pt idx="27" formatCode="0.00">
                  <c:v>2.2356164383561645</c:v>
                </c:pt>
                <c:pt idx="28" formatCode="0.00">
                  <c:v>2.7945205479452051</c:v>
                </c:pt>
                <c:pt idx="29" formatCode="0.00">
                  <c:v>1.3808219178082193</c:v>
                </c:pt>
              </c:numCache>
            </c:numRef>
          </c:val>
        </c:ser>
        <c:ser>
          <c:idx val="5"/>
          <c:order val="5"/>
          <c:tx>
            <c:strRef>
              <c:f>'802.11'!$GJ$1</c:f>
              <c:strCache>
                <c:ptCount val="1"/>
                <c:pt idx="0">
                  <c:v>Months between IEEE SASB Approval and publish</c:v>
                </c:pt>
              </c:strCache>
            </c:strRef>
          </c:tx>
          <c:spPr>
            <a:solidFill>
              <a:srgbClr val="FF8080"/>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'802.11'!$GJ$2:$GJ$33</c:f>
              <c:numCache>
                <c:formatCode>General</c:formatCode>
                <c:ptCount val="32"/>
                <c:pt idx="0" formatCode="0.00">
                  <c:v>1.150684931506849</c:v>
                </c:pt>
                <c:pt idx="6" formatCode="0.00">
                  <c:v>1.6438356164383561</c:v>
                </c:pt>
                <c:pt idx="7" formatCode="0.00">
                  <c:v>1.0520547945205481</c:v>
                </c:pt>
                <c:pt idx="8" formatCode="0.00">
                  <c:v>0.49315068493150682</c:v>
                </c:pt>
                <c:pt idx="9" formatCode="0.00">
                  <c:v>1.0849315068493151</c:v>
                </c:pt>
                <c:pt idx="10" formatCode="0.00">
                  <c:v>0.98630136986301364</c:v>
                </c:pt>
                <c:pt idx="11" formatCode="0.00">
                  <c:v>1.1835616438356165</c:v>
                </c:pt>
                <c:pt idx="12" formatCode="0.00">
                  <c:v>1.1178082191780823</c:v>
                </c:pt>
                <c:pt idx="13" formatCode="0.00">
                  <c:v>3.1561643835616433</c:v>
                </c:pt>
                <c:pt idx="14" formatCode="0.00">
                  <c:v>1.5780821917808217</c:v>
                </c:pt>
                <c:pt idx="15" formatCode="0.00">
                  <c:v>0.92054794520547945</c:v>
                </c:pt>
                <c:pt idx="16" formatCode="0.00">
                  <c:v>2.2027397260273971</c:v>
                </c:pt>
                <c:pt idx="17" formatCode="0.00">
                  <c:v>0</c:v>
                </c:pt>
                <c:pt idx="19" formatCode="0.00">
                  <c:v>0.75616438356164384</c:v>
                </c:pt>
                <c:pt idx="20" formatCode="0.00">
                  <c:v>0.23013698630136986</c:v>
                </c:pt>
                <c:pt idx="21" formatCode="0.00">
                  <c:v>0.62465753424657533</c:v>
                </c:pt>
                <c:pt idx="22" formatCode="0.00">
                  <c:v>1.3479452054794521</c:v>
                </c:pt>
                <c:pt idx="23" formatCode="0.00">
                  <c:v>0.46027397260273972</c:v>
                </c:pt>
                <c:pt idx="24" formatCode="0.00">
                  <c:v>1.7095890410958905</c:v>
                </c:pt>
                <c:pt idx="25" formatCode="0.00">
                  <c:v>2.0054794520547947</c:v>
                </c:pt>
                <c:pt idx="26" formatCode="0.00">
                  <c:v>0.19726027397260271</c:v>
                </c:pt>
                <c:pt idx="27" formatCode="0.00">
                  <c:v>2.3013698630136985</c:v>
                </c:pt>
                <c:pt idx="28" formatCode="0.00">
                  <c:v>0.26301369863013702</c:v>
                </c:pt>
              </c:numCache>
            </c:numRef>
          </c:val>
        </c:ser>
        <c:dLbls>
          <c:showLegendKey val="0"/>
          <c:showVal val="0"/>
          <c:showCatName val="0"/>
          <c:showSerName val="0"/>
          <c:showPercent val="0"/>
          <c:showBubbleSize val="0"/>
        </c:dLbls>
        <c:gapWidth val="150"/>
        <c:shape val="box"/>
        <c:axId val="534627336"/>
        <c:axId val="534621456"/>
        <c:axId val="0"/>
      </c:bar3DChart>
      <c:catAx>
        <c:axId val="534627336"/>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a:pPr>
            <a:endParaRPr lang="en-US"/>
          </a:p>
        </c:txPr>
        <c:crossAx val="534621456"/>
        <c:crosses val="autoZero"/>
        <c:auto val="1"/>
        <c:lblAlgn val="ctr"/>
        <c:lblOffset val="100"/>
        <c:tickLblSkip val="3"/>
        <c:tickMarkSkip val="1"/>
        <c:noMultiLvlLbl val="0"/>
      </c:catAx>
      <c:valAx>
        <c:axId val="534621456"/>
        <c:scaling>
          <c:orientation val="minMax"/>
        </c:scaling>
        <c:delete val="0"/>
        <c:axPos val="l"/>
        <c:majorGridlines>
          <c:spPr>
            <a:ln w="3175">
              <a:solidFill>
                <a:srgbClr val="000000"/>
              </a:solidFill>
              <a:prstDash val="solid"/>
            </a:ln>
          </c:spPr>
        </c:majorGridlines>
        <c:numFmt formatCode="0.00" sourceLinked="1"/>
        <c:majorTickMark val="out"/>
        <c:minorTickMark val="none"/>
        <c:tickLblPos val="nextTo"/>
        <c:spPr>
          <a:ln w="3175">
            <a:solidFill>
              <a:srgbClr val="000000"/>
            </a:solidFill>
            <a:prstDash val="solid"/>
          </a:ln>
        </c:spPr>
        <c:txPr>
          <a:bodyPr rot="0" vert="horz"/>
          <a:lstStyle/>
          <a:p>
            <a:pPr>
              <a:defRPr/>
            </a:pPr>
            <a:endParaRPr lang="en-US"/>
          </a:p>
        </c:txPr>
        <c:crossAx val="534627336"/>
        <c:crosses val="autoZero"/>
        <c:crossBetween val="between"/>
      </c:valAx>
      <c:spPr>
        <a:noFill/>
        <a:ln w="25400">
          <a:noFill/>
        </a:ln>
      </c:spPr>
    </c:plotArea>
    <c:legend>
      <c:legendPos val="r"/>
      <c:layout>
        <c:manualLayout>
          <c:xMode val="edge"/>
          <c:yMode val="edge"/>
          <c:x val="0.85571587125416204"/>
          <c:y val="3.0995151029850083E-2"/>
          <c:w val="0.13873473917869028"/>
          <c:h val="0.9216965167489658"/>
        </c:manualLayout>
      </c:layout>
      <c:overlay val="0"/>
      <c:spPr>
        <a:solidFill>
          <a:srgbClr val="FFFFFF"/>
        </a:solidFill>
        <a:ln w="3175">
          <a:solidFill>
            <a:srgbClr val="000000"/>
          </a:solidFill>
          <a:prstDash val="solid"/>
        </a:ln>
      </c:spPr>
    </c:legend>
    <c:plotVisOnly val="1"/>
    <c:dispBlanksAs val="gap"/>
    <c:showDLblsOverMax val="0"/>
  </c:chart>
  <c:spPr>
    <a:noFill/>
    <a:ln w="9525">
      <a:noFill/>
    </a:ln>
  </c:spPr>
  <c:txPr>
    <a:bodyPr/>
    <a:lstStyle/>
    <a:p>
      <a:pPr>
        <a:defRPr sz="700" b="0"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802.11-15/1466r0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802.11-15/1466r0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Dec. 2015</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Jonathan Segev, Intel Corporation</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2016</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3325124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22522506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15642761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25</a:t>
            </a:fld>
            <a:endParaRPr lang="en-US"/>
          </a:p>
        </p:txBody>
      </p:sp>
    </p:spTree>
    <p:extLst>
      <p:ext uri="{BB962C8B-B14F-4D97-AF65-F5344CB8AC3E}">
        <p14:creationId xmlns:p14="http://schemas.microsoft.com/office/powerpoint/2010/main" val="15913390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32</a:t>
            </a:fld>
            <a:endParaRPr lang="en-US"/>
          </a:p>
        </p:txBody>
      </p:sp>
    </p:spTree>
    <p:extLst>
      <p:ext uri="{BB962C8B-B14F-4D97-AF65-F5344CB8AC3E}">
        <p14:creationId xmlns:p14="http://schemas.microsoft.com/office/powerpoint/2010/main" val="35543156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38</a:t>
            </a:fld>
            <a:endParaRPr lang="en-US"/>
          </a:p>
        </p:txBody>
      </p:sp>
    </p:spTree>
    <p:extLst>
      <p:ext uri="{BB962C8B-B14F-4D97-AF65-F5344CB8AC3E}">
        <p14:creationId xmlns:p14="http://schemas.microsoft.com/office/powerpoint/2010/main" val="6203763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41</a:t>
            </a:fld>
            <a:endParaRPr lang="en-US"/>
          </a:p>
        </p:txBody>
      </p:sp>
    </p:spTree>
    <p:extLst>
      <p:ext uri="{BB962C8B-B14F-4D97-AF65-F5344CB8AC3E}">
        <p14:creationId xmlns:p14="http://schemas.microsoft.com/office/powerpoint/2010/main" val="38775287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Nov.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Nov.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Nov. 2016</a:t>
            </a:r>
            <a:endParaRPr lang="en-GB" dirty="0"/>
          </a:p>
        </p:txBody>
      </p:sp>
      <p:sp>
        <p:nvSpPr>
          <p:cNvPr id="6" name="Footer Placeholder 5"/>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Nov.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Nov. 2016</a:t>
            </a:r>
            <a:endParaRPr lang="en-GB" dirty="0"/>
          </a:p>
        </p:txBody>
      </p:sp>
      <p:sp>
        <p:nvSpPr>
          <p:cNvPr id="4" name="Footer Placeholder 3"/>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Nov. 2016</a:t>
            </a:r>
            <a:endParaRPr lang="en-GB" dirty="0"/>
          </a:p>
        </p:txBody>
      </p:sp>
      <p:sp>
        <p:nvSpPr>
          <p:cNvPr id="3" name="Footer Placeholder 2"/>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Nov.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Nov.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802.11-16/1309r3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6/11-16-1338-00-0000-liaison-from-3gpp-ran4-on-rtt-measurement-accuracy.doc"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ocuments?is_dcn=DCN,%20Title,%20Author%20or%20Affiliation&amp;is_group=00az"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395536" y="685800"/>
            <a:ext cx="8496944"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err="1" smtClean="0"/>
              <a:t>TGaz</a:t>
            </a:r>
            <a:r>
              <a:rPr lang="en-US" altLang="en-US" sz="2800" dirty="0" smtClean="0"/>
              <a:t> Next Generation Positioning </a:t>
            </a:r>
            <a:br>
              <a:rPr lang="en-US" altLang="en-US" sz="2800" dirty="0" smtClean="0"/>
            </a:br>
            <a:r>
              <a:rPr lang="en-US" altLang="en-US" sz="2800" dirty="0" smtClean="0"/>
              <a:t>Nov. Meeting Agenda</a:t>
            </a:r>
            <a:endParaRPr lang="en-GB" sz="2800" dirty="0"/>
          </a:p>
        </p:txBody>
      </p:sp>
      <p:sp>
        <p:nvSpPr>
          <p:cNvPr id="3074" name="Rectangle 2"/>
          <p:cNvSpPr>
            <a:spLocks noGrp="1" noChangeArrowheads="1"/>
          </p:cNvSpPr>
          <p:nvPr>
            <p:ph idx="1"/>
          </p:nvPr>
        </p:nvSpPr>
        <p:spPr>
          <a:xfrm>
            <a:off x="696912" y="1724019"/>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2016-11-08</a:t>
            </a: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6" name="Date Placeholder 3"/>
          <p:cNvSpPr>
            <a:spLocks noGrp="1"/>
          </p:cNvSpPr>
          <p:nvPr>
            <p:ph type="dt" idx="15"/>
          </p:nvPr>
        </p:nvSpPr>
        <p:spPr>
          <a:xfrm>
            <a:off x="696912" y="333375"/>
            <a:ext cx="2303451" cy="273050"/>
          </a:xfrm>
        </p:spPr>
        <p:txBody>
          <a:bodyPr/>
          <a:lstStyle/>
          <a:p>
            <a:r>
              <a:rPr lang="en-US" dirty="0" smtClean="0"/>
              <a:t>Nov. 2016</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90065255"/>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269" name="Document" r:id="rId4" imgW="8235535" imgH="2529304" progId="Word.Document.8">
                  <p:embed/>
                </p:oleObj>
              </mc:Choice>
              <mc:Fallback>
                <p:oleObj name="Document" r:id="rId4" imgW="8235535" imgH="2529304" progId="Word.Document.8">
                  <p:embed/>
                  <p:pic>
                    <p:nvPicPr>
                      <p:cNvPr id="0" name="Picture 3"/>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dirty="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dirty="0">
                <a:solidFill>
                  <a:schemeClr val="accent2">
                    <a:lumMod val="75000"/>
                  </a:schemeClr>
                </a:solidFill>
              </a:rPr>
              <a:t>Either speak up now or</a:t>
            </a:r>
          </a:p>
          <a:p>
            <a:pPr lvl="1">
              <a:spcBef>
                <a:spcPct val="20000"/>
              </a:spcBef>
              <a:buFont typeface="Arial" pitchFamily="34" charset="0"/>
              <a:buChar char="•"/>
              <a:defRPr/>
            </a:pPr>
            <a:r>
              <a:rPr lang="en-US" altLang="en-US" dirty="0">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dirty="0">
                <a:solidFill>
                  <a:schemeClr val="accent2">
                    <a:lumMod val="75000"/>
                  </a:schemeClr>
                </a:solidFill>
              </a:rPr>
              <a:t>Cause an LOA to be submitted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6022861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107504" y="1981200"/>
            <a:ext cx="8856984" cy="4113213"/>
          </a:xfrm>
        </p:spPr>
        <p:txBody>
          <a:bodyPr/>
          <a:lstStyle/>
          <a:p>
            <a:pPr>
              <a:lnSpc>
                <a:spcPct val="80000"/>
              </a:lnSpc>
              <a:spcBef>
                <a:spcPct val="20000"/>
              </a:spcBef>
              <a:buClr>
                <a:srgbClr val="CC3300"/>
              </a:buClr>
              <a:buSzPct val="50000"/>
              <a:buFont typeface="Monotype Sorts"/>
              <a:buChar char="l"/>
            </a:pPr>
            <a:endParaRPr lang="en-US" altLang="en-US" sz="700" u="sng" dirty="0">
              <a:solidFill>
                <a:srgbClr val="FF0000"/>
              </a:solidFill>
              <a:latin typeface="Arial" panose="020B0604020202020204" pitchFamily="34" charset="0"/>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dirty="0">
                <a:solidFill>
                  <a:srgbClr val="000099"/>
                </a:solidFill>
                <a:latin typeface="Arial" panose="020B0604020202020204" pitchFamily="34" charset="0"/>
              </a:rPr>
              <a:t>Relative costs, including licensing costs of essential patent claims, of different technical approaches maybe 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spcBef>
                <a:spcPct val="20000"/>
              </a:spcBef>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dirty="0">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a:buNone/>
            </a:pPr>
            <a:r>
              <a:rPr lang="en-US" altLang="en-US" sz="1200" b="0" dirty="0">
                <a:solidFill>
                  <a:srgbClr val="000099"/>
                </a:solidFill>
                <a:latin typeface="Arial" panose="020B0604020202020204" pitchFamily="34" charset="0"/>
              </a:rPr>
              <a:t>See </a:t>
            </a:r>
            <a:r>
              <a:rPr lang="en-US" altLang="en-US" sz="1200" b="0" i="1" dirty="0">
                <a:solidFill>
                  <a:srgbClr val="000099"/>
                </a:solidFill>
                <a:latin typeface="Arial" panose="020B0604020202020204" pitchFamily="34" charset="0"/>
              </a:rPr>
              <a:t>IEEE-SA Standards Board Operations Manual</a:t>
            </a:r>
            <a:r>
              <a:rPr lang="en-US" altLang="en-US" sz="1200" b="0" dirty="0">
                <a:solidFill>
                  <a:srgbClr val="000099"/>
                </a:solidFill>
                <a:latin typeface="Arial" panose="020B0604020202020204" pitchFamily="34" charset="0"/>
              </a:rPr>
              <a:t>, clause 5.3.10 and </a:t>
            </a:r>
            <a:r>
              <a:rPr lang="en-GB" altLang="en-US" sz="1200" b="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b="0" dirty="0">
                <a:solidFill>
                  <a:srgbClr val="000099"/>
                </a:solidFill>
                <a:latin typeface="Arial" panose="020B0604020202020204" pitchFamily="34" charset="0"/>
              </a:rPr>
              <a:t> for more details.</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5955839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Schedule at a glance</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517238238"/>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algn="ctr"/>
                      <a:r>
                        <a:rPr lang="en-US" sz="1800" kern="1200" dirty="0" smtClean="0"/>
                        <a:t>AZ</a:t>
                      </a:r>
                      <a:endParaRPr lang="en-US" sz="1800" dirty="0"/>
                    </a:p>
                  </a:txBody>
                  <a:tcPr marT="45746" marB="45746">
                    <a:solidFill>
                      <a:srgbClr val="92D050"/>
                    </a:solidFill>
                  </a:tcPr>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endParaRPr lang="en-US" dirty="0"/>
                    </a:p>
                  </a:txBody>
                  <a:tcPr marT="45746" marB="45746"/>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3282199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1800" b="0" dirty="0"/>
              <a:t>Patent policy</a:t>
            </a:r>
          </a:p>
          <a:p>
            <a:pPr algn="just">
              <a:spcBef>
                <a:spcPct val="20000"/>
              </a:spcBef>
              <a:buFontTx/>
              <a:buChar char="•"/>
            </a:pPr>
            <a:r>
              <a:rPr lang="en-US" altLang="en-US" sz="1800" b="0" dirty="0"/>
              <a:t>Approve previous meeting minutes </a:t>
            </a:r>
            <a:r>
              <a:rPr lang="en-US" altLang="en-US" sz="1800" b="0" dirty="0" smtClean="0"/>
              <a:t>(11-16-1320r0).  </a:t>
            </a:r>
            <a:endParaRPr lang="en-US" altLang="en-US" sz="1800" b="0" dirty="0"/>
          </a:p>
          <a:p>
            <a:pPr algn="just">
              <a:spcBef>
                <a:spcPct val="20000"/>
              </a:spcBef>
              <a:buFontTx/>
              <a:buChar char="•"/>
            </a:pPr>
            <a:r>
              <a:rPr lang="en-US" altLang="en-US" sz="1800" b="0" dirty="0" smtClean="0"/>
              <a:t>Review and response to 3GPP RAN4 liaison (</a:t>
            </a:r>
            <a:r>
              <a:rPr lang="en-US" altLang="en-US" sz="1800" b="0" dirty="0" smtClean="0">
                <a:hlinkClick r:id="rId2"/>
              </a:rPr>
              <a:t>11-16-1338</a:t>
            </a:r>
            <a:r>
              <a:rPr lang="en-US" altLang="en-US" sz="1800" b="0" dirty="0" smtClean="0"/>
              <a:t>).</a:t>
            </a:r>
            <a:endParaRPr lang="en-US" altLang="en-US" sz="1800" b="0" dirty="0" smtClean="0"/>
          </a:p>
          <a:p>
            <a:pPr algn="just">
              <a:spcBef>
                <a:spcPct val="20000"/>
              </a:spcBef>
              <a:buFontTx/>
              <a:buChar char="•"/>
            </a:pPr>
            <a:r>
              <a:rPr lang="en-US" altLang="en-US" sz="1800" b="0" dirty="0" smtClean="0"/>
              <a:t>Presentations </a:t>
            </a:r>
            <a:r>
              <a:rPr lang="en-US" altLang="en-US" sz="1800" b="0" dirty="0"/>
              <a:t>to inform the  </a:t>
            </a:r>
            <a:r>
              <a:rPr lang="en-US" altLang="en-US" sz="1800" b="0" dirty="0" smtClean="0"/>
              <a:t>TG</a:t>
            </a:r>
            <a:r>
              <a:rPr lang="en-US" altLang="en-US" sz="1800" b="0" dirty="0" smtClean="0">
                <a:solidFill>
                  <a:srgbClr val="FF33CC"/>
                </a:solidFill>
              </a:rPr>
              <a:t>:</a:t>
            </a:r>
            <a:endParaRPr lang="en-US" altLang="en-US" sz="1800" b="0" dirty="0"/>
          </a:p>
          <a:p>
            <a:pPr lvl="1" algn="just">
              <a:spcBef>
                <a:spcPct val="20000"/>
              </a:spcBef>
              <a:buFontTx/>
              <a:buChar char="•"/>
            </a:pPr>
            <a:r>
              <a:rPr lang="en-US" altLang="en-US" sz="1600" dirty="0"/>
              <a:t>Submissions towards FRD text. </a:t>
            </a:r>
          </a:p>
          <a:p>
            <a:pPr lvl="1" algn="just">
              <a:spcBef>
                <a:spcPct val="20000"/>
              </a:spcBef>
              <a:buFontTx/>
              <a:buChar char="•"/>
            </a:pPr>
            <a:r>
              <a:rPr lang="en-US" altLang="en-US" sz="1600" dirty="0"/>
              <a:t>Submissions towards SRD text.</a:t>
            </a:r>
          </a:p>
          <a:p>
            <a:pPr lvl="1" algn="just">
              <a:spcBef>
                <a:spcPct val="20000"/>
              </a:spcBef>
              <a:buFontTx/>
              <a:buChar char="•"/>
            </a:pPr>
            <a:r>
              <a:rPr lang="en-US" altLang="en-US" sz="1600" dirty="0"/>
              <a:t>Supportive technical submissions to inform the TG.</a:t>
            </a:r>
          </a:p>
          <a:p>
            <a:pPr algn="just">
              <a:spcBef>
                <a:spcPct val="20000"/>
              </a:spcBef>
              <a:buFontTx/>
              <a:buChar char="•"/>
            </a:pPr>
            <a:r>
              <a:rPr lang="en-US" altLang="en-US" sz="1800" b="0" dirty="0"/>
              <a:t>Schedule teleconference times as needed.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2744308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95397807"/>
              </p:ext>
            </p:extLst>
          </p:nvPr>
        </p:nvGraphicFramePr>
        <p:xfrm>
          <a:off x="380206" y="1751013"/>
          <a:ext cx="8458200" cy="4519918"/>
        </p:xfrm>
        <a:graphic>
          <a:graphicData uri="http://schemas.openxmlformats.org/drawingml/2006/table">
            <a:tbl>
              <a:tblPr firstRow="1" bandRow="1">
                <a:tableStyleId>{21E4AEA4-8DFA-4A89-87EB-49C32662AFE0}</a:tableStyleId>
              </a:tblPr>
              <a:tblGrid>
                <a:gridCol w="1326776"/>
                <a:gridCol w="1712890"/>
                <a:gridCol w="3009006"/>
                <a:gridCol w="2409528"/>
              </a:tblGrid>
              <a:tr h="332739">
                <a:tc>
                  <a:txBody>
                    <a:bodyPr/>
                    <a:lstStyle/>
                    <a:p>
                      <a:pPr algn="ctr"/>
                      <a:r>
                        <a:rPr lang="en-US" sz="1400" dirty="0" smtClean="0"/>
                        <a:t>Document No.</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r>
                        <a:rPr lang="en-US" sz="1400" dirty="0" smtClean="0"/>
                        <a:t>11-16-1309</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a:t>
                      </a:r>
                      <a:r>
                        <a:rPr lang="en-US" sz="1400" dirty="0" smtClean="0"/>
                        <a:t>Nov. </a:t>
                      </a:r>
                      <a:r>
                        <a:rPr lang="en-US" sz="1400" dirty="0" smtClean="0"/>
                        <a:t>2016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11-16-1320</a:t>
                      </a: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t>
                      </a:r>
                      <a:r>
                        <a:rPr lang="en-US" sz="1400" dirty="0" err="1" smtClean="0"/>
                        <a:t>Aldana</a:t>
                      </a:r>
                      <a:endParaRPr lang="en-US" sz="1400" dirty="0" smtClean="0"/>
                    </a:p>
                  </a:txBody>
                  <a:tcPr marT="45712" marB="45712"/>
                </a:tc>
                <a:tc>
                  <a:txBody>
                    <a:bodyPr/>
                    <a:lstStyle/>
                    <a:p>
                      <a:r>
                        <a:rPr lang="en-US" sz="1400" dirty="0" smtClean="0"/>
                        <a:t>Sep. meeting minutes</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r>
              <a:tr h="492360">
                <a:tc>
                  <a:txBody>
                    <a:bodyPr/>
                    <a:lstStyle/>
                    <a:p>
                      <a:r>
                        <a:rPr lang="en-US" sz="1400" dirty="0" smtClean="0"/>
                        <a:t>11-16-1338</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Allan Zhu</a:t>
                      </a: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Liaison from 3GPP RAN4 on RTT measurement accuracy</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Liaison</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11-16-1494</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a:t>
                      </a:r>
                      <a:r>
                        <a:rPr lang="en-US" sz="1400" kern="1200" baseline="0" dirty="0" smtClean="0">
                          <a:solidFill>
                            <a:schemeClr val="dk1"/>
                          </a:solidFill>
                          <a:latin typeface="+mn-lt"/>
                          <a:ea typeface="+mn-ea"/>
                          <a:cs typeface="+mn-cs"/>
                        </a:rPr>
                        <a:t> </a:t>
                      </a:r>
                      <a:r>
                        <a:rPr lang="en-US" sz="1400" kern="1200" baseline="0" dirty="0" err="1" smtClean="0">
                          <a:solidFill>
                            <a:schemeClr val="dk1"/>
                          </a:solidFill>
                          <a:latin typeface="+mn-lt"/>
                          <a:ea typeface="+mn-ea"/>
                          <a:cs typeface="+mn-cs"/>
                        </a:rPr>
                        <a:t>Venkatesan</a:t>
                      </a:r>
                      <a:r>
                        <a:rPr lang="en-US" sz="1400" kern="1200" baseline="0" dirty="0" smtClean="0">
                          <a:solidFill>
                            <a:schemeClr val="dk1"/>
                          </a:solidFill>
                          <a:latin typeface="+mn-lt"/>
                          <a:ea typeface="+mn-ea"/>
                          <a:cs typeface="+mn-cs"/>
                        </a:rPr>
                        <a:t>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An Unified 802.11az Protocol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FRD/SFD</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11-16-1496</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Chittabrata Ghosh</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11ax-based MU Negotiation Phase</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FRD/SFD</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11-16-1508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Naveen Kakani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FTM Frame Exchange Authentication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11-16-1509</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Naveen Kakani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Discovery and Negotiation Parameters for 11az Ranging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11-16-1498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FTM Security in Associated and Un-associated States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11-16-1511</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Alecsander Eitan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Additional</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requirements for 11ay for</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supporting</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high</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resolution</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location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9533512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333717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a:t>Agenda Setting (10 min)</a:t>
            </a:r>
          </a:p>
          <a:p>
            <a:pPr algn="just">
              <a:spcBef>
                <a:spcPct val="20000"/>
              </a:spcBef>
              <a:buFontTx/>
              <a:buChar char="•"/>
            </a:pPr>
            <a:r>
              <a:rPr lang="en-US" altLang="en-US" sz="2000" b="0" dirty="0"/>
              <a:t>Approval of previous meeting minutes (5min</a:t>
            </a:r>
            <a:r>
              <a:rPr lang="en-US" altLang="en-US" sz="2000" b="0" dirty="0" smtClean="0"/>
              <a:t>)</a:t>
            </a:r>
          </a:p>
          <a:p>
            <a:pPr algn="just">
              <a:spcBef>
                <a:spcPct val="20000"/>
              </a:spcBef>
              <a:buFontTx/>
              <a:buChar char="•"/>
            </a:pPr>
            <a:r>
              <a:rPr lang="en-US" altLang="en-US" sz="2000" b="0" dirty="0" smtClean="0"/>
              <a:t>Review and response to 3GPP RAN4 liaison.</a:t>
            </a:r>
            <a:endParaRPr lang="en-US" altLang="en-US" sz="2000" b="0" dirty="0"/>
          </a:p>
          <a:p>
            <a:pPr algn="just">
              <a:spcBef>
                <a:spcPct val="20000"/>
              </a:spcBef>
              <a:buFontTx/>
              <a:buChar char="•"/>
            </a:pPr>
            <a:r>
              <a:rPr lang="en-US" altLang="en-US" sz="2000" b="0" dirty="0"/>
              <a:t>Presentations to inform the group (as time permits)</a:t>
            </a:r>
            <a:r>
              <a:rPr lang="en-US" altLang="en-US" sz="1600" dirty="0"/>
              <a:t>.</a:t>
            </a:r>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4882323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1</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180254304"/>
              </p:ext>
            </p:extLst>
          </p:nvPr>
        </p:nvGraphicFramePr>
        <p:xfrm>
          <a:off x="323528" y="1916832"/>
          <a:ext cx="8424935" cy="3750160"/>
        </p:xfrm>
        <a:graphic>
          <a:graphicData uri="http://schemas.openxmlformats.org/drawingml/2006/table">
            <a:tbl>
              <a:tblPr firstRow="1" bandRow="1">
                <a:tableStyleId>{21E4AEA4-8DFA-4A89-87EB-49C32662AFE0}</a:tableStyleId>
              </a:tblPr>
              <a:tblGrid>
                <a:gridCol w="1008112"/>
                <a:gridCol w="1296144"/>
                <a:gridCol w="3384376"/>
                <a:gridCol w="1584176"/>
                <a:gridCol w="1152127"/>
              </a:tblGrid>
              <a:tr h="305408">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r>
                        <a:rPr lang="en-US" sz="1500" baseline="0" dirty="0" smtClean="0"/>
                        <a:t> allocation</a:t>
                      </a:r>
                      <a:endParaRPr lang="en-US" sz="1500" dirty="0"/>
                    </a:p>
                  </a:txBody>
                  <a:tcPr marT="45712" marB="45712"/>
                </a:tc>
              </a:tr>
              <a:tr h="305408">
                <a:tc>
                  <a:txBody>
                    <a:bodyPr/>
                    <a:lstStyle/>
                    <a:p>
                      <a:r>
                        <a:rPr lang="en-US" sz="1400" dirty="0" smtClean="0"/>
                        <a:t>11-16-1309</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Sep. 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11-16-1320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t>
                      </a:r>
                      <a:r>
                        <a:rPr lang="en-US" sz="1400" dirty="0" err="1" smtClean="0"/>
                        <a:t>Aldana</a:t>
                      </a:r>
                      <a:endParaRPr lang="en-US" sz="1400" dirty="0" smtClean="0"/>
                    </a:p>
                  </a:txBody>
                  <a:tcPr marT="45712" marB="45712"/>
                </a:tc>
                <a:tc>
                  <a:txBody>
                    <a:bodyPr/>
                    <a:lstStyle/>
                    <a:p>
                      <a:r>
                        <a:rPr lang="en-US" sz="1400" dirty="0" smtClean="0"/>
                        <a:t>Sep. meeting minutes</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5min</a:t>
                      </a:r>
                    </a:p>
                  </a:txBody>
                  <a:tcPr marT="45712" marB="45712"/>
                </a:tc>
              </a:tr>
              <a:tr h="278917">
                <a:tc>
                  <a:txBody>
                    <a:bodyPr/>
                    <a:lstStyle/>
                    <a:p>
                      <a:r>
                        <a:rPr lang="en-US" sz="1400" dirty="0" smtClean="0"/>
                        <a:t>11-16-1338</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Allan Zhu</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Liaison from 3GPP RAN4 on RTT measurement accuracy</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Liaison</a:t>
                      </a:r>
                      <a:endParaRPr lang="en-US" sz="1400" kern="1200" dirty="0">
                        <a:solidFill>
                          <a:schemeClr val="dk1"/>
                        </a:solidFill>
                        <a:latin typeface="+mn-lt"/>
                        <a:ea typeface="+mn-ea"/>
                        <a:cs typeface="+mn-cs"/>
                      </a:endParaRPr>
                    </a:p>
                  </a:txBody>
                  <a:tcPr marT="45712" marB="45712"/>
                </a:tc>
                <a:tc>
                  <a:txBody>
                    <a:bodyPr/>
                    <a:lstStyle/>
                    <a:p>
                      <a:r>
                        <a:rPr lang="en-US" sz="1400" dirty="0" smtClean="0"/>
                        <a:t>45min</a:t>
                      </a:r>
                      <a:endParaRPr lang="en-US" sz="1400" dirty="0"/>
                    </a:p>
                  </a:txBody>
                  <a:tcPr marT="45712" marB="45712"/>
                </a:tc>
              </a:tr>
              <a:tr h="301283">
                <a:tc>
                  <a:txBody>
                    <a:bodyPr/>
                    <a:lstStyle/>
                    <a:p>
                      <a:r>
                        <a:rPr lang="en-US" sz="1400" dirty="0" smtClean="0"/>
                        <a:t>11-16-1494</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a:t>
                      </a:r>
                      <a:r>
                        <a:rPr lang="en-US" sz="1400" kern="1200" baseline="0" dirty="0" smtClean="0">
                          <a:solidFill>
                            <a:schemeClr val="dk1"/>
                          </a:solidFill>
                          <a:latin typeface="+mn-lt"/>
                          <a:ea typeface="+mn-ea"/>
                          <a:cs typeface="+mn-cs"/>
                        </a:rPr>
                        <a:t> </a:t>
                      </a:r>
                      <a:r>
                        <a:rPr lang="en-US" sz="1400" kern="1200" baseline="0" dirty="0" err="1" smtClean="0">
                          <a:solidFill>
                            <a:schemeClr val="dk1"/>
                          </a:solidFill>
                          <a:latin typeface="+mn-lt"/>
                          <a:ea typeface="+mn-ea"/>
                          <a:cs typeface="+mn-cs"/>
                        </a:rPr>
                        <a:t>Venkatesan</a:t>
                      </a:r>
                      <a:r>
                        <a:rPr lang="en-US" sz="1400" kern="1200" baseline="0" dirty="0" smtClean="0">
                          <a:solidFill>
                            <a:schemeClr val="dk1"/>
                          </a:solidFill>
                          <a:latin typeface="+mn-lt"/>
                          <a:ea typeface="+mn-ea"/>
                          <a:cs typeface="+mn-cs"/>
                        </a:rPr>
                        <a:t>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An Unified 802.11az Protocol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FRD/SFD</a:t>
                      </a:r>
                      <a:endParaRPr lang="en-US" sz="1400" kern="1200" dirty="0">
                        <a:solidFill>
                          <a:schemeClr val="dk1"/>
                        </a:solidFill>
                        <a:latin typeface="+mn-lt"/>
                        <a:ea typeface="+mn-ea"/>
                        <a:cs typeface="+mn-cs"/>
                      </a:endParaRPr>
                    </a:p>
                  </a:txBody>
                  <a:tcPr marT="45712" marB="45712"/>
                </a:tc>
                <a:tc>
                  <a:txBody>
                    <a:bodyPr/>
                    <a:lstStyle/>
                    <a:p>
                      <a:r>
                        <a:rPr lang="en-US" sz="1400" dirty="0" smtClean="0"/>
                        <a:t>45min</a:t>
                      </a:r>
                      <a:endParaRPr lang="en-US" sz="1400" dirty="0"/>
                    </a:p>
                  </a:txBody>
                  <a:tcPr marT="45712" marB="45712"/>
                </a:tc>
              </a:tr>
              <a:tr h="152392">
                <a:tc>
                  <a:txBody>
                    <a:bodyPr/>
                    <a:lstStyle/>
                    <a:p>
                      <a:r>
                        <a:rPr lang="en-US" sz="1400" dirty="0" smtClean="0"/>
                        <a:t>11-16-1496</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Chittabrata Ghosh</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11ax-based MU Negotiation Phase</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FRD/SFD</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25min</a:t>
                      </a:r>
                      <a:endParaRPr lang="en-US" sz="1400" kern="1200" dirty="0">
                        <a:solidFill>
                          <a:schemeClr val="dk1"/>
                        </a:solidFill>
                        <a:latin typeface="+mn-lt"/>
                        <a:ea typeface="+mn-ea"/>
                        <a:cs typeface="+mn-cs"/>
                      </a:endParaRPr>
                    </a:p>
                  </a:txBody>
                  <a:tcPr marT="45712" marB="45712"/>
                </a:tc>
              </a:tr>
              <a:tr h="152392">
                <a:tc>
                  <a:txBody>
                    <a:bodyPr/>
                    <a:lstStyle/>
                    <a:p>
                      <a:r>
                        <a:rPr lang="en-US" sz="1400" dirty="0" smtClean="0"/>
                        <a:t>11-16-1508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Naveen Kakani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FTM Frame Exchange Authentication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 time permits</a:t>
                      </a:r>
                      <a:endParaRPr lang="en-US" sz="1400" kern="1200" dirty="0">
                        <a:solidFill>
                          <a:schemeClr val="dk1"/>
                        </a:solidFill>
                        <a:latin typeface="+mn-lt"/>
                        <a:ea typeface="+mn-ea"/>
                        <a:cs typeface="+mn-cs"/>
                      </a:endParaRPr>
                    </a:p>
                  </a:txBody>
                  <a:tcPr marT="45712" marB="45712"/>
                </a:tc>
              </a:tr>
              <a:tr h="0">
                <a:tc>
                  <a:txBody>
                    <a:bodyPr/>
                    <a:lstStyle/>
                    <a:p>
                      <a:r>
                        <a:rPr lang="en-US" sz="1400" dirty="0" smtClean="0"/>
                        <a:t>11-16-1498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FTM Security in Associated and Un-associated States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 time permits</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7668054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r>
              <a:rPr lang="en-US" b="0" dirty="0"/>
              <a:t>Document </a:t>
            </a:r>
            <a:r>
              <a:rPr lang="en-US" b="0" dirty="0" smtClean="0"/>
              <a:t>11-16/1320r0 “</a:t>
            </a:r>
            <a:r>
              <a:rPr lang="en-US" dirty="0"/>
              <a:t>802.11az Meeting Minutes September 2016 Session</a:t>
            </a:r>
            <a:r>
              <a:rPr lang="en-US" b="0" dirty="0" smtClean="0"/>
              <a:t>” </a:t>
            </a:r>
            <a:r>
              <a:rPr lang="en-US" b="0" dirty="0"/>
              <a:t>posted to Mentor </a:t>
            </a:r>
            <a:r>
              <a:rPr lang="en-US" b="0" dirty="0" smtClean="0"/>
              <a:t>on Sep. 29</a:t>
            </a:r>
            <a:r>
              <a:rPr lang="en-US" b="0" baseline="30000" dirty="0" smtClean="0"/>
              <a:t>th</a:t>
            </a:r>
            <a:r>
              <a:rPr lang="en-US" b="0" dirty="0" smtClean="0"/>
              <a:t>. </a:t>
            </a:r>
            <a:endParaRPr lang="en-US" b="0" dirty="0"/>
          </a:p>
          <a:p>
            <a:endParaRPr lang="en-US" dirty="0"/>
          </a:p>
          <a:p>
            <a:r>
              <a:rPr lang="en-US" dirty="0"/>
              <a:t>Motion:</a:t>
            </a:r>
          </a:p>
          <a:p>
            <a:pPr marL="0" indent="0"/>
            <a:r>
              <a:rPr lang="en-US" b="0" dirty="0"/>
              <a:t>To approve document </a:t>
            </a:r>
            <a:r>
              <a:rPr lang="en-US" b="0" dirty="0" smtClean="0"/>
              <a:t>11-16/1320r0 </a:t>
            </a:r>
            <a:r>
              <a:rPr lang="en-US" b="0" dirty="0"/>
              <a:t>as TG meeting minutes for the </a:t>
            </a:r>
            <a:r>
              <a:rPr lang="en-US" b="0" dirty="0" smtClean="0"/>
              <a:t>Sep. meeting</a:t>
            </a:r>
            <a:r>
              <a:rPr lang="en-US" b="0" dirty="0"/>
              <a:t>. </a:t>
            </a:r>
          </a:p>
          <a:p>
            <a:r>
              <a:rPr lang="en-US" b="0" dirty="0"/>
              <a:t>Moved by</a:t>
            </a:r>
            <a:r>
              <a:rPr lang="en-US" b="0" dirty="0" smtClean="0"/>
              <a:t>: </a:t>
            </a:r>
            <a:r>
              <a:rPr lang="en-US" b="0" dirty="0" smtClean="0"/>
              <a:t>Ganesh </a:t>
            </a:r>
            <a:r>
              <a:rPr lang="en-US" b="0" dirty="0" err="1" smtClean="0"/>
              <a:t>Venkatesan</a:t>
            </a:r>
            <a:endParaRPr lang="en-US" b="0" dirty="0"/>
          </a:p>
          <a:p>
            <a:r>
              <a:rPr lang="en-US" b="0" dirty="0"/>
              <a:t>Seconded by: </a:t>
            </a:r>
            <a:r>
              <a:rPr lang="en-US" b="0" dirty="0" smtClean="0"/>
              <a:t>Chao Chun Wang </a:t>
            </a:r>
            <a:endParaRPr lang="en-US" b="0" dirty="0"/>
          </a:p>
          <a:p>
            <a:r>
              <a:rPr lang="en-US" b="0" dirty="0"/>
              <a:t>Results (Y/N/A</a:t>
            </a:r>
            <a:r>
              <a:rPr lang="en-US" b="0" dirty="0" smtClean="0"/>
              <a:t>): 14 / 0 / 0</a:t>
            </a:r>
          </a:p>
          <a:p>
            <a:r>
              <a:rPr lang="en-US" b="0" dirty="0" smtClean="0"/>
              <a:t>Motion passes. </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8618662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53478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
        <p:nvSpPr>
          <p:cNvPr id="7" name="Title 1"/>
          <p:cNvSpPr>
            <a:spLocks noGrp="1"/>
          </p:cNvSpPr>
          <p:nvPr>
            <p:ph type="title"/>
          </p:nvPr>
        </p:nvSpPr>
        <p:spPr>
          <a:xfrm>
            <a:off x="685799" y="791849"/>
            <a:ext cx="7770813" cy="1773055"/>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Task Group AZ</a:t>
            </a:r>
            <a:br>
              <a:rPr lang="en-US" altLang="en-US" dirty="0" smtClean="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Next </a:t>
            </a:r>
            <a:r>
              <a:rPr lang="en-US" altLang="en-US" dirty="0">
                <a:solidFill>
                  <a:srgbClr val="0000FF"/>
                </a:solidFill>
                <a:cs typeface="Times New Roman" panose="02020603050405020304" pitchFamily="18" charset="0"/>
              </a:rPr>
              <a:t>Generation Positioning </a:t>
            </a:r>
            <a:endParaRPr lang="en-US" dirty="0"/>
          </a:p>
        </p:txBody>
      </p:sp>
      <p:sp>
        <p:nvSpPr>
          <p:cNvPr id="8" name="Content Placeholder 2"/>
          <p:cNvSpPr>
            <a:spLocks noGrp="1"/>
          </p:cNvSpPr>
          <p:nvPr>
            <p:ph idx="1"/>
          </p:nvPr>
        </p:nvSpPr>
        <p:spPr>
          <a:xfrm>
            <a:off x="685800" y="3140968"/>
            <a:ext cx="7770813" cy="2953445"/>
          </a:xfrm>
        </p:spPr>
        <p:txBody>
          <a:bodyPr/>
          <a:lstStyle/>
          <a:p>
            <a:pPr algn="ctr">
              <a:lnSpc>
                <a:spcPct val="90000"/>
              </a:lnSpc>
              <a:buFontTx/>
              <a:buNone/>
            </a:pPr>
            <a:r>
              <a:rPr lang="en-US" altLang="en-US" sz="3600" dirty="0" smtClean="0">
                <a:cs typeface="Times New Roman" panose="02020603050405020304" pitchFamily="18" charset="0"/>
              </a:rPr>
              <a:t>San Antonio, </a:t>
            </a:r>
            <a:r>
              <a:rPr lang="en-US" altLang="en-US" sz="3600" dirty="0" err="1" smtClean="0">
                <a:cs typeface="Times New Roman" panose="02020603050405020304" pitchFamily="18" charset="0"/>
              </a:rPr>
              <a:t>Tx</a:t>
            </a:r>
            <a:endParaRPr lang="en-US" altLang="en-US" sz="3600" dirty="0">
              <a:cs typeface="Times New Roman" panose="02020603050405020304" pitchFamily="18" charset="0"/>
            </a:endParaRPr>
          </a:p>
          <a:p>
            <a:pPr algn="ctr">
              <a:lnSpc>
                <a:spcPct val="90000"/>
              </a:lnSpc>
              <a:buFontTx/>
              <a:buNone/>
            </a:pPr>
            <a:r>
              <a:rPr lang="en-US" altLang="en-US" sz="3600" dirty="0" smtClean="0">
                <a:cs typeface="Times New Roman" panose="02020603050405020304" pitchFamily="18" charset="0"/>
              </a:rPr>
              <a:t>Nov. 6</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-11</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 2016</a:t>
            </a:r>
            <a:endParaRPr lang="en-US" altLang="en-US" sz="3600" dirty="0">
              <a:cs typeface="Times New Roman" panose="02020603050405020304" pitchFamily="18" charset="0"/>
            </a:endParaRP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a:t>
            </a:r>
            <a:r>
              <a:rPr lang="en-US" altLang="en-US" sz="1600" b="0" dirty="0" smtClean="0">
                <a:cs typeface="Times New Roman" panose="02020603050405020304" pitchFamily="18" charset="0"/>
              </a:rPr>
              <a:t>)</a:t>
            </a:r>
          </a:p>
          <a:p>
            <a:pPr algn="ctr">
              <a:lnSpc>
                <a:spcPct val="90000"/>
              </a:lnSpc>
              <a:buFontTx/>
              <a:buNone/>
            </a:pPr>
            <a:r>
              <a:rPr lang="en-US" altLang="en-US" sz="2000" dirty="0" smtClean="0">
                <a:cs typeface="Times New Roman" panose="02020603050405020304" pitchFamily="18" charset="0"/>
              </a:rPr>
              <a:t>Vice-chair:</a:t>
            </a:r>
            <a:r>
              <a:rPr lang="en-US" altLang="en-US" sz="2000" b="0" dirty="0" smtClean="0">
                <a:cs typeface="Times New Roman" panose="02020603050405020304" pitchFamily="18" charset="0"/>
              </a:rPr>
              <a:t> Carlos Aldana </a:t>
            </a:r>
            <a:r>
              <a:rPr lang="en-US" altLang="en-US" sz="1600" b="0" dirty="0" smtClean="0">
                <a:cs typeface="Times New Roman" panose="02020603050405020304" pitchFamily="18" charset="0"/>
              </a:rPr>
              <a:t>(Intel</a:t>
            </a:r>
            <a:r>
              <a:rPr lang="en-US" altLang="en-US" sz="1600" b="0" dirty="0" smtClean="0">
                <a:cs typeface="Times New Roman" panose="02020603050405020304" pitchFamily="18" charset="0"/>
              </a:rPr>
              <a:t>)</a:t>
            </a:r>
          </a:p>
          <a:p>
            <a:pPr algn="ctr">
              <a:lnSpc>
                <a:spcPct val="90000"/>
              </a:lnSpc>
              <a:buFontTx/>
              <a:buNone/>
            </a:pPr>
            <a:r>
              <a:rPr lang="en-US" altLang="en-US" sz="2000" dirty="0" smtClean="0">
                <a:cs typeface="Times New Roman" panose="02020603050405020304" pitchFamily="18" charset="0"/>
              </a:rPr>
              <a:t>Secretary </a:t>
            </a:r>
            <a:r>
              <a:rPr lang="en-US" altLang="en-US" sz="1600" b="0" dirty="0" smtClean="0">
                <a:cs typeface="Times New Roman" panose="02020603050405020304" pitchFamily="18" charset="0"/>
              </a:rPr>
              <a:t>(stand-in) : </a:t>
            </a:r>
            <a:r>
              <a:rPr lang="en-US" altLang="en-US" sz="2000" b="0" dirty="0" smtClean="0">
                <a:cs typeface="Times New Roman" panose="02020603050405020304" pitchFamily="18" charset="0"/>
              </a:rPr>
              <a:t>Naveen Kakani </a:t>
            </a:r>
            <a:r>
              <a:rPr lang="en-US" altLang="en-US" sz="1600" b="0" dirty="0" smtClean="0">
                <a:cs typeface="Times New Roman" panose="02020603050405020304" pitchFamily="18" charset="0"/>
              </a:rPr>
              <a:t>(Qualcomm)</a:t>
            </a:r>
            <a:endParaRPr lang="en-US" altLang="en-US" sz="1600" b="0" dirty="0" smtClean="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Technical </a:t>
            </a:r>
            <a:r>
              <a:rPr lang="en-US" altLang="en-US" sz="2000" dirty="0" smtClean="0">
                <a:cs typeface="Times New Roman" panose="02020603050405020304" pitchFamily="18" charset="0"/>
              </a:rPr>
              <a:t>Editor</a:t>
            </a:r>
            <a:r>
              <a:rPr lang="en-US" altLang="en-US" sz="2000" dirty="0">
                <a:cs typeface="Times New Roman" panose="02020603050405020304" pitchFamily="18" charset="0"/>
              </a:rPr>
              <a:t>: </a:t>
            </a:r>
            <a:r>
              <a:rPr lang="en-US" altLang="en-US" sz="2000" b="0" dirty="0">
                <a:cs typeface="Times New Roman" panose="02020603050405020304" pitchFamily="18" charset="0"/>
              </a:rPr>
              <a:t>Chao Chun Wang </a:t>
            </a:r>
            <a:r>
              <a:rPr lang="en-US" altLang="en-US" sz="1600" b="0" dirty="0" smtClean="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endParaRPr lang="en-US" altLang="en-US" sz="1600" b="0" dirty="0">
              <a:cs typeface="Times New Roman" panose="02020603050405020304" pitchFamily="18" charset="0"/>
            </a:endParaRPr>
          </a:p>
        </p:txBody>
      </p:sp>
    </p:spTree>
    <p:extLst>
      <p:ext uri="{BB962C8B-B14F-4D97-AF65-F5344CB8AC3E}">
        <p14:creationId xmlns:p14="http://schemas.microsoft.com/office/powerpoint/2010/main" val="29618800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X</a:t>
            </a:r>
            <a:endParaRPr lang="en-US" dirty="0"/>
          </a:p>
        </p:txBody>
      </p:sp>
      <p:sp>
        <p:nvSpPr>
          <p:cNvPr id="3" name="Content Placeholder 2"/>
          <p:cNvSpPr>
            <a:spLocks noGrp="1"/>
          </p:cNvSpPr>
          <p:nvPr>
            <p:ph idx="1"/>
          </p:nvPr>
        </p:nvSpPr>
        <p:spPr/>
        <p:txBody>
          <a:bodyPr/>
          <a:lstStyle/>
          <a:p>
            <a:pPr marL="0" indent="0"/>
            <a:r>
              <a:rPr lang="en-US" dirty="0"/>
              <a:t>Move to adopt the set of functional </a:t>
            </a:r>
            <a:r>
              <a:rPr lang="en-US" dirty="0" smtClean="0"/>
              <a:t>requirements/spec frame work requirements listed </a:t>
            </a:r>
            <a:r>
              <a:rPr lang="en-US" dirty="0"/>
              <a:t>in slide </a:t>
            </a:r>
            <a:r>
              <a:rPr lang="en-US" dirty="0" smtClean="0"/>
              <a:t>#XYZ </a:t>
            </a:r>
            <a:r>
              <a:rPr lang="en-US" dirty="0"/>
              <a:t>and </a:t>
            </a:r>
            <a:r>
              <a:rPr lang="en-US" dirty="0" smtClean="0"/>
              <a:t>instruct the SFD/FRD???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.11az </a:t>
            </a:r>
            <a:r>
              <a:rPr lang="en-US" dirty="0" smtClean="0"/>
              <a:t>.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7174816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reminder</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119550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21633086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r>
              <a:rPr lang="en-US" altLang="en-US" sz="3200" dirty="0" smtClean="0"/>
              <a:t>Meeting </a:t>
            </a:r>
            <a:r>
              <a:rPr lang="en-US" altLang="en-US" sz="3200" dirty="0"/>
              <a:t>Slot #2</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4019716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 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p>
          <a:p>
            <a:pPr algn="just">
              <a:spcBef>
                <a:spcPct val="20000"/>
              </a:spcBef>
              <a:buFontTx/>
              <a:buChar char="•"/>
            </a:pPr>
            <a:r>
              <a:rPr lang="en-US" altLang="en-US" sz="2000" b="0" dirty="0" smtClean="0"/>
              <a:t>Continue </a:t>
            </a:r>
            <a:r>
              <a:rPr lang="en-US" altLang="en-US" sz="2000" b="0" dirty="0"/>
              <a:t>3GPP RAN4 Liaison Response on RTT measurement accuracy – moved to Thursday AM1 timeslot</a:t>
            </a:r>
            <a:r>
              <a:rPr lang="en-US" altLang="en-US" sz="2000" b="0" dirty="0" smtClean="0"/>
              <a:t>.</a:t>
            </a:r>
            <a:endParaRPr lang="en-US" altLang="en-US" sz="2000" b="0" dirty="0"/>
          </a:p>
          <a:p>
            <a:pPr lvl="1">
              <a:spcBef>
                <a:spcPct val="20000"/>
              </a:spcBef>
              <a:buFontTx/>
              <a:buChar char="–"/>
            </a:pPr>
            <a:endParaRPr lang="en-US" altLang="en-US" sz="1800" dirty="0"/>
          </a:p>
          <a:p>
            <a:endParaRPr lang="en-US" sz="20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40792489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2</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621133763"/>
              </p:ext>
            </p:extLst>
          </p:nvPr>
        </p:nvGraphicFramePr>
        <p:xfrm>
          <a:off x="656785" y="2420888"/>
          <a:ext cx="7772404" cy="4063744"/>
        </p:xfrm>
        <a:graphic>
          <a:graphicData uri="http://schemas.openxmlformats.org/drawingml/2006/table">
            <a:tbl>
              <a:tblPr firstRow="1" bandRow="1">
                <a:tableStyleId>{21E4AEA4-8DFA-4A89-87EB-49C32662AFE0}</a:tableStyleId>
              </a:tblPr>
              <a:tblGrid>
                <a:gridCol w="1380624"/>
                <a:gridCol w="1670495"/>
                <a:gridCol w="2304256"/>
                <a:gridCol w="1616927"/>
                <a:gridCol w="800102"/>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endParaRPr lang="en-US" sz="1500" dirty="0"/>
                    </a:p>
                  </a:txBody>
                  <a:tcPr marT="45712" marB="45712"/>
                </a:tc>
              </a:tr>
              <a:tr h="370760">
                <a:tc>
                  <a:txBody>
                    <a:bodyPr/>
                    <a:lstStyle/>
                    <a:p>
                      <a:r>
                        <a:rPr lang="en-US" sz="1400" dirty="0" smtClean="0"/>
                        <a:t>11-16-1309</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Sep. 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259072">
                <a:tc>
                  <a:txBody>
                    <a:bodyPr/>
                    <a:lstStyle/>
                    <a:p>
                      <a:r>
                        <a:rPr lang="en-US" sz="1400" dirty="0" smtClean="0"/>
                        <a:t>11-16-1496</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Chittabrata Ghosh</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11ax-based MU Negotiation Phase</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FRD/SFD</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25min</a:t>
                      </a:r>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11-16-1508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Naveen Kakani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FTM Frame Exchange Authentication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45min</a:t>
                      </a:r>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11-16-1498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FTM Security in Associated and Un-associated States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30min </a:t>
                      </a:r>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11-16-1509</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Naveen Kakani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Discovery and Negotiation Parameters for 11az Ranging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a:t>
                      </a:r>
                      <a:r>
                        <a:rPr lang="en-US" sz="1400" kern="1200" baseline="0" dirty="0" smtClean="0">
                          <a:solidFill>
                            <a:schemeClr val="dk1"/>
                          </a:solidFill>
                          <a:latin typeface="+mn-lt"/>
                          <a:ea typeface="+mn-ea"/>
                          <a:cs typeface="+mn-cs"/>
                        </a:rPr>
                        <a:t> time permits</a:t>
                      </a:r>
                      <a:endParaRPr lang="en-US" sz="1400" kern="1200" dirty="0">
                        <a:solidFill>
                          <a:schemeClr val="dk1"/>
                        </a:solidFill>
                        <a:latin typeface="+mn-lt"/>
                        <a:ea typeface="+mn-ea"/>
                        <a:cs typeface="+mn-cs"/>
                      </a:endParaRPr>
                    </a:p>
                  </a:txBody>
                  <a:tcPr marT="45712" marB="45712"/>
                </a:tc>
              </a:tr>
              <a:tr h="160012">
                <a:tc>
                  <a:txBody>
                    <a:bodyPr/>
                    <a:lstStyle/>
                    <a:p>
                      <a:r>
                        <a:rPr lang="en-US" sz="1400" strike="sngStrike" dirty="0" smtClean="0"/>
                        <a:t>11-16-1338</a:t>
                      </a:r>
                      <a:endParaRPr lang="en-US" sz="1400" strike="sngStrike" dirty="0"/>
                    </a:p>
                  </a:txBody>
                  <a:tcPr marT="45712" marB="45712"/>
                </a:tc>
                <a:tc>
                  <a:txBody>
                    <a:bodyPr/>
                    <a:lstStyle/>
                    <a:p>
                      <a:pPr marL="0" algn="l" defTabSz="914400" rtl="0" eaLnBrk="1" latinLnBrk="0" hangingPunct="1"/>
                      <a:r>
                        <a:rPr lang="en-US" sz="1400" strike="sngStrike" kern="1200" dirty="0" smtClean="0">
                          <a:solidFill>
                            <a:schemeClr val="dk1"/>
                          </a:solidFill>
                          <a:latin typeface="+mn-lt"/>
                          <a:ea typeface="+mn-ea"/>
                          <a:cs typeface="+mn-cs"/>
                        </a:rPr>
                        <a:t>Allan Zhu</a:t>
                      </a:r>
                      <a:endParaRPr lang="en-US" sz="1400" strike="sng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sngStrike" dirty="0" smtClean="0">
                          <a:effectLst/>
                        </a:rPr>
                        <a:t>Liaison from 3GPP RAN4 on RTT measurement accuracy</a:t>
                      </a:r>
                      <a:endParaRPr lang="en-US" sz="1400" strike="sng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sngStrike" kern="1200" dirty="0" smtClean="0">
                          <a:solidFill>
                            <a:schemeClr val="dk1"/>
                          </a:solidFill>
                          <a:latin typeface="+mn-lt"/>
                          <a:ea typeface="+mn-ea"/>
                          <a:cs typeface="+mn-cs"/>
                        </a:rPr>
                        <a:t>Liaison</a:t>
                      </a:r>
                      <a:endParaRPr lang="en-US" sz="1400" strike="sngStrike"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Moved to Thur.</a:t>
                      </a:r>
                      <a:r>
                        <a:rPr lang="en-US" sz="1400" kern="1200" baseline="0" dirty="0" smtClean="0">
                          <a:solidFill>
                            <a:schemeClr val="dk1"/>
                          </a:solidFill>
                          <a:latin typeface="+mn-lt"/>
                          <a:ea typeface="+mn-ea"/>
                          <a:cs typeface="+mn-cs"/>
                        </a:rPr>
                        <a:t> AM1</a:t>
                      </a:r>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11-16-1494</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 </a:t>
                      </a:r>
                      <a:r>
                        <a:rPr lang="en-US" sz="1400" kern="1200" dirty="0" err="1" smtClean="0">
                          <a:solidFill>
                            <a:schemeClr val="dk1"/>
                          </a:solidFill>
                          <a:latin typeface="+mn-lt"/>
                          <a:ea typeface="+mn-ea"/>
                          <a:cs typeface="+mn-cs"/>
                        </a:rPr>
                        <a:t>Venkatesan</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An Unified</a:t>
                      </a:r>
                      <a:r>
                        <a:rPr lang="en-US" sz="1400" kern="1200" baseline="0" dirty="0" smtClean="0">
                          <a:solidFill>
                            <a:schemeClr val="dk1"/>
                          </a:solidFill>
                          <a:latin typeface="+mn-lt"/>
                          <a:ea typeface="+mn-ea"/>
                          <a:cs typeface="+mn-cs"/>
                        </a:rPr>
                        <a:t> 802.11AZ protocol</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FRD/SFD</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As Time permits</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7385120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6968748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on Submission 1496</a:t>
            </a:r>
            <a:endParaRPr lang="en-US" dirty="0"/>
          </a:p>
        </p:txBody>
      </p:sp>
      <p:sp>
        <p:nvSpPr>
          <p:cNvPr id="3" name="Content Placeholder 2"/>
          <p:cNvSpPr>
            <a:spLocks noGrp="1"/>
          </p:cNvSpPr>
          <p:nvPr>
            <p:ph idx="1"/>
          </p:nvPr>
        </p:nvSpPr>
        <p:spPr/>
        <p:txBody>
          <a:bodyPr/>
          <a:lstStyle/>
          <a:p>
            <a:pPr marL="0" indent="0"/>
            <a:r>
              <a:rPr lang="en-US" sz="2000" dirty="0" smtClean="0"/>
              <a:t>Motion:</a:t>
            </a:r>
          </a:p>
          <a:p>
            <a:pPr marL="0" indent="0"/>
            <a:r>
              <a:rPr lang="en-US" sz="2000" dirty="0" smtClean="0"/>
              <a:t>Move </a:t>
            </a:r>
            <a:r>
              <a:rPr lang="en-US" sz="2000" dirty="0"/>
              <a:t>to adopt </a:t>
            </a:r>
            <a:r>
              <a:rPr lang="en-US" sz="2000" dirty="0" smtClean="0"/>
              <a:t>the following spec frame work requirement: </a:t>
            </a:r>
          </a:p>
          <a:p>
            <a:pPr marL="0" indent="0"/>
            <a:r>
              <a:rPr lang="en-US" sz="2000" dirty="0" smtClean="0"/>
              <a:t>“11az protocol negotiation </a:t>
            </a:r>
            <a:r>
              <a:rPr lang="en-US" sz="2000" dirty="0"/>
              <a:t>phase </a:t>
            </a:r>
            <a:r>
              <a:rPr lang="en-US" sz="2000" dirty="0" smtClean="0"/>
              <a:t>shall define an enhancement to the FTM </a:t>
            </a:r>
            <a:r>
              <a:rPr lang="en-US" sz="2000" dirty="0"/>
              <a:t>Request </a:t>
            </a:r>
            <a:r>
              <a:rPr lang="en-US" sz="2000" dirty="0" smtClean="0"/>
              <a:t>frame in </a:t>
            </a:r>
            <a:r>
              <a:rPr lang="en-US" sz="2000" dirty="0"/>
              <a:t>both SU and MU modes for both associated and unassociated </a:t>
            </a:r>
            <a:r>
              <a:rPr lang="en-US" sz="2000" dirty="0" smtClean="0"/>
              <a:t>states”, and instruct the SFD editor to include it in </a:t>
            </a:r>
            <a:r>
              <a:rPr lang="en-US" sz="2000" dirty="0"/>
              <a:t>the </a:t>
            </a:r>
            <a:r>
              <a:rPr lang="en-US" sz="2000" dirty="0" err="1"/>
              <a:t>TGaz</a:t>
            </a:r>
            <a:r>
              <a:rPr lang="en-US" sz="2000" dirty="0"/>
              <a:t> </a:t>
            </a:r>
            <a:r>
              <a:rPr lang="en-US" sz="2000" dirty="0" smtClean="0"/>
              <a:t>SFD for </a:t>
            </a:r>
            <a:r>
              <a:rPr lang="en-US" sz="2000" dirty="0"/>
              <a:t>the .</a:t>
            </a:r>
            <a:r>
              <a:rPr lang="en-US" sz="2000" dirty="0" smtClean="0"/>
              <a:t>11az Ranging protocol, and allow editing rights to the editor.</a:t>
            </a:r>
            <a:endParaRPr lang="en-US" sz="2000" dirty="0"/>
          </a:p>
          <a:p>
            <a:pPr marL="0" indent="0"/>
            <a:endParaRPr lang="en-US" sz="2000" dirty="0" smtClean="0"/>
          </a:p>
          <a:p>
            <a:pPr marL="0" indent="0"/>
            <a:r>
              <a:rPr lang="en-US" sz="2000" dirty="0" smtClean="0"/>
              <a:t>Moved</a:t>
            </a:r>
            <a:r>
              <a:rPr lang="en-US" sz="2000" dirty="0"/>
              <a:t>: </a:t>
            </a:r>
            <a:r>
              <a:rPr lang="en-US" sz="2000" dirty="0" smtClean="0"/>
              <a:t>Ganesh </a:t>
            </a:r>
            <a:r>
              <a:rPr lang="en-US" sz="2000" dirty="0" err="1" smtClean="0"/>
              <a:t>Venkatesan</a:t>
            </a:r>
            <a:endParaRPr lang="en-US" sz="2000" dirty="0"/>
          </a:p>
          <a:p>
            <a:pPr marL="0" indent="0"/>
            <a:r>
              <a:rPr lang="en-US" sz="2000" dirty="0"/>
              <a:t>Seconded: </a:t>
            </a:r>
            <a:r>
              <a:rPr lang="en-US" sz="2000" dirty="0" smtClean="0"/>
              <a:t>SK Yong</a:t>
            </a:r>
            <a:endParaRPr lang="en-US" sz="2000" dirty="0"/>
          </a:p>
          <a:p>
            <a:pPr marL="0" indent="0"/>
            <a:r>
              <a:rPr lang="en-US" sz="2000" dirty="0"/>
              <a:t>Result: </a:t>
            </a:r>
            <a:endParaRPr lang="en-US" sz="2000" dirty="0" smtClean="0"/>
          </a:p>
          <a:p>
            <a:pPr marL="0" indent="0"/>
            <a:r>
              <a:rPr lang="en-US" sz="2000" dirty="0" smtClean="0"/>
              <a:t>Y: 13	N: 0	A: 5 motion passes.</a:t>
            </a:r>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0982966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4417420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2154390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Abstract</a:t>
            </a:r>
            <a:endParaRPr lang="en-US" dirty="0"/>
          </a:p>
        </p:txBody>
      </p:sp>
      <p:sp>
        <p:nvSpPr>
          <p:cNvPr id="3" name="Content Placeholder 2"/>
          <p:cNvSpPr>
            <a:spLocks noGrp="1"/>
          </p:cNvSpPr>
          <p:nvPr>
            <p:ph idx="1"/>
          </p:nvPr>
        </p:nvSpPr>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a:t>
            </a:r>
            <a:r>
              <a:rPr lang="en-US" altLang="en-US" dirty="0" smtClean="0"/>
              <a:t>Nov. San Antonio meeting</a:t>
            </a:r>
            <a:r>
              <a:rPr lang="en-US" altLang="en-US" dirty="0"/>
              <a:t>.</a:t>
            </a:r>
          </a:p>
          <a:p>
            <a:pPr lvl="1">
              <a:spcBef>
                <a:spcPct val="20000"/>
              </a:spcBef>
              <a:buFontTx/>
              <a:buChar char="–"/>
            </a:pP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6082469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en-US" sz="3600" dirty="0"/>
              <a:t>Meeting Slot </a:t>
            </a:r>
            <a:r>
              <a:rPr lang="en-US" altLang="en-US" sz="3600" dirty="0" smtClean="0"/>
              <a:t>#3</a:t>
            </a:r>
            <a:endParaRPr lang="en-US" altLang="en-US" sz="2000" dirty="0"/>
          </a:p>
          <a:p>
            <a:endParaRPr lang="en-US" sz="3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2557263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Continue 3GPP RAN4 Liaison Response on RTT measurement accuracy.</a:t>
            </a:r>
            <a:endParaRPr lang="en-US" altLang="en-US" sz="2000" b="0" dirty="0" smtClean="0"/>
          </a:p>
          <a:p>
            <a:pPr algn="just">
              <a:spcBef>
                <a:spcPct val="20000"/>
              </a:spcBef>
              <a:buFontTx/>
              <a:buChar char="•"/>
            </a:pPr>
            <a:r>
              <a:rPr lang="en-US" altLang="en-US" sz="2000" b="0" dirty="0" smtClean="0"/>
              <a:t>Presentations </a:t>
            </a:r>
            <a:r>
              <a:rPr lang="en-US" altLang="en-US" sz="2000" b="0" dirty="0"/>
              <a:t>to inform the TG (as time permits)</a:t>
            </a:r>
          </a:p>
          <a:p>
            <a:endParaRPr lang="en-US" sz="20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5820102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974378943"/>
              </p:ext>
            </p:extLst>
          </p:nvPr>
        </p:nvGraphicFramePr>
        <p:xfrm>
          <a:off x="656785" y="2420888"/>
          <a:ext cx="7772404" cy="2295952"/>
        </p:xfrm>
        <a:graphic>
          <a:graphicData uri="http://schemas.openxmlformats.org/drawingml/2006/table">
            <a:tbl>
              <a:tblPr firstRow="1" bandRow="1">
                <a:tableStyleId>{21E4AEA4-8DFA-4A89-87EB-49C32662AFE0}</a:tableStyleId>
              </a:tblPr>
              <a:tblGrid>
                <a:gridCol w="1380624"/>
                <a:gridCol w="1670495"/>
                <a:gridCol w="2304256"/>
                <a:gridCol w="1616927"/>
                <a:gridCol w="800102"/>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endParaRPr lang="en-US" sz="1500" dirty="0"/>
                    </a:p>
                  </a:txBody>
                  <a:tcPr marT="45712" marB="45712"/>
                </a:tc>
              </a:tr>
              <a:tr h="370760">
                <a:tc>
                  <a:txBody>
                    <a:bodyPr/>
                    <a:lstStyle/>
                    <a:p>
                      <a:r>
                        <a:rPr lang="en-US" sz="1400" dirty="0" smtClean="0"/>
                        <a:t>11-16-1309</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Sep. 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259072">
                <a:tc>
                  <a:txBody>
                    <a:bodyPr/>
                    <a:lstStyle/>
                    <a:p>
                      <a:r>
                        <a:rPr lang="en-US" sz="1400" dirty="0" smtClean="0"/>
                        <a:t>11-16-1338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Allan Zhu</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Liaison from 3GPP RAN4 on RTT measurement accuracy</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Liaison</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As needed</a:t>
                      </a:r>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11-16-1509</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Naveen Kakani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Discovery and Negotiation Parameters for 11az Ranging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a:t>
                      </a:r>
                      <a:r>
                        <a:rPr lang="en-US" sz="1400" kern="1200" baseline="0" dirty="0" smtClean="0">
                          <a:solidFill>
                            <a:schemeClr val="dk1"/>
                          </a:solidFill>
                          <a:latin typeface="+mn-lt"/>
                          <a:ea typeface="+mn-ea"/>
                          <a:cs typeface="+mn-cs"/>
                        </a:rPr>
                        <a:t> time permits</a:t>
                      </a:r>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11-16-1494</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 </a:t>
                      </a:r>
                      <a:r>
                        <a:rPr lang="en-US" sz="1400" kern="1200" dirty="0" err="1" smtClean="0">
                          <a:solidFill>
                            <a:schemeClr val="dk1"/>
                          </a:solidFill>
                          <a:latin typeface="+mn-lt"/>
                          <a:ea typeface="+mn-ea"/>
                          <a:cs typeface="+mn-cs"/>
                        </a:rPr>
                        <a:t>Venkatesan</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An Unified</a:t>
                      </a:r>
                      <a:r>
                        <a:rPr lang="en-US" sz="1400" kern="1200" baseline="0" dirty="0" smtClean="0">
                          <a:solidFill>
                            <a:schemeClr val="dk1"/>
                          </a:solidFill>
                          <a:latin typeface="+mn-lt"/>
                          <a:ea typeface="+mn-ea"/>
                          <a:cs typeface="+mn-cs"/>
                        </a:rPr>
                        <a:t> 802.11AZ protocol</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FRD/SFD</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As Time permits</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6027295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29104194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23355542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5167419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r>
              <a:rPr lang="en-US" altLang="en-US" sz="3200" dirty="0" smtClean="0"/>
              <a:t>Meeting </a:t>
            </a:r>
            <a:r>
              <a:rPr lang="en-US" altLang="en-US" sz="3200" dirty="0"/>
              <a:t>Slot </a:t>
            </a:r>
            <a:r>
              <a:rPr lang="en-US" altLang="en-US" sz="3200" dirty="0" smtClean="0"/>
              <a:t>#4</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8454279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a:solidFill>
                  <a:schemeClr val="tx2"/>
                </a:solidFill>
              </a:rPr>
              <a:t>4</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a:t>Presentations to inform the TG (as time permits)</a:t>
            </a:r>
          </a:p>
          <a:p>
            <a:pPr algn="just">
              <a:spcBef>
                <a:spcPct val="20000"/>
              </a:spcBef>
              <a:buFontTx/>
              <a:buChar char="•"/>
            </a:pPr>
            <a:r>
              <a:rPr lang="en-US" altLang="en-US" sz="2000" b="0" dirty="0"/>
              <a:t>Timeline and project progress review (10min) – As needed</a:t>
            </a:r>
          </a:p>
          <a:p>
            <a:pPr algn="just">
              <a:spcBef>
                <a:spcPct val="20000"/>
              </a:spcBef>
              <a:buFontTx/>
              <a:buChar char="•"/>
            </a:pPr>
            <a:r>
              <a:rPr lang="en-US" altLang="en-US" sz="2000" b="0" dirty="0" err="1"/>
              <a:t>Telecon</a:t>
            </a:r>
            <a:r>
              <a:rPr lang="en-US" altLang="en-US" sz="2000" b="0" dirty="0"/>
              <a:t> time setting (5min)</a:t>
            </a:r>
          </a:p>
          <a:p>
            <a:pPr lvl="1">
              <a:spcBef>
                <a:spcPct val="20000"/>
              </a:spcBef>
              <a:buFontTx/>
              <a:buChar char="–"/>
            </a:pPr>
            <a:endParaRPr lang="en-US" altLang="en-US" sz="1800" dirty="0"/>
          </a:p>
          <a:p>
            <a:endParaRPr lang="en-US" sz="20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061522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a:solidFill>
                  <a:schemeClr val="tx2"/>
                </a:solidFill>
              </a:rPr>
              <a:t>4</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691173917"/>
              </p:ext>
            </p:extLst>
          </p:nvPr>
        </p:nvGraphicFramePr>
        <p:xfrm>
          <a:off x="656785" y="2420888"/>
          <a:ext cx="7772404" cy="2509312"/>
        </p:xfrm>
        <a:graphic>
          <a:graphicData uri="http://schemas.openxmlformats.org/drawingml/2006/table">
            <a:tbl>
              <a:tblPr firstRow="1" bandRow="1">
                <a:tableStyleId>{21E4AEA4-8DFA-4A89-87EB-49C32662AFE0}</a:tableStyleId>
              </a:tblPr>
              <a:tblGrid>
                <a:gridCol w="1380624"/>
                <a:gridCol w="1670495"/>
                <a:gridCol w="2304256"/>
                <a:gridCol w="1616927"/>
                <a:gridCol w="800102"/>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endParaRPr lang="en-US" sz="1500" dirty="0"/>
                    </a:p>
                  </a:txBody>
                  <a:tcPr marT="45712" marB="45712"/>
                </a:tc>
              </a:tr>
              <a:tr h="370760">
                <a:tc>
                  <a:txBody>
                    <a:bodyPr/>
                    <a:lstStyle/>
                    <a:p>
                      <a:r>
                        <a:rPr lang="en-US" sz="1400" dirty="0" smtClean="0"/>
                        <a:t>11-16-1309</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Sep. 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11-16-1509</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Naveen Kakani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Discovery and Negotiation Parameters for 11az Ranging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45min</a:t>
                      </a:r>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11-16-1511</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Alecsander Eitan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Additional</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requirements for 11ay for</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supporting</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high</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resolution</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location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45min</a:t>
                      </a:r>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11-16-1494</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 </a:t>
                      </a:r>
                      <a:r>
                        <a:rPr lang="en-US" sz="1400" kern="1200" dirty="0" err="1" smtClean="0">
                          <a:solidFill>
                            <a:schemeClr val="dk1"/>
                          </a:solidFill>
                          <a:latin typeface="+mn-lt"/>
                          <a:ea typeface="+mn-ea"/>
                          <a:cs typeface="+mn-cs"/>
                        </a:rPr>
                        <a:t>Venkatesan</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An Unified</a:t>
                      </a:r>
                      <a:r>
                        <a:rPr lang="en-US" sz="1400" kern="1200" baseline="0" dirty="0" smtClean="0">
                          <a:solidFill>
                            <a:schemeClr val="dk1"/>
                          </a:solidFill>
                          <a:latin typeface="+mn-lt"/>
                          <a:ea typeface="+mn-ea"/>
                          <a:cs typeface="+mn-cs"/>
                        </a:rPr>
                        <a:t> 802.11AZ protocol</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FRD/SFD</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10min</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0930319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2368216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lnSpc>
                <a:spcPct val="150000"/>
              </a:lnSpc>
              <a:buFont typeface="Arial" panose="020B0604020202020204" pitchFamily="34" charset="0"/>
              <a:buChar char="•"/>
            </a:pPr>
            <a:r>
              <a:rPr lang="en-US" altLang="en-US" sz="2000" b="0" dirty="0"/>
              <a:t>Make sure your badges are correct </a:t>
            </a:r>
          </a:p>
          <a:p>
            <a:pPr>
              <a:lnSpc>
                <a:spcPct val="150000"/>
              </a:lnSpc>
              <a:buFont typeface="Arial" panose="020B0604020202020204" pitchFamily="34" charset="0"/>
              <a:buChar char="•"/>
            </a:pPr>
            <a:r>
              <a:rPr lang="en-US" altLang="en-US" sz="2000" b="0" dirty="0"/>
              <a:t>Please announce your affiliation when you first address the group during a meeting slot</a:t>
            </a:r>
          </a:p>
          <a:p>
            <a:pPr>
              <a:lnSpc>
                <a:spcPct val="150000"/>
              </a:lnSpc>
              <a:buFont typeface="Arial" panose="020B0604020202020204" pitchFamily="34" charset="0"/>
              <a:buChar char="•"/>
            </a:pPr>
            <a:r>
              <a:rPr lang="en-US" altLang="en-US" sz="2000" b="0" dirty="0"/>
              <a:t>If you plan to make a submission be sure it does not contain company logos or advertising</a:t>
            </a:r>
          </a:p>
          <a:p>
            <a:pPr>
              <a:lnSpc>
                <a:spcPct val="150000"/>
              </a:lnSpc>
              <a:buFont typeface="Arial" panose="020B0604020202020204" pitchFamily="34" charset="0"/>
              <a:buChar char="•"/>
            </a:pPr>
            <a:r>
              <a:rPr lang="en-US" altLang="en-US" sz="2000" b="0" dirty="0"/>
              <a:t>Questions on Voting status, Ballot pool, Access to Reflector, Documentation,  member’</a:t>
            </a:r>
            <a:r>
              <a:rPr lang="en-US" altLang="ja-JP" sz="2000" b="0" dirty="0"/>
              <a:t>s area</a:t>
            </a:r>
          </a:p>
          <a:p>
            <a:pPr marL="800100" lvl="1" indent="-342900">
              <a:lnSpc>
                <a:spcPct val="150000"/>
              </a:lnSpc>
              <a:buFont typeface="Wingdings" panose="05000000000000000000" pitchFamily="2" charset="2"/>
              <a:buChar char="Ø"/>
            </a:pPr>
            <a:r>
              <a:rPr lang="en-US" altLang="en-US" dirty="0"/>
              <a:t>see Jon Rosdahl – </a:t>
            </a:r>
            <a:r>
              <a:rPr lang="en-US" altLang="en-US" dirty="0">
                <a:hlinkClick r:id="rId2"/>
              </a:rPr>
              <a:t>jrosdahl@ieee.org</a:t>
            </a:r>
            <a:r>
              <a:rPr lang="en-US" altLang="en-US" dirty="0"/>
              <a:t> </a:t>
            </a:r>
            <a:endParaRPr lang="en-US" altLang="en-US" sz="1800" dirty="0">
              <a:solidFill>
                <a:srgbClr val="FF0000"/>
              </a:solidFill>
            </a:endParaRPr>
          </a:p>
          <a:p>
            <a:pPr>
              <a:lnSpc>
                <a:spcPct val="150000"/>
              </a:lnSpc>
              <a:buFont typeface="Arial" panose="020B0604020202020204" pitchFamily="34" charset="0"/>
              <a:buChar char="•"/>
            </a:pPr>
            <a:r>
              <a:rPr lang="en-US" altLang="en-US" sz="2000" b="0" dirty="0"/>
              <a:t>Cell Phones Silent or Off</a:t>
            </a:r>
            <a:endParaRPr lang="en-US" altLang="en-US" sz="1800" dirty="0"/>
          </a:p>
          <a:p>
            <a:pPr>
              <a:lnSpc>
                <a:spcPct val="150000"/>
              </a:lnSpc>
              <a:buFont typeface="Arial" panose="020B0604020202020204" pitchFamily="34" charset="0"/>
              <a:buChar char="•"/>
            </a:pPr>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0814117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6529245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39198"/>
          </a:xfrm>
        </p:spPr>
        <p:txBody>
          <a:bodyPr/>
          <a:lstStyle/>
          <a:p>
            <a:r>
              <a:rPr lang="en-US" dirty="0"/>
              <a:t>Activity timelines post the July </a:t>
            </a:r>
            <a:r>
              <a:rPr lang="en-US" dirty="0" smtClean="0"/>
              <a:t>meeting</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grpSp>
        <p:nvGrpSpPr>
          <p:cNvPr id="67" name="Group 66"/>
          <p:cNvGrpSpPr/>
          <p:nvPr/>
        </p:nvGrpSpPr>
        <p:grpSpPr>
          <a:xfrm>
            <a:off x="35940" y="1124744"/>
            <a:ext cx="9042758" cy="5262862"/>
            <a:chOff x="35940" y="1124744"/>
            <a:chExt cx="9042758" cy="5262862"/>
          </a:xfrm>
        </p:grpSpPr>
        <p:sp>
          <p:nvSpPr>
            <p:cNvPr id="68" name="Line 15"/>
            <p:cNvSpPr>
              <a:spLocks noChangeShapeType="1"/>
            </p:cNvSpPr>
            <p:nvPr/>
          </p:nvSpPr>
          <p:spPr bwMode="auto">
            <a:xfrm flipH="1">
              <a:off x="6572543" y="1167606"/>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69" name="Line 14"/>
            <p:cNvSpPr>
              <a:spLocks noChangeShapeType="1"/>
            </p:cNvSpPr>
            <p:nvPr/>
          </p:nvSpPr>
          <p:spPr bwMode="auto">
            <a:xfrm flipH="1">
              <a:off x="3982088" y="1167606"/>
              <a:ext cx="7937"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0" name="Line 10"/>
            <p:cNvSpPr>
              <a:spLocks noChangeShapeType="1"/>
            </p:cNvSpPr>
            <p:nvPr/>
          </p:nvSpPr>
          <p:spPr bwMode="auto">
            <a:xfrm>
              <a:off x="1308721"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1"/>
            <p:cNvSpPr>
              <a:spLocks noChangeShapeType="1"/>
            </p:cNvSpPr>
            <p:nvPr/>
          </p:nvSpPr>
          <p:spPr bwMode="auto">
            <a:xfrm>
              <a:off x="2677035"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Rectangle 71"/>
            <p:cNvSpPr>
              <a:spLocks noChangeArrowheads="1"/>
            </p:cNvSpPr>
            <p:nvPr/>
          </p:nvSpPr>
          <p:spPr bwMode="auto">
            <a:xfrm>
              <a:off x="6480968"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73" name="Rectangle 72"/>
            <p:cNvSpPr>
              <a:spLocks noChangeArrowheads="1"/>
            </p:cNvSpPr>
            <p:nvPr/>
          </p:nvSpPr>
          <p:spPr bwMode="auto">
            <a:xfrm>
              <a:off x="5215474" y="112474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74" name="Rectangle 73"/>
            <p:cNvSpPr>
              <a:spLocks noChangeArrowheads="1"/>
            </p:cNvSpPr>
            <p:nvPr/>
          </p:nvSpPr>
          <p:spPr bwMode="auto">
            <a:xfrm>
              <a:off x="2677366" y="112474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75" name="Rectangle 74"/>
            <p:cNvSpPr>
              <a:spLocks noChangeArrowheads="1"/>
            </p:cNvSpPr>
            <p:nvPr/>
          </p:nvSpPr>
          <p:spPr bwMode="auto">
            <a:xfrm>
              <a:off x="1362034" y="1124744"/>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76" name="Rectangle 75"/>
            <p:cNvSpPr>
              <a:spLocks noChangeArrowheads="1"/>
            </p:cNvSpPr>
            <p:nvPr/>
          </p:nvSpPr>
          <p:spPr bwMode="auto">
            <a:xfrm>
              <a:off x="89421" y="1124744"/>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77" name="Rectangle 76"/>
            <p:cNvSpPr>
              <a:spLocks noChangeArrowheads="1"/>
            </p:cNvSpPr>
            <p:nvPr/>
          </p:nvSpPr>
          <p:spPr bwMode="auto">
            <a:xfrm>
              <a:off x="3941080" y="1124744"/>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78" name="Line 15"/>
            <p:cNvSpPr>
              <a:spLocks noChangeShapeType="1"/>
            </p:cNvSpPr>
            <p:nvPr/>
          </p:nvSpPr>
          <p:spPr bwMode="auto">
            <a:xfrm>
              <a:off x="5240826"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9" name="Rectangle 78"/>
            <p:cNvSpPr>
              <a:spLocks noChangeArrowheads="1"/>
            </p:cNvSpPr>
            <p:nvPr/>
          </p:nvSpPr>
          <p:spPr bwMode="auto">
            <a:xfrm>
              <a:off x="89422" y="1124744"/>
              <a:ext cx="8989276" cy="5262862"/>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80" name="Text Box 26"/>
            <p:cNvSpPr txBox="1">
              <a:spLocks noChangeArrowheads="1"/>
            </p:cNvSpPr>
            <p:nvPr/>
          </p:nvSpPr>
          <p:spPr bwMode="auto">
            <a:xfrm flipH="1">
              <a:off x="4128847" y="1504511"/>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(Mar </a:t>
              </a:r>
              <a:r>
                <a:rPr lang="en-US" altLang="en-US" sz="800" dirty="0" smtClean="0">
                  <a:latin typeface="Arial" panose="020B0604020202020204" pitchFamily="34" charset="0"/>
                  <a:cs typeface="Arial" panose="020B0604020202020204" pitchFamily="34" charset="0"/>
                </a:rPr>
                <a:t>2018)</a:t>
              </a:r>
              <a:endParaRPr lang="en-US" altLang="en-US" sz="800" dirty="0">
                <a:latin typeface="Arial" panose="020B0604020202020204" pitchFamily="34" charset="0"/>
                <a:cs typeface="Arial" panose="020B0604020202020204" pitchFamily="34" charset="0"/>
              </a:endParaRPr>
            </a:p>
          </p:txBody>
        </p:sp>
        <p:sp>
          <p:nvSpPr>
            <p:cNvPr id="81" name="Text Box 29"/>
            <p:cNvSpPr txBox="1">
              <a:spLocks noChangeArrowheads="1"/>
            </p:cNvSpPr>
            <p:nvPr/>
          </p:nvSpPr>
          <p:spPr bwMode="auto">
            <a:xfrm flipH="1">
              <a:off x="6629342" y="1514070"/>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(May. 2020)</a:t>
              </a:r>
              <a:endParaRPr lang="en-US" altLang="en-US" b="0" dirty="0"/>
            </a:p>
          </p:txBody>
        </p:sp>
        <p:sp>
          <p:nvSpPr>
            <p:cNvPr id="82" name="Isosceles Triangle 81"/>
            <p:cNvSpPr>
              <a:spLocks noChangeArrowheads="1"/>
            </p:cNvSpPr>
            <p:nvPr/>
          </p:nvSpPr>
          <p:spPr bwMode="auto">
            <a:xfrm>
              <a:off x="771983"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83" name="Isosceles Triangle 82"/>
            <p:cNvSpPr>
              <a:spLocks noChangeArrowheads="1"/>
            </p:cNvSpPr>
            <p:nvPr/>
          </p:nvSpPr>
          <p:spPr bwMode="auto">
            <a:xfrm flipH="1">
              <a:off x="4727102" y="152575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4" name="Text Box 24"/>
            <p:cNvSpPr txBox="1">
              <a:spLocks noChangeArrowheads="1"/>
            </p:cNvSpPr>
            <p:nvPr/>
          </p:nvSpPr>
          <p:spPr bwMode="auto">
            <a:xfrm>
              <a:off x="2763445" y="1504764"/>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(Sep. 2017)</a:t>
              </a:r>
              <a:endParaRPr lang="en-US" altLang="en-US" sz="8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3404196" y="1520988"/>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6" name="Isosceles Triangle 85"/>
            <p:cNvSpPr>
              <a:spLocks noChangeArrowheads="1"/>
            </p:cNvSpPr>
            <p:nvPr/>
          </p:nvSpPr>
          <p:spPr bwMode="auto">
            <a:xfrm>
              <a:off x="136458" y="152693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7" name="Text Box 24"/>
            <p:cNvSpPr txBox="1">
              <a:spLocks noChangeArrowheads="1"/>
            </p:cNvSpPr>
            <p:nvPr/>
          </p:nvSpPr>
          <p:spPr bwMode="auto">
            <a:xfrm>
              <a:off x="43796" y="151203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SG </a:t>
              </a:r>
            </a:p>
            <a:p>
              <a:pPr algn="ctr"/>
              <a:r>
                <a:rPr lang="en-US" altLang="en-US" sz="800" dirty="0" smtClean="0">
                  <a:latin typeface="Arial" panose="020B0604020202020204" pitchFamily="34" charset="0"/>
                  <a:cs typeface="Arial" panose="020B0604020202020204" pitchFamily="34" charset="0"/>
                </a:rPr>
                <a:t>Formation</a:t>
              </a:r>
            </a:p>
            <a:p>
              <a:pPr algn="ctr"/>
              <a:r>
                <a:rPr lang="en-US" altLang="en-US" sz="800" dirty="0" smtClean="0">
                  <a:latin typeface="Arial" panose="020B0604020202020204" pitchFamily="34" charset="0"/>
                  <a:cs typeface="Arial" panose="020B0604020202020204" pitchFamily="34" charset="0"/>
                </a:rPr>
                <a:t>1-15</a:t>
              </a:r>
              <a:endParaRPr lang="en-US" altLang="en-US" sz="800" dirty="0">
                <a:latin typeface="Arial" panose="020B0604020202020204" pitchFamily="34" charset="0"/>
                <a:cs typeface="Arial" panose="020B0604020202020204" pitchFamily="34" charset="0"/>
              </a:endParaRPr>
            </a:p>
          </p:txBody>
        </p:sp>
        <p:sp>
          <p:nvSpPr>
            <p:cNvPr id="88" name="Text Box 24"/>
            <p:cNvSpPr txBox="1">
              <a:spLocks noChangeArrowheads="1"/>
            </p:cNvSpPr>
            <p:nvPr/>
          </p:nvSpPr>
          <p:spPr bwMode="auto">
            <a:xfrm>
              <a:off x="1002000" y="2240169"/>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11/15-5/16</a:t>
              </a:r>
              <a:endParaRPr lang="en-US" altLang="en-US" sz="700" b="1" dirty="0">
                <a:latin typeface="Arial" panose="020B0604020202020204" pitchFamily="34" charset="0"/>
                <a:cs typeface="Arial" panose="020B0604020202020204" pitchFamily="34" charset="0"/>
              </a:endParaRPr>
            </a:p>
          </p:txBody>
        </p:sp>
        <p:sp>
          <p:nvSpPr>
            <p:cNvPr id="89" name="Isosceles Triangle 88"/>
            <p:cNvSpPr>
              <a:spLocks noChangeArrowheads="1"/>
            </p:cNvSpPr>
            <p:nvPr/>
          </p:nvSpPr>
          <p:spPr bwMode="auto">
            <a:xfrm>
              <a:off x="6701460" y="1536499"/>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0" name="Rectangle 89"/>
            <p:cNvSpPr/>
            <p:nvPr/>
          </p:nvSpPr>
          <p:spPr>
            <a:xfrm>
              <a:off x="1837260" y="2272912"/>
              <a:ext cx="1647264" cy="24344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91" name="Text Box 24"/>
            <p:cNvSpPr txBox="1">
              <a:spLocks noChangeArrowheads="1"/>
            </p:cNvSpPr>
            <p:nvPr/>
          </p:nvSpPr>
          <p:spPr bwMode="auto">
            <a:xfrm>
              <a:off x="982469" y="151401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a:t>
              </a:r>
              <a:r>
                <a:rPr lang="en-US" altLang="en-US" sz="800" dirty="0" smtClean="0">
                  <a:latin typeface="Arial" panose="020B0604020202020204" pitchFamily="34" charset="0"/>
                  <a:cs typeface="Arial" panose="020B0604020202020204" pitchFamily="34" charset="0"/>
                </a:rPr>
                <a:t>formation </a:t>
              </a:r>
            </a:p>
            <a:p>
              <a:pPr algn="ctr"/>
              <a:r>
                <a:rPr lang="en-US" altLang="en-US" sz="800" dirty="0" smtClean="0">
                  <a:latin typeface="Arial" panose="020B0604020202020204" pitchFamily="34" charset="0"/>
                  <a:cs typeface="Arial" panose="020B0604020202020204" pitchFamily="34" charset="0"/>
                </a:rPr>
                <a:t>9-15</a:t>
              </a:r>
              <a:endParaRPr lang="en-US" altLang="en-US" sz="800" dirty="0">
                <a:latin typeface="Arial" panose="020B0604020202020204" pitchFamily="34" charset="0"/>
                <a:cs typeface="Arial" panose="020B0604020202020204" pitchFamily="34" charset="0"/>
              </a:endParaRPr>
            </a:p>
          </p:txBody>
        </p:sp>
        <p:sp>
          <p:nvSpPr>
            <p:cNvPr id="92" name="Isosceles Triangle 91"/>
            <p:cNvSpPr>
              <a:spLocks noChangeArrowheads="1"/>
            </p:cNvSpPr>
            <p:nvPr/>
          </p:nvSpPr>
          <p:spPr bwMode="auto">
            <a:xfrm>
              <a:off x="835832"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3" name="Rectangle 92"/>
            <p:cNvSpPr/>
            <p:nvPr/>
          </p:nvSpPr>
          <p:spPr>
            <a:xfrm>
              <a:off x="444626" y="1987657"/>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94" name="Rectangle 93"/>
            <p:cNvSpPr/>
            <p:nvPr/>
          </p:nvSpPr>
          <p:spPr>
            <a:xfrm>
              <a:off x="2947113" y="2524562"/>
              <a:ext cx="3840583" cy="29697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95" name="Rectangle 94"/>
            <p:cNvSpPr/>
            <p:nvPr/>
          </p:nvSpPr>
          <p:spPr>
            <a:xfrm>
              <a:off x="1155353" y="1987658"/>
              <a:ext cx="1512000" cy="265112"/>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96" name="Text Box 24"/>
            <p:cNvSpPr txBox="1">
              <a:spLocks noChangeArrowheads="1"/>
            </p:cNvSpPr>
            <p:nvPr/>
          </p:nvSpPr>
          <p:spPr bwMode="auto">
            <a:xfrm>
              <a:off x="1814377" y="2518345"/>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5/16-9/17</a:t>
              </a:r>
              <a:endParaRPr lang="en-US" altLang="en-US" sz="700" b="1" dirty="0">
                <a:latin typeface="Arial" panose="020B0604020202020204" pitchFamily="34" charset="0"/>
                <a:cs typeface="Arial" panose="020B0604020202020204" pitchFamily="34" charset="0"/>
              </a:endParaRPr>
            </a:p>
          </p:txBody>
        </p:sp>
        <p:sp>
          <p:nvSpPr>
            <p:cNvPr id="97" name="Text Box 24"/>
            <p:cNvSpPr txBox="1">
              <a:spLocks noChangeArrowheads="1"/>
            </p:cNvSpPr>
            <p:nvPr/>
          </p:nvSpPr>
          <p:spPr bwMode="auto">
            <a:xfrm>
              <a:off x="217171" y="224647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5/15-11/15</a:t>
              </a:r>
              <a:endParaRPr lang="en-US" altLang="en-US" sz="700" b="1" dirty="0">
                <a:latin typeface="Arial" panose="020B0604020202020204" pitchFamily="34" charset="0"/>
                <a:cs typeface="Arial" panose="020B0604020202020204" pitchFamily="34" charset="0"/>
              </a:endParaRPr>
            </a:p>
          </p:txBody>
        </p:sp>
        <p:sp>
          <p:nvSpPr>
            <p:cNvPr id="98" name="Rectangle 97"/>
            <p:cNvSpPr>
              <a:spLocks noChangeArrowheads="1"/>
            </p:cNvSpPr>
            <p:nvPr/>
          </p:nvSpPr>
          <p:spPr bwMode="auto">
            <a:xfrm>
              <a:off x="7774046"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2021</a:t>
              </a:r>
              <a:endParaRPr lang="en-US" altLang="en-US" b="1" dirty="0">
                <a:solidFill>
                  <a:schemeClr val="bg1"/>
                </a:solidFill>
                <a:latin typeface="Arial" panose="020B0604020202020204" pitchFamily="34" charset="0"/>
                <a:cs typeface="Arial" panose="020B0604020202020204" pitchFamily="34" charset="0"/>
              </a:endParaRPr>
            </a:p>
          </p:txBody>
        </p:sp>
        <p:sp>
          <p:nvSpPr>
            <p:cNvPr id="99" name="Line 15"/>
            <p:cNvSpPr>
              <a:spLocks noChangeShapeType="1"/>
            </p:cNvSpPr>
            <p:nvPr/>
          </p:nvSpPr>
          <p:spPr bwMode="auto">
            <a:xfrm flipH="1">
              <a:off x="7808703" y="1124744"/>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0" name="Isosceles Triangle 99"/>
            <p:cNvSpPr>
              <a:spLocks noChangeArrowheads="1"/>
            </p:cNvSpPr>
            <p:nvPr/>
          </p:nvSpPr>
          <p:spPr bwMode="auto">
            <a:xfrm>
              <a:off x="1773196" y="1511397"/>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101" name="Straight Connector 100"/>
            <p:cNvCxnSpPr>
              <a:stCxn id="93" idx="1"/>
              <a:endCxn id="95" idx="1"/>
            </p:cNvCxnSpPr>
            <p:nvPr/>
          </p:nvCxnSpPr>
          <p:spPr bwMode="auto">
            <a:xfrm>
              <a:off x="444626" y="2120214"/>
              <a:ext cx="7107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2" name="Rectangle 101"/>
            <p:cNvSpPr/>
            <p:nvPr/>
          </p:nvSpPr>
          <p:spPr>
            <a:xfrm>
              <a:off x="1209226" y="2924944"/>
              <a:ext cx="947770"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103" name="Rectangle 102"/>
            <p:cNvSpPr/>
            <p:nvPr/>
          </p:nvSpPr>
          <p:spPr>
            <a:xfrm>
              <a:off x="1835696" y="3248277"/>
              <a:ext cx="164882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104" name="Rectangle 103"/>
            <p:cNvSpPr/>
            <p:nvPr/>
          </p:nvSpPr>
          <p:spPr>
            <a:xfrm>
              <a:off x="2942904" y="3554539"/>
              <a:ext cx="365589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105" name="TextBox 104"/>
            <p:cNvSpPr txBox="1"/>
            <p:nvPr/>
          </p:nvSpPr>
          <p:spPr>
            <a:xfrm>
              <a:off x="155334" y="2930664"/>
              <a:ext cx="871919" cy="523220"/>
            </a:xfrm>
            <a:prstGeom prst="rect">
              <a:avLst/>
            </a:prstGeom>
            <a:noFill/>
          </p:spPr>
          <p:txBody>
            <a:bodyPr wrap="square" rtlCol="0">
              <a:spAutoFit/>
            </a:bodyPr>
            <a:lstStyle/>
            <a:p>
              <a:r>
                <a:rPr lang="en-US" sz="1400" dirty="0" smtClean="0">
                  <a:solidFill>
                    <a:schemeClr val="tx1"/>
                  </a:solidFill>
                </a:rPr>
                <a:t>Accuracy</a:t>
              </a:r>
            </a:p>
            <a:p>
              <a:r>
                <a:rPr lang="en-US" sz="1400" dirty="0" smtClean="0">
                  <a:solidFill>
                    <a:schemeClr val="tx1"/>
                  </a:solidFill>
                </a:rPr>
                <a:t>coverage</a:t>
              </a:r>
              <a:endParaRPr lang="en-US" sz="1400" dirty="0">
                <a:solidFill>
                  <a:schemeClr val="tx1"/>
                </a:solidFill>
              </a:endParaRPr>
            </a:p>
          </p:txBody>
        </p:sp>
        <p:sp>
          <p:nvSpPr>
            <p:cNvPr id="106" name="TextBox 105"/>
            <p:cNvSpPr txBox="1"/>
            <p:nvPr/>
          </p:nvSpPr>
          <p:spPr>
            <a:xfrm>
              <a:off x="255918" y="3939849"/>
              <a:ext cx="687489" cy="307777"/>
            </a:xfrm>
            <a:prstGeom prst="rect">
              <a:avLst/>
            </a:prstGeom>
            <a:noFill/>
          </p:spPr>
          <p:txBody>
            <a:bodyPr wrap="square" rtlCol="0">
              <a:spAutoFit/>
            </a:bodyPr>
            <a:lstStyle/>
            <a:p>
              <a:r>
                <a:rPr lang="en-US" sz="1400" dirty="0" smtClean="0">
                  <a:solidFill>
                    <a:schemeClr val="tx1"/>
                  </a:solidFill>
                </a:rPr>
                <a:t>60Ghz</a:t>
              </a:r>
              <a:endParaRPr lang="en-US" sz="1400" dirty="0">
                <a:solidFill>
                  <a:schemeClr val="tx1"/>
                </a:solidFill>
              </a:endParaRPr>
            </a:p>
          </p:txBody>
        </p:sp>
        <p:sp>
          <p:nvSpPr>
            <p:cNvPr id="107" name="Rectangle 106"/>
            <p:cNvSpPr/>
            <p:nvPr/>
          </p:nvSpPr>
          <p:spPr>
            <a:xfrm>
              <a:off x="1193872" y="3998653"/>
              <a:ext cx="968472"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108" name="Rectangle 107"/>
            <p:cNvSpPr/>
            <p:nvPr/>
          </p:nvSpPr>
          <p:spPr>
            <a:xfrm>
              <a:off x="1911510" y="4323775"/>
              <a:ext cx="1573013"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109" name="Rectangle 108"/>
            <p:cNvSpPr/>
            <p:nvPr/>
          </p:nvSpPr>
          <p:spPr>
            <a:xfrm>
              <a:off x="3013363" y="4649377"/>
              <a:ext cx="3559180"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cxnSp>
          <p:nvCxnSpPr>
            <p:cNvPr id="110" name="Straight Connector 109"/>
            <p:cNvCxnSpPr>
              <a:cxnSpLocks noChangeAspect="1"/>
              <a:stCxn id="102" idx="1"/>
            </p:cNvCxnSpPr>
            <p:nvPr/>
          </p:nvCxnSpPr>
          <p:spPr bwMode="auto">
            <a:xfrm>
              <a:off x="1209226" y="3086762"/>
              <a:ext cx="605151"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1" name="Straight Connector 110"/>
            <p:cNvCxnSpPr>
              <a:cxnSpLocks noChangeAspect="1"/>
            </p:cNvCxnSpPr>
            <p:nvPr/>
          </p:nvCxnSpPr>
          <p:spPr bwMode="auto">
            <a:xfrm>
              <a:off x="1202497" y="4183511"/>
              <a:ext cx="578727"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2" name="TextBox 111"/>
            <p:cNvSpPr txBox="1"/>
            <p:nvPr/>
          </p:nvSpPr>
          <p:spPr>
            <a:xfrm>
              <a:off x="107504" y="4975667"/>
              <a:ext cx="996622" cy="307777"/>
            </a:xfrm>
            <a:prstGeom prst="rect">
              <a:avLst/>
            </a:prstGeom>
            <a:noFill/>
          </p:spPr>
          <p:txBody>
            <a:bodyPr wrap="square" rtlCol="0">
              <a:spAutoFit/>
            </a:bodyPr>
            <a:lstStyle/>
            <a:p>
              <a:r>
                <a:rPr lang="en-US" sz="1400" dirty="0" smtClean="0">
                  <a:solidFill>
                    <a:schemeClr val="tx1"/>
                  </a:solidFill>
                </a:rPr>
                <a:t>Scalability</a:t>
              </a:r>
              <a:endParaRPr lang="en-US" sz="1400" dirty="0">
                <a:solidFill>
                  <a:schemeClr val="tx1"/>
                </a:solidFill>
              </a:endParaRPr>
            </a:p>
          </p:txBody>
        </p:sp>
        <p:sp>
          <p:nvSpPr>
            <p:cNvPr id="113" name="Rectangle 112"/>
            <p:cNvSpPr/>
            <p:nvPr/>
          </p:nvSpPr>
          <p:spPr>
            <a:xfrm>
              <a:off x="1209226" y="4990385"/>
              <a:ext cx="961093"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114" name="Rectangle 113"/>
            <p:cNvSpPr/>
            <p:nvPr/>
          </p:nvSpPr>
          <p:spPr>
            <a:xfrm>
              <a:off x="1849020" y="5313718"/>
              <a:ext cx="1625154"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115" name="Rectangle 114"/>
            <p:cNvSpPr/>
            <p:nvPr/>
          </p:nvSpPr>
          <p:spPr>
            <a:xfrm>
              <a:off x="2956228" y="5619980"/>
              <a:ext cx="3642574"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cxnSp>
          <p:nvCxnSpPr>
            <p:cNvPr id="116" name="Straight Connector 115"/>
            <p:cNvCxnSpPr>
              <a:cxnSpLocks noChangeAspect="1"/>
              <a:stCxn id="113" idx="1"/>
            </p:cNvCxnSpPr>
            <p:nvPr/>
          </p:nvCxnSpPr>
          <p:spPr bwMode="auto">
            <a:xfrm>
              <a:off x="1209226" y="5152203"/>
              <a:ext cx="656309"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7" name="Text Box 24"/>
            <p:cNvSpPr txBox="1">
              <a:spLocks noChangeArrowheads="1"/>
            </p:cNvSpPr>
            <p:nvPr/>
          </p:nvSpPr>
          <p:spPr bwMode="auto">
            <a:xfrm>
              <a:off x="1865535" y="1515749"/>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5-2016</a:t>
              </a:r>
              <a:endParaRPr lang="en-US" altLang="en-US" sz="800" dirty="0">
                <a:latin typeface="Arial" panose="020B0604020202020204" pitchFamily="34" charset="0"/>
                <a:cs typeface="Arial" panose="020B0604020202020204" pitchFamily="34" charset="0"/>
              </a:endParaRPr>
            </a:p>
          </p:txBody>
        </p:sp>
        <p:sp>
          <p:nvSpPr>
            <p:cNvPr id="118" name="Oval Callout 117"/>
            <p:cNvSpPr/>
            <p:nvPr/>
          </p:nvSpPr>
          <p:spPr bwMode="auto">
            <a:xfrm>
              <a:off x="3484524" y="1987657"/>
              <a:ext cx="2167596" cy="287285"/>
            </a:xfrm>
            <a:prstGeom prst="wedgeEllipseCallout">
              <a:avLst>
                <a:gd name="adj1" fmla="val -49921"/>
                <a:gd name="adj2" fmla="val 118294"/>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1" i="0" u="none" strike="noStrike" cap="none" normalizeH="0" baseline="0" dirty="0" smtClean="0">
                  <a:ln>
                    <a:noFill/>
                  </a:ln>
                  <a:solidFill>
                    <a:srgbClr val="002060"/>
                  </a:solidFill>
                  <a:effectLst/>
                  <a:latin typeface="Times New Roman" pitchFamily="16" charset="0"/>
                  <a:ea typeface="MS Gothic" charset="-128"/>
                </a:rPr>
                <a:t>SFD feature  Freeze</a:t>
              </a:r>
            </a:p>
          </p:txBody>
        </p:sp>
        <p:sp>
          <p:nvSpPr>
            <p:cNvPr id="119" name="Oval Callout 118"/>
            <p:cNvSpPr/>
            <p:nvPr/>
          </p:nvSpPr>
          <p:spPr bwMode="auto">
            <a:xfrm>
              <a:off x="35940" y="2625205"/>
              <a:ext cx="2167596" cy="287285"/>
            </a:xfrm>
            <a:prstGeom prst="wedgeEllipseCallout">
              <a:avLst>
                <a:gd name="adj1" fmla="val 71520"/>
                <a:gd name="adj2" fmla="val -180706"/>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1" i="0" u="none" strike="noStrike" cap="none" normalizeH="0" baseline="0" dirty="0" smtClean="0">
                  <a:ln>
                    <a:noFill/>
                  </a:ln>
                  <a:solidFill>
                    <a:srgbClr val="002060"/>
                  </a:solidFill>
                  <a:effectLst/>
                  <a:latin typeface="Times New Roman" pitchFamily="16" charset="0"/>
                  <a:ea typeface="MS Gothic" charset="-128"/>
                </a:rPr>
                <a:t>FRD Freeze</a:t>
              </a:r>
            </a:p>
          </p:txBody>
        </p:sp>
        <p:sp>
          <p:nvSpPr>
            <p:cNvPr id="120" name="Curved Left Arrow 119"/>
            <p:cNvSpPr/>
            <p:nvPr/>
          </p:nvSpPr>
          <p:spPr bwMode="auto">
            <a:xfrm rot="10800000">
              <a:off x="5796136" y="2584529"/>
              <a:ext cx="449160" cy="1256804"/>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1" name="Curved Left Arrow 120"/>
            <p:cNvSpPr/>
            <p:nvPr/>
          </p:nvSpPr>
          <p:spPr bwMode="auto">
            <a:xfrm rot="10800000">
              <a:off x="5707543" y="2584529"/>
              <a:ext cx="449160" cy="2265013"/>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2" name="Curved Left Arrow 121"/>
            <p:cNvSpPr/>
            <p:nvPr/>
          </p:nvSpPr>
          <p:spPr bwMode="auto">
            <a:xfrm rot="10800000">
              <a:off x="5707542" y="2584529"/>
              <a:ext cx="449160" cy="3227211"/>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123" name="Group 122"/>
            <p:cNvGrpSpPr/>
            <p:nvPr/>
          </p:nvGrpSpPr>
          <p:grpSpPr>
            <a:xfrm flipH="1">
              <a:off x="3246480" y="2293764"/>
              <a:ext cx="518789" cy="3227211"/>
              <a:chOff x="5859942" y="2736929"/>
              <a:chExt cx="537754" cy="3227211"/>
            </a:xfrm>
          </p:grpSpPr>
          <p:sp>
            <p:nvSpPr>
              <p:cNvPr id="125" name="Curved Left Arrow 124"/>
              <p:cNvSpPr/>
              <p:nvPr/>
            </p:nvSpPr>
            <p:spPr bwMode="auto">
              <a:xfrm rot="10800000">
                <a:off x="5948536" y="2736929"/>
                <a:ext cx="449160" cy="1170175"/>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6" name="Curved Left Arrow 125"/>
              <p:cNvSpPr/>
              <p:nvPr/>
            </p:nvSpPr>
            <p:spPr bwMode="auto">
              <a:xfrm rot="10800000">
                <a:off x="5859943" y="2736929"/>
                <a:ext cx="449160" cy="2265013"/>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7" name="Curved Left Arrow 126"/>
              <p:cNvSpPr/>
              <p:nvPr/>
            </p:nvSpPr>
            <p:spPr bwMode="auto">
              <a:xfrm rot="10800000">
                <a:off x="5859942" y="2736929"/>
                <a:ext cx="449160" cy="3227211"/>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124" name="TextBox 123"/>
            <p:cNvSpPr txBox="1"/>
            <p:nvPr/>
          </p:nvSpPr>
          <p:spPr>
            <a:xfrm rot="1093920">
              <a:off x="1656969" y="3458805"/>
              <a:ext cx="6074089" cy="1323439"/>
            </a:xfrm>
            <a:prstGeom prst="rect">
              <a:avLst/>
            </a:prstGeom>
            <a:noFill/>
          </p:spPr>
          <p:txBody>
            <a:bodyPr wrap="square" rtlCol="0">
              <a:spAutoFit/>
            </a:bodyPr>
            <a:lstStyle/>
            <a:p>
              <a:pPr algn="ctr"/>
              <a:r>
                <a:rPr lang="en-US" sz="4000" dirty="0" smtClean="0">
                  <a:solidFill>
                    <a:schemeClr val="tx1"/>
                  </a:solidFill>
                </a:rPr>
                <a:t>TG Timelines Pending Review</a:t>
              </a:r>
              <a:endParaRPr lang="en-US" sz="4000" dirty="0">
                <a:solidFill>
                  <a:schemeClr val="tx1"/>
                </a:solidFill>
              </a:endParaRPr>
            </a:p>
          </p:txBody>
        </p:sp>
      </p:grpSp>
    </p:spTree>
    <p:extLst>
      <p:ext uri="{BB962C8B-B14F-4D97-AF65-F5344CB8AC3E}">
        <p14:creationId xmlns:p14="http://schemas.microsoft.com/office/powerpoint/2010/main" val="9278147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Goals for the </a:t>
            </a:r>
            <a:r>
              <a:rPr lang="en-US" altLang="en-US" dirty="0" smtClean="0">
                <a:solidFill>
                  <a:schemeClr val="tx2"/>
                </a:solidFill>
              </a:rPr>
              <a:t>Jan. </a:t>
            </a:r>
            <a:r>
              <a:rPr lang="en-US" altLang="en-US" dirty="0">
                <a:solidFill>
                  <a:schemeClr val="tx2"/>
                </a:solidFill>
              </a:rPr>
              <a:t>meeting </a:t>
            </a:r>
            <a:endParaRPr lang="en-US" dirty="0"/>
          </a:p>
        </p:txBody>
      </p:sp>
      <p:sp>
        <p:nvSpPr>
          <p:cNvPr id="3" name="Content Placeholder 2"/>
          <p:cNvSpPr>
            <a:spLocks noGrp="1"/>
          </p:cNvSpPr>
          <p:nvPr>
            <p:ph idx="1"/>
          </p:nvPr>
        </p:nvSpPr>
        <p:spPr/>
        <p:txBody>
          <a:bodyPr/>
          <a:lstStyle/>
          <a:p>
            <a:pPr algn="just">
              <a:spcBef>
                <a:spcPts val="1225"/>
              </a:spcBef>
              <a:buFontTx/>
              <a:buChar char="•"/>
            </a:pPr>
            <a:r>
              <a:rPr lang="en-US" altLang="en-US" dirty="0"/>
              <a:t>Continue on Functional Requirement Document development.</a:t>
            </a:r>
          </a:p>
          <a:p>
            <a:pPr algn="just">
              <a:spcBef>
                <a:spcPts val="1225"/>
              </a:spcBef>
              <a:buFontTx/>
              <a:buChar char="•"/>
            </a:pPr>
            <a:r>
              <a:rPr lang="en-US" altLang="en-US" dirty="0"/>
              <a:t>Approve submissions of technical material towards SFD text.</a:t>
            </a:r>
          </a:p>
          <a:p>
            <a:pPr algn="just">
              <a:spcBef>
                <a:spcPts val="1225"/>
              </a:spcBef>
              <a:buFontTx/>
              <a:buChar char="•"/>
            </a:pPr>
            <a:r>
              <a:rPr lang="en-US" altLang="en-US" dirty="0"/>
              <a:t>Review technical submissions on channel models, proposed technical approaches etc. </a:t>
            </a:r>
          </a:p>
          <a:p>
            <a:pPr algn="just">
              <a:spcBef>
                <a:spcPts val="1225"/>
              </a:spcBef>
              <a:buFontTx/>
              <a:buChar char="•"/>
            </a:pPr>
            <a:endParaRPr lang="en-US" altLang="en-US" dirty="0"/>
          </a:p>
          <a:p>
            <a:pPr algn="just">
              <a:spcBef>
                <a:spcPts val="1225"/>
              </a:spcBef>
              <a:buFontTx/>
              <a:buChar char="•"/>
            </a:pPr>
            <a:endParaRPr lang="en-US" altLang="en-US" dirty="0"/>
          </a:p>
          <a:p>
            <a:pPr algn="just">
              <a:spcBef>
                <a:spcPts val="1225"/>
              </a:spcBef>
              <a:buFontTx/>
              <a:buChar char="•"/>
            </a:pPr>
            <a:endParaRPr lang="en-US" altLang="en-US" dirty="0"/>
          </a:p>
          <a:p>
            <a:pPr lvl="0">
              <a:buFont typeface="Arial" panose="020B0604020202020204" pitchFamily="34" charset="0"/>
              <a:buChar char="•"/>
            </a:pP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21225408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dirty="0"/>
              <a:t>Nov. </a:t>
            </a:r>
            <a:r>
              <a:rPr lang="en-US" altLang="en-US" dirty="0" smtClean="0"/>
              <a:t>30</a:t>
            </a:r>
            <a:r>
              <a:rPr lang="en-US" altLang="en-US" baseline="30000" dirty="0" smtClean="0"/>
              <a:t>th</a:t>
            </a:r>
            <a:r>
              <a:rPr lang="en-US" altLang="en-US" dirty="0" smtClean="0"/>
              <a:t> (Wed.) 10:00AM </a:t>
            </a:r>
            <a:r>
              <a:rPr lang="en-US" altLang="en-US" dirty="0"/>
              <a:t>ET for 1hr. </a:t>
            </a:r>
          </a:p>
          <a:p>
            <a:pPr algn="just">
              <a:spcBef>
                <a:spcPct val="20000"/>
              </a:spcBef>
              <a:buFontTx/>
              <a:buChar char="•"/>
            </a:pPr>
            <a:r>
              <a:rPr lang="en-US" altLang="en-US" dirty="0"/>
              <a:t>Do we need anymore calls?</a:t>
            </a:r>
          </a:p>
          <a:p>
            <a:pPr marL="0" indent="0">
              <a:spcBef>
                <a:spcPct val="20000"/>
              </a:spcBef>
            </a:pPr>
            <a:endParaRPr lang="en-US" altLang="en-US" dirty="0"/>
          </a:p>
          <a:p>
            <a:pPr marL="0" indent="0">
              <a:spcBef>
                <a:spcPct val="20000"/>
              </a:spcBef>
            </a:pPr>
            <a:endParaRPr lang="en-US" altLang="en-US" dirty="0"/>
          </a:p>
          <a:p>
            <a:pPr marL="0" indent="0">
              <a:spcBef>
                <a:spcPct val="20000"/>
              </a:spcBef>
            </a:pP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6012166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8161668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25846642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sz="4000" dirty="0"/>
          </a:p>
          <a:p>
            <a:pPr algn="ctr"/>
            <a:r>
              <a:rPr lang="en-US" sz="4800" dirty="0" smtClean="0"/>
              <a:t>Backup</a:t>
            </a:r>
            <a:endParaRPr lang="en-US" sz="4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34654493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Previously: Review </a:t>
            </a:r>
            <a:r>
              <a:rPr lang="en-US" dirty="0" err="1"/>
              <a:t>TGaz</a:t>
            </a:r>
            <a:r>
              <a:rPr lang="en-US" dirty="0"/>
              <a:t> Timeline progress (Nov.)</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
        <p:nvSpPr>
          <p:cNvPr id="7" name="Line 15"/>
          <p:cNvSpPr>
            <a:spLocks noChangeShapeType="1"/>
          </p:cNvSpPr>
          <p:nvPr/>
        </p:nvSpPr>
        <p:spPr bwMode="auto">
          <a:xfrm flipH="1">
            <a:off x="7243534" y="2507124"/>
            <a:ext cx="3175" cy="29813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 name="Line 14"/>
          <p:cNvSpPr>
            <a:spLocks noChangeShapeType="1"/>
          </p:cNvSpPr>
          <p:nvPr/>
        </p:nvSpPr>
        <p:spPr bwMode="auto">
          <a:xfrm flipH="1">
            <a:off x="4653079" y="2360613"/>
            <a:ext cx="7937" cy="31718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0"/>
          <p:cNvSpPr>
            <a:spLocks noChangeShapeType="1"/>
          </p:cNvSpPr>
          <p:nvPr/>
        </p:nvSpPr>
        <p:spPr bwMode="auto">
          <a:xfrm>
            <a:off x="1979712" y="2351087"/>
            <a:ext cx="0" cy="3189288"/>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1"/>
          <p:cNvSpPr>
            <a:spLocks noChangeShapeType="1"/>
          </p:cNvSpPr>
          <p:nvPr/>
        </p:nvSpPr>
        <p:spPr bwMode="auto">
          <a:xfrm>
            <a:off x="3348026" y="2351087"/>
            <a:ext cx="0" cy="319087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1" name="Rectangle 10"/>
          <p:cNvSpPr>
            <a:spLocks noChangeArrowheads="1"/>
          </p:cNvSpPr>
          <p:nvPr/>
        </p:nvSpPr>
        <p:spPr bwMode="auto">
          <a:xfrm>
            <a:off x="7151959" y="231489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5886465" y="2326004"/>
            <a:ext cx="1265494"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3348357" y="2326004"/>
            <a:ext cx="1272613"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2033025" y="230822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Rectangle 14"/>
          <p:cNvSpPr>
            <a:spLocks noChangeArrowheads="1"/>
          </p:cNvSpPr>
          <p:nvPr/>
        </p:nvSpPr>
        <p:spPr bwMode="auto">
          <a:xfrm>
            <a:off x="760412" y="230822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6" name="Rectangle 15"/>
          <p:cNvSpPr>
            <a:spLocks noChangeArrowheads="1"/>
          </p:cNvSpPr>
          <p:nvPr/>
        </p:nvSpPr>
        <p:spPr bwMode="auto">
          <a:xfrm>
            <a:off x="4612071" y="230822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7" name="Line 15"/>
          <p:cNvSpPr>
            <a:spLocks noChangeShapeType="1"/>
          </p:cNvSpPr>
          <p:nvPr/>
        </p:nvSpPr>
        <p:spPr bwMode="auto">
          <a:xfrm>
            <a:off x="5911817" y="2579688"/>
            <a:ext cx="0" cy="29527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Rectangle 17"/>
          <p:cNvSpPr>
            <a:spLocks noChangeArrowheads="1"/>
          </p:cNvSpPr>
          <p:nvPr/>
        </p:nvSpPr>
        <p:spPr bwMode="auto">
          <a:xfrm>
            <a:off x="760413" y="2308225"/>
            <a:ext cx="7696199" cy="3224213"/>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9" name="Text Box 26"/>
          <p:cNvSpPr txBox="1">
            <a:spLocks noChangeArrowheads="1"/>
          </p:cNvSpPr>
          <p:nvPr/>
        </p:nvSpPr>
        <p:spPr bwMode="auto">
          <a:xfrm flipH="1">
            <a:off x="5174555" y="3317875"/>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2.0</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(Mar </a:t>
            </a:r>
            <a:r>
              <a:rPr lang="en-US" altLang="en-US" sz="800" b="1" dirty="0" smtClean="0">
                <a:latin typeface="Arial" panose="020B0604020202020204" pitchFamily="34" charset="0"/>
                <a:cs typeface="Arial" panose="020B0604020202020204" pitchFamily="34" charset="0"/>
              </a:rPr>
              <a:t>2018)</a:t>
            </a:r>
            <a:endParaRPr lang="en-US" altLang="en-US" sz="800" b="1" dirty="0">
              <a:latin typeface="Arial" panose="020B0604020202020204" pitchFamily="34" charset="0"/>
              <a:cs typeface="Arial" panose="020B0604020202020204" pitchFamily="34" charset="0"/>
            </a:endParaRPr>
          </a:p>
        </p:txBody>
      </p:sp>
      <p:sp>
        <p:nvSpPr>
          <p:cNvPr id="20" name="Text Box 29"/>
          <p:cNvSpPr txBox="1">
            <a:spLocks noChangeArrowheads="1"/>
          </p:cNvSpPr>
          <p:nvPr/>
        </p:nvSpPr>
        <p:spPr bwMode="auto">
          <a:xfrm flipH="1">
            <a:off x="6981949" y="335699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.11az</a:t>
            </a:r>
            <a:br>
              <a:rPr lang="en-US" altLang="en-US" dirty="0"/>
            </a:br>
            <a:r>
              <a:rPr lang="en-US" altLang="en-US" dirty="0"/>
              <a:t> Final</a:t>
            </a:r>
          </a:p>
          <a:p>
            <a:r>
              <a:rPr lang="en-US" altLang="en-US" dirty="0" smtClean="0"/>
              <a:t>(May. 2020)</a:t>
            </a:r>
            <a:endParaRPr lang="en-US" altLang="en-US" dirty="0"/>
          </a:p>
        </p:txBody>
      </p:sp>
      <p:sp>
        <p:nvSpPr>
          <p:cNvPr id="21" name="Text Box 24"/>
          <p:cNvSpPr txBox="1">
            <a:spLocks noChangeArrowheads="1"/>
          </p:cNvSpPr>
          <p:nvPr/>
        </p:nvSpPr>
        <p:spPr bwMode="auto">
          <a:xfrm>
            <a:off x="1115616" y="2636912"/>
            <a:ext cx="71072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PAR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Approved</a:t>
            </a: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22" name="Isosceles Triangle 21"/>
          <p:cNvSpPr>
            <a:spLocks noChangeArrowheads="1"/>
          </p:cNvSpPr>
          <p:nvPr/>
        </p:nvSpPr>
        <p:spPr bwMode="auto">
          <a:xfrm>
            <a:off x="1442974"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23" name="Isosceles Triangle 22"/>
          <p:cNvSpPr>
            <a:spLocks noChangeArrowheads="1"/>
          </p:cNvSpPr>
          <p:nvPr/>
        </p:nvSpPr>
        <p:spPr bwMode="auto">
          <a:xfrm flipH="1">
            <a:off x="5401568" y="3074988"/>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4" name="Text Box 24"/>
          <p:cNvSpPr txBox="1">
            <a:spLocks noChangeArrowheads="1"/>
          </p:cNvSpPr>
          <p:nvPr/>
        </p:nvSpPr>
        <p:spPr bwMode="auto">
          <a:xfrm>
            <a:off x="3773798" y="3317875"/>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1.0</a:t>
            </a:r>
            <a:br>
              <a:rPr lang="en-US" altLang="en-US" sz="800" b="1" dirty="0">
                <a:latin typeface="Arial" panose="020B0604020202020204" pitchFamily="34" charset="0"/>
                <a:cs typeface="Arial" panose="020B0604020202020204" pitchFamily="34" charset="0"/>
              </a:rPr>
            </a:br>
            <a:r>
              <a:rPr lang="en-US" altLang="en-US" sz="800" b="1" dirty="0" smtClean="0">
                <a:latin typeface="Arial" panose="020B0604020202020204" pitchFamily="34" charset="0"/>
                <a:cs typeface="Arial" panose="020B0604020202020204" pitchFamily="34" charset="0"/>
              </a:rPr>
              <a:t>(Sep. 2017)</a:t>
            </a:r>
            <a:endParaRPr lang="en-US" altLang="en-US" sz="800" b="1" dirty="0">
              <a:latin typeface="Arial" panose="020B0604020202020204" pitchFamily="34" charset="0"/>
              <a:cs typeface="Arial" panose="020B0604020202020204" pitchFamily="34" charset="0"/>
            </a:endParaRPr>
          </a:p>
        </p:txBody>
      </p:sp>
      <p:sp>
        <p:nvSpPr>
          <p:cNvPr id="25" name="Isosceles Triangle 24"/>
          <p:cNvSpPr>
            <a:spLocks noChangeArrowheads="1"/>
          </p:cNvSpPr>
          <p:nvPr/>
        </p:nvSpPr>
        <p:spPr bwMode="auto">
          <a:xfrm>
            <a:off x="4075187" y="3070225"/>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6" name="Isosceles Triangle 25"/>
          <p:cNvSpPr>
            <a:spLocks noChangeArrowheads="1"/>
          </p:cNvSpPr>
          <p:nvPr/>
        </p:nvSpPr>
        <p:spPr bwMode="auto">
          <a:xfrm>
            <a:off x="808038" y="3064669"/>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7" name="Text Box 24"/>
          <p:cNvSpPr txBox="1">
            <a:spLocks noChangeArrowheads="1"/>
          </p:cNvSpPr>
          <p:nvPr/>
        </p:nvSpPr>
        <p:spPr bwMode="auto">
          <a:xfrm>
            <a:off x="623387" y="3317875"/>
            <a:ext cx="701386" cy="452185"/>
          </a:xfrm>
          <a:prstGeom prst="rect">
            <a:avLst/>
          </a:prstGeom>
          <a:solidFill>
            <a:schemeClr val="bg1"/>
          </a:solidFill>
          <a:ln>
            <a:noFill/>
          </a:ln>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NGP SG Launch</a:t>
            </a:r>
          </a:p>
          <a:p>
            <a:pPr algn="ctr"/>
            <a:r>
              <a:rPr lang="en-US" altLang="en-US" sz="800" b="1" dirty="0" smtClean="0">
                <a:latin typeface="Arial" panose="020B0604020202020204" pitchFamily="34" charset="0"/>
                <a:cs typeface="Arial" panose="020B0604020202020204" pitchFamily="34" charset="0"/>
              </a:rPr>
              <a:t>(Jan. 2015)</a:t>
            </a:r>
            <a:endParaRPr lang="en-US" altLang="en-US" sz="800" b="1" dirty="0">
              <a:latin typeface="Arial" panose="020B0604020202020204" pitchFamily="34" charset="0"/>
              <a:cs typeface="Arial" panose="020B0604020202020204" pitchFamily="34" charset="0"/>
            </a:endParaRPr>
          </a:p>
        </p:txBody>
      </p:sp>
      <p:sp>
        <p:nvSpPr>
          <p:cNvPr id="28" name="Text Box 24"/>
          <p:cNvSpPr txBox="1">
            <a:spLocks noChangeArrowheads="1"/>
          </p:cNvSpPr>
          <p:nvPr/>
        </p:nvSpPr>
        <p:spPr bwMode="auto">
          <a:xfrm>
            <a:off x="1690843" y="4653136"/>
            <a:ext cx="1008949"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err="1" smtClean="0">
                <a:latin typeface="Arial" panose="020B0604020202020204" pitchFamily="34" charset="0"/>
                <a:cs typeface="Arial" panose="020B0604020202020204" pitchFamily="34" charset="0"/>
              </a:rPr>
              <a:t>Func</a:t>
            </a:r>
            <a:r>
              <a:rPr lang="en-US" altLang="en-US" sz="800" b="1" dirty="0" smtClean="0">
                <a:latin typeface="Arial" panose="020B0604020202020204" pitchFamily="34" charset="0"/>
                <a:cs typeface="Arial" panose="020B0604020202020204" pitchFamily="34" charset="0"/>
              </a:rPr>
              <a:t>. Req.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(Nov </a:t>
            </a:r>
            <a:r>
              <a:rPr lang="en-US" altLang="en-US" sz="800" b="1" dirty="0" smtClean="0">
                <a:latin typeface="Arial" panose="020B0604020202020204" pitchFamily="34" charset="0"/>
                <a:cs typeface="Arial" panose="020B0604020202020204" pitchFamily="34" charset="0"/>
              </a:rPr>
              <a:t>15 </a:t>
            </a: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July16</a:t>
            </a:r>
            <a:r>
              <a:rPr lang="en-US" altLang="en-US" sz="800" b="1" dirty="0">
                <a:latin typeface="Arial" panose="020B0604020202020204" pitchFamily="34" charset="0"/>
                <a:cs typeface="Arial" panose="020B0604020202020204" pitchFamily="34" charset="0"/>
              </a:rPr>
              <a:t>)</a:t>
            </a:r>
          </a:p>
        </p:txBody>
      </p:sp>
      <p:sp>
        <p:nvSpPr>
          <p:cNvPr id="29" name="Isosceles Triangle 28"/>
          <p:cNvSpPr>
            <a:spLocks noChangeArrowheads="1"/>
          </p:cNvSpPr>
          <p:nvPr/>
        </p:nvSpPr>
        <p:spPr bwMode="auto">
          <a:xfrm>
            <a:off x="7297090" y="309588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Rectangle 29"/>
          <p:cNvSpPr/>
          <p:nvPr/>
        </p:nvSpPr>
        <p:spPr>
          <a:xfrm>
            <a:off x="2508251" y="3849290"/>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31" name="Text Box 24"/>
          <p:cNvSpPr txBox="1">
            <a:spLocks noChangeArrowheads="1"/>
          </p:cNvSpPr>
          <p:nvPr/>
        </p:nvSpPr>
        <p:spPr bwMode="auto">
          <a:xfrm>
            <a:off x="1212752" y="3317875"/>
            <a:ext cx="83896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TG </a:t>
            </a:r>
            <a:r>
              <a:rPr lang="en-US" altLang="en-US" sz="800" b="1" dirty="0" smtClean="0">
                <a:latin typeface="Arial" panose="020B0604020202020204" pitchFamily="34" charset="0"/>
                <a:cs typeface="Arial" panose="020B0604020202020204" pitchFamily="34" charset="0"/>
              </a:rPr>
              <a:t>formation </a:t>
            </a:r>
          </a:p>
          <a:p>
            <a:pPr algn="ctr"/>
            <a:r>
              <a:rPr lang="en-US" altLang="en-US" sz="800" b="1" dirty="0" smtClean="0">
                <a:latin typeface="Arial" panose="020B0604020202020204" pitchFamily="34" charset="0"/>
                <a:cs typeface="Arial" panose="020B0604020202020204" pitchFamily="34" charset="0"/>
              </a:rPr>
              <a:t>meeting</a:t>
            </a:r>
            <a:endParaRPr lang="en-US" altLang="en-US" sz="800" b="1" dirty="0">
              <a:latin typeface="Arial" panose="020B0604020202020204" pitchFamily="34" charset="0"/>
              <a:cs typeface="Arial" panose="020B0604020202020204" pitchFamily="34" charset="0"/>
            </a:endParaRP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1506823"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33" name="Straight Arrow Connector 56"/>
          <p:cNvCxnSpPr>
            <a:cxnSpLocks noChangeShapeType="1"/>
            <a:stCxn id="34" idx="2"/>
          </p:cNvCxnSpPr>
          <p:nvPr/>
        </p:nvCxnSpPr>
        <p:spPr bwMode="auto">
          <a:xfrm flipH="1">
            <a:off x="1826344" y="3207013"/>
            <a:ext cx="831561" cy="639077"/>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34" name="TextBox 57"/>
          <p:cNvSpPr txBox="1">
            <a:spLocks noChangeArrowheads="1"/>
          </p:cNvSpPr>
          <p:nvPr/>
        </p:nvSpPr>
        <p:spPr bwMode="auto">
          <a:xfrm>
            <a:off x="2198323" y="2930788"/>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35" name="Rectangle 34"/>
          <p:cNvSpPr/>
          <p:nvPr/>
        </p:nvSpPr>
        <p:spPr>
          <a:xfrm>
            <a:off x="1115617" y="3849290"/>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36" name="Rectangle 35"/>
          <p:cNvSpPr/>
          <p:nvPr/>
        </p:nvSpPr>
        <p:spPr>
          <a:xfrm>
            <a:off x="3621158" y="3846090"/>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37" name="Rectangle 36"/>
          <p:cNvSpPr/>
          <p:nvPr/>
        </p:nvSpPr>
        <p:spPr>
          <a:xfrm>
            <a:off x="1826344" y="3848767"/>
            <a:ext cx="690122"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38" name="Text Box 24"/>
          <p:cNvSpPr txBox="1">
            <a:spLocks noChangeArrowheads="1"/>
          </p:cNvSpPr>
          <p:nvPr/>
        </p:nvSpPr>
        <p:spPr bwMode="auto">
          <a:xfrm>
            <a:off x="2485368" y="4356443"/>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(July16 – July17)</a:t>
            </a:r>
            <a:endParaRPr lang="en-US" altLang="en-US" sz="800" b="1"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174555" y="4646636"/>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Amendment text</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(Mar 17 – July20)</a:t>
            </a:r>
            <a:endParaRPr lang="en-US" altLang="en-US" sz="800" b="1" dirty="0">
              <a:latin typeface="Arial" panose="020B0604020202020204" pitchFamily="34" charset="0"/>
              <a:cs typeface="Arial" panose="020B0604020202020204" pitchFamily="34" charset="0"/>
            </a:endParaRPr>
          </a:p>
        </p:txBody>
      </p:sp>
      <p:sp>
        <p:nvSpPr>
          <p:cNvPr id="40" name="Text Box 24"/>
          <p:cNvSpPr txBox="1">
            <a:spLocks noChangeArrowheads="1"/>
          </p:cNvSpPr>
          <p:nvPr/>
        </p:nvSpPr>
        <p:spPr bwMode="auto">
          <a:xfrm>
            <a:off x="913646" y="4360705"/>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UC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(July15 – Nov. 17)</a:t>
            </a:r>
            <a:endParaRPr lang="en-US" altLang="en-US"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685893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583331"/>
          </a:xfrm>
        </p:spPr>
        <p:txBody>
          <a:bodyPr/>
          <a:lstStyle/>
          <a:p>
            <a:r>
              <a:rPr lang="en-US" dirty="0"/>
              <a:t>Historical timelines data</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graphicFrame>
        <p:nvGraphicFramePr>
          <p:cNvPr id="7" name="Content Placeholder 6"/>
          <p:cNvGraphicFramePr>
            <a:graphicFrameLocks/>
          </p:cNvGraphicFramePr>
          <p:nvPr>
            <p:extLst>
              <p:ext uri="{D42A27DB-BD31-4B8C-83A1-F6EECF244321}">
                <p14:modId xmlns:p14="http://schemas.microsoft.com/office/powerpoint/2010/main" val="514251567"/>
              </p:ext>
            </p:extLst>
          </p:nvPr>
        </p:nvGraphicFramePr>
        <p:xfrm>
          <a:off x="0" y="1269131"/>
          <a:ext cx="9144000" cy="52562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0563964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Historical performance data</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890514804"/>
              </p:ext>
            </p:extLst>
          </p:nvPr>
        </p:nvGraphicFramePr>
        <p:xfrm>
          <a:off x="696912" y="1556792"/>
          <a:ext cx="6934200" cy="4495800"/>
        </p:xfrm>
        <a:graphic>
          <a:graphicData uri="http://schemas.openxmlformats.org/drawingml/2006/table">
            <a:tbl>
              <a:tblPr firstRow="1" bandRow="1">
                <a:tableStyleId>{5C22544A-7EE6-4342-B048-85BDC9FD1C3A}</a:tableStyleId>
              </a:tblPr>
              <a:tblGrid>
                <a:gridCol w="1557875"/>
                <a:gridCol w="532938"/>
                <a:gridCol w="532938"/>
                <a:gridCol w="1459832"/>
                <a:gridCol w="1459832"/>
                <a:gridCol w="1390785"/>
              </a:tblGrid>
              <a:tr h="370840">
                <a:tc>
                  <a:txBody>
                    <a:bodyPr/>
                    <a:lstStyle/>
                    <a:p>
                      <a:pPr algn="ctr"/>
                      <a:r>
                        <a:rPr lang="en-US" sz="1600" dirty="0" smtClean="0"/>
                        <a:t>Stage</a:t>
                      </a:r>
                      <a:endParaRPr lang="en-US" sz="1600" dirty="0"/>
                    </a:p>
                  </a:txBody>
                  <a:tcPr>
                    <a:solidFill>
                      <a:srgbClr val="4F81BD"/>
                    </a:solidFill>
                  </a:tcPr>
                </a:tc>
                <a:tc gridSpan="5">
                  <a:txBody>
                    <a:bodyPr/>
                    <a:lstStyle/>
                    <a:p>
                      <a:pPr algn="ctr"/>
                      <a:r>
                        <a:rPr lang="en-US" sz="1600" dirty="0" smtClean="0"/>
                        <a:t>Duration</a:t>
                      </a:r>
                      <a:endParaRPr lang="en-US" sz="1600" dirty="0"/>
                    </a:p>
                  </a:txBody>
                  <a:tcPr>
                    <a:solidFill>
                      <a:srgbClr val="4F81BD"/>
                    </a:solidFill>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pPr algn="ctr"/>
                      <a:endParaRPr lang="en-US" dirty="0"/>
                    </a:p>
                  </a:txBody>
                  <a:tcPr/>
                </a:tc>
              </a:tr>
              <a:tr h="370840">
                <a:tc>
                  <a:txBody>
                    <a:bodyPr/>
                    <a:lstStyle/>
                    <a:p>
                      <a:endParaRPr lang="en-US" sz="1600" dirty="0"/>
                    </a:p>
                  </a:txBody>
                  <a:tcPr>
                    <a:solidFill>
                      <a:srgbClr val="D0D8E8"/>
                    </a:solidFill>
                  </a:tcPr>
                </a:tc>
                <a:tc>
                  <a:txBody>
                    <a:bodyPr/>
                    <a:lstStyle/>
                    <a:p>
                      <a:r>
                        <a:rPr lang="en-US" dirty="0" smtClean="0"/>
                        <a:t>11v</a:t>
                      </a:r>
                      <a:endParaRPr lang="en-US" dirty="0"/>
                    </a:p>
                  </a:txBody>
                  <a:tcPr>
                    <a:solidFill>
                      <a:srgbClr val="D0D8E8"/>
                    </a:solidFill>
                  </a:tcPr>
                </a:tc>
                <a:tc>
                  <a:txBody>
                    <a:bodyPr/>
                    <a:lstStyle/>
                    <a:p>
                      <a:r>
                        <a:rPr lang="en-US" dirty="0" smtClean="0"/>
                        <a:t>11u</a:t>
                      </a:r>
                      <a:endParaRPr lang="en-US" dirty="0"/>
                    </a:p>
                  </a:txBody>
                  <a:tcPr>
                    <a:solidFill>
                      <a:srgbClr val="D0D8E8"/>
                    </a:solidFill>
                  </a:tcPr>
                </a:tc>
                <a:tc>
                  <a:txBody>
                    <a:bodyPr/>
                    <a:lstStyle/>
                    <a:p>
                      <a:pPr algn="ctr"/>
                      <a:r>
                        <a:rPr lang="en-US" sz="1600" dirty="0" smtClean="0"/>
                        <a:t>11ac [1]</a:t>
                      </a:r>
                      <a:endParaRPr lang="en-US" sz="1600" dirty="0"/>
                    </a:p>
                  </a:txBody>
                  <a:tcPr>
                    <a:solidFill>
                      <a:srgbClr val="D0D8E8"/>
                    </a:solidFill>
                  </a:tcPr>
                </a:tc>
                <a:tc>
                  <a:txBody>
                    <a:bodyPr/>
                    <a:lstStyle/>
                    <a:p>
                      <a:pPr algn="ctr"/>
                      <a:r>
                        <a:rPr lang="en-US" sz="1600" dirty="0" smtClean="0"/>
                        <a:t>11ad [1]</a:t>
                      </a:r>
                      <a:endParaRPr lang="en-US" sz="1600" dirty="0"/>
                    </a:p>
                  </a:txBody>
                  <a:tcPr>
                    <a:solidFill>
                      <a:srgbClr val="D0D8E8"/>
                    </a:solidFill>
                  </a:tcPr>
                </a:tc>
                <a:tc>
                  <a:txBody>
                    <a:bodyPr/>
                    <a:lstStyle/>
                    <a:p>
                      <a:pPr algn="ctr"/>
                      <a:r>
                        <a:rPr lang="en-US" sz="1600" dirty="0" smtClean="0"/>
                        <a:t>Projected for 11az</a:t>
                      </a:r>
                      <a:endParaRPr lang="en-US" sz="1600" dirty="0"/>
                    </a:p>
                  </a:txBody>
                  <a:tcPr>
                    <a:solidFill>
                      <a:srgbClr val="D0D8E8"/>
                    </a:solidFill>
                  </a:tcPr>
                </a:tc>
              </a:tr>
              <a:tr h="370840">
                <a:tc>
                  <a:txBody>
                    <a:bodyPr/>
                    <a:lstStyle/>
                    <a:p>
                      <a:r>
                        <a:rPr lang="en-US" sz="1400" dirty="0" smtClean="0"/>
                        <a:t>PAR</a:t>
                      </a:r>
                      <a:r>
                        <a:rPr lang="en-US" sz="1400" baseline="0" dirty="0" smtClean="0"/>
                        <a:t> approval -&gt; Approved Standard</a:t>
                      </a:r>
                      <a:endParaRPr lang="en-US" sz="1400" dirty="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baseline="0" dirty="0" smtClean="0"/>
                        <a:t>64 months</a:t>
                      </a:r>
                      <a:endParaRPr lang="en-US" sz="1200" dirty="0"/>
                    </a:p>
                  </a:txBody>
                  <a:tcPr>
                    <a:solidFill>
                      <a:srgbClr val="E9EDF4"/>
                    </a:solidFill>
                  </a:tcPr>
                </a:tc>
                <a:tc>
                  <a:txBody>
                    <a:bodyPr/>
                    <a:lstStyle/>
                    <a:p>
                      <a:pPr algn="ctr"/>
                      <a:r>
                        <a:rPr lang="en-US" sz="1200" dirty="0" smtClean="0"/>
                        <a:t>46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58 months</a:t>
                      </a:r>
                      <a:endParaRPr lang="en-US" sz="1100" dirty="0">
                        <a:solidFill>
                          <a:schemeClr val="tx1"/>
                        </a:solidFill>
                      </a:endParaRPr>
                    </a:p>
                  </a:txBody>
                  <a:tcPr>
                    <a:solidFill>
                      <a:srgbClr val="E9EDF4"/>
                    </a:solidFill>
                  </a:tcPr>
                </a:tc>
              </a:tr>
              <a:tr h="370840">
                <a:tc>
                  <a:txBody>
                    <a:bodyPr/>
                    <a:lstStyle/>
                    <a:p>
                      <a:r>
                        <a:rPr lang="en-US" sz="1400" dirty="0" smtClean="0"/>
                        <a:t>PAR approval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34 </a:t>
                      </a:r>
                      <a:r>
                        <a:rPr lang="en-US" sz="1200" baseline="0" dirty="0" smtClean="0"/>
                        <a:t>months</a:t>
                      </a:r>
                      <a:endParaRPr lang="en-US" sz="1200" dirty="0"/>
                    </a:p>
                  </a:txBody>
                  <a:tcPr>
                    <a:solidFill>
                      <a:srgbClr val="D0D8E8"/>
                    </a:solidFill>
                  </a:tcPr>
                </a:tc>
                <a:tc>
                  <a:txBody>
                    <a:bodyPr/>
                    <a:lstStyle/>
                    <a:p>
                      <a:pPr algn="ctr"/>
                      <a:r>
                        <a:rPr lang="en-US" sz="1200" dirty="0" smtClean="0"/>
                        <a:t>21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24 months</a:t>
                      </a:r>
                      <a:endParaRPr lang="en-US" sz="1100" dirty="0">
                        <a:solidFill>
                          <a:schemeClr val="tx1"/>
                        </a:solidFill>
                      </a:endParaRP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PAR</a:t>
                      </a:r>
                      <a:r>
                        <a:rPr lang="en-US" sz="1400" baseline="0" dirty="0" smtClean="0"/>
                        <a:t> approval -&gt; D0.1</a:t>
                      </a:r>
                      <a:endParaRPr lang="en-US" sz="1400" dirty="0" smtClean="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29 </a:t>
                      </a:r>
                      <a:r>
                        <a:rPr lang="en-US" sz="1200" baseline="0" dirty="0" smtClean="0"/>
                        <a:t>months</a:t>
                      </a:r>
                      <a:endParaRPr lang="en-US" sz="1200" dirty="0"/>
                    </a:p>
                  </a:txBody>
                  <a:tcPr>
                    <a:solidFill>
                      <a:srgbClr val="E9EDF4"/>
                    </a:solidFill>
                  </a:tcPr>
                </a:tc>
                <a:tc>
                  <a:txBody>
                    <a:bodyPr/>
                    <a:lstStyle/>
                    <a:p>
                      <a:pPr algn="ctr"/>
                      <a:r>
                        <a:rPr lang="en-US" sz="1200" dirty="0" smtClean="0"/>
                        <a:t>17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20 months</a:t>
                      </a:r>
                      <a:endParaRPr lang="en-US" sz="1100" dirty="0">
                        <a:solidFill>
                          <a:schemeClr val="tx1"/>
                        </a:solidFill>
                      </a:endParaRPr>
                    </a:p>
                  </a:txBody>
                  <a:tcPr marL="0" marR="0">
                    <a:solidFill>
                      <a:srgbClr val="E9EDF4"/>
                    </a:solidFill>
                  </a:tcPr>
                </a:tc>
              </a:tr>
              <a:tr h="370840">
                <a:tc>
                  <a:txBody>
                    <a:bodyPr/>
                    <a:lstStyle/>
                    <a:p>
                      <a:r>
                        <a:rPr lang="en-US" sz="1400" dirty="0" smtClean="0"/>
                        <a:t>D0.1</a:t>
                      </a:r>
                      <a:r>
                        <a:rPr lang="en-US" sz="1400" baseline="0" dirty="0" smtClean="0"/>
                        <a:t> </a:t>
                      </a:r>
                      <a:r>
                        <a:rPr lang="en-US" sz="1400" dirty="0" smtClean="0"/>
                        <a:t>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6 </a:t>
                      </a:r>
                      <a:r>
                        <a:rPr lang="en-US" sz="1200" baseline="0" dirty="0" smtClean="0"/>
                        <a:t>months</a:t>
                      </a:r>
                      <a:endParaRPr lang="en-US" sz="1200" dirty="0"/>
                    </a:p>
                  </a:txBody>
                  <a:tcPr>
                    <a:solidFill>
                      <a:srgbClr val="D0D8E8"/>
                    </a:solidFill>
                  </a:tcPr>
                </a:tc>
                <a:tc>
                  <a:txBody>
                    <a:bodyPr/>
                    <a:lstStyle/>
                    <a:p>
                      <a:pPr algn="ctr"/>
                      <a:r>
                        <a:rPr lang="en-US" sz="1200" dirty="0" smtClean="0"/>
                        <a:t>4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4 months</a:t>
                      </a: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Draft 1.0 –&gt; Draft 2.0</a:t>
                      </a:r>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8 </a:t>
                      </a:r>
                      <a:r>
                        <a:rPr lang="en-US" sz="1200" baseline="0" dirty="0" smtClean="0"/>
                        <a:t>months</a:t>
                      </a:r>
                      <a:endParaRPr lang="en-US" sz="1200" dirty="0"/>
                    </a:p>
                  </a:txBody>
                  <a:tcPr>
                    <a:solidFill>
                      <a:srgbClr val="E9EDF4"/>
                    </a:solidFill>
                  </a:tcPr>
                </a:tc>
                <a:tc>
                  <a:txBody>
                    <a:bodyPr/>
                    <a:lstStyle/>
                    <a:p>
                      <a:pPr algn="ctr"/>
                      <a:r>
                        <a:rPr lang="en-US" sz="1200" dirty="0" smtClean="0"/>
                        <a:t>6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6 months</a:t>
                      </a:r>
                      <a:endParaRPr lang="en-US" sz="1100" dirty="0">
                        <a:solidFill>
                          <a:schemeClr val="tx1"/>
                        </a:solidFill>
                      </a:endParaRPr>
                    </a:p>
                  </a:txBody>
                  <a:tcPr>
                    <a:solidFill>
                      <a:srgbClr val="E9EDF4"/>
                    </a:solidFill>
                  </a:tcPr>
                </a:tc>
              </a:tr>
              <a:tr h="370840">
                <a:tc>
                  <a:txBody>
                    <a:bodyPr/>
                    <a:lstStyle/>
                    <a:p>
                      <a:r>
                        <a:rPr lang="en-US" sz="1400" dirty="0" smtClean="0"/>
                        <a:t>Draft</a:t>
                      </a:r>
                      <a:r>
                        <a:rPr lang="en-US" sz="1400" baseline="0" dirty="0" smtClean="0"/>
                        <a:t> 2.0 -&gt; Final</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22 </a:t>
                      </a:r>
                      <a:r>
                        <a:rPr lang="en-US" sz="1200" baseline="0" dirty="0" smtClean="0"/>
                        <a:t>months</a:t>
                      </a:r>
                      <a:endParaRPr lang="en-US" sz="1200" dirty="0"/>
                    </a:p>
                  </a:txBody>
                  <a:tcPr>
                    <a:solidFill>
                      <a:srgbClr val="D0D8E8"/>
                    </a:solidFill>
                  </a:tcPr>
                </a:tc>
                <a:tc>
                  <a:txBody>
                    <a:bodyPr/>
                    <a:lstStyle/>
                    <a:p>
                      <a:pPr algn="ctr"/>
                      <a:r>
                        <a:rPr lang="en-US" sz="1200" dirty="0" smtClean="0"/>
                        <a:t>19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24 months</a:t>
                      </a:r>
                      <a:endParaRPr lang="en-US" sz="1100" dirty="0">
                        <a:solidFill>
                          <a:schemeClr val="tx1"/>
                        </a:solidFill>
                      </a:endParaRPr>
                    </a:p>
                  </a:txBody>
                  <a:tcPr>
                    <a:solidFill>
                      <a:srgbClr val="D0D8E8"/>
                    </a:solidFill>
                  </a:tcPr>
                </a:tc>
              </a:tr>
              <a:tr h="370840">
                <a:tc>
                  <a:txBody>
                    <a:bodyPr/>
                    <a:lstStyle/>
                    <a:p>
                      <a:r>
                        <a:rPr lang="en-US" sz="1400" dirty="0" smtClean="0"/>
                        <a:t>Amendment</a:t>
                      </a:r>
                      <a:r>
                        <a:rPr lang="en-US" sz="1400" baseline="0" dirty="0" smtClean="0"/>
                        <a:t> size</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442 pg.</a:t>
                      </a:r>
                      <a:endParaRPr lang="en-US" sz="1200" dirty="0"/>
                    </a:p>
                  </a:txBody>
                  <a:tcPr>
                    <a:solidFill>
                      <a:srgbClr val="D0D8E8"/>
                    </a:solidFill>
                  </a:tcPr>
                </a:tc>
                <a:tc>
                  <a:txBody>
                    <a:bodyPr/>
                    <a:lstStyle/>
                    <a:p>
                      <a:pPr algn="ctr"/>
                      <a:r>
                        <a:rPr lang="en-US" sz="1200" dirty="0" smtClean="0"/>
                        <a:t>679 pg.</a:t>
                      </a:r>
                      <a:endParaRPr lang="en-US" sz="1200" dirty="0"/>
                    </a:p>
                  </a:txBody>
                  <a:tcPr>
                    <a:solidFill>
                      <a:srgbClr val="D0D8E8"/>
                    </a:solidFill>
                  </a:tcPr>
                </a:tc>
                <a:tc>
                  <a:txBody>
                    <a:bodyPr/>
                    <a:lstStyle/>
                    <a:p>
                      <a:pPr algn="ctr"/>
                      <a:r>
                        <a:rPr lang="en-US" sz="1100" dirty="0" smtClean="0">
                          <a:solidFill>
                            <a:schemeClr val="tx1"/>
                          </a:solidFill>
                        </a:rPr>
                        <a:t>?</a:t>
                      </a:r>
                      <a:endParaRPr lang="en-US" sz="1100" dirty="0">
                        <a:solidFill>
                          <a:schemeClr val="tx1"/>
                        </a:solidFill>
                      </a:endParaRPr>
                    </a:p>
                  </a:txBody>
                  <a:tcPr>
                    <a:solidFill>
                      <a:srgbClr val="D0D8E8"/>
                    </a:solidFill>
                  </a:tcPr>
                </a:tc>
              </a:tr>
            </a:tbl>
          </a:graphicData>
        </a:graphic>
      </p:graphicFrame>
    </p:spTree>
    <p:extLst>
      <p:ext uri="{BB962C8B-B14F-4D97-AF65-F5344CB8AC3E}">
        <p14:creationId xmlns:p14="http://schemas.microsoft.com/office/powerpoint/2010/main" val="1629997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2"/>
              </a:rPr>
              <a:t>https://imat.ieee.org</a:t>
            </a:r>
            <a:r>
              <a:rPr lang="en-US" altLang="en-US" dirty="0">
                <a:solidFill>
                  <a:schemeClr val="tx1"/>
                </a:solidFill>
                <a:ea typeface="MS PGothic" pitchFamily="34" charset="-128"/>
                <a:cs typeface="MS PGothic" charset="0"/>
              </a:rPr>
              <a:t> </a:t>
            </a: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3"/>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20983845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err="1"/>
              <a:t>Telecon</a:t>
            </a:r>
            <a:r>
              <a:rPr lang="en-US" altLang="en-US" b="0" dirty="0"/>
              <a:t> Minutes</a:t>
            </a:r>
            <a:endParaRPr lang="en-US" dirty="0"/>
          </a:p>
        </p:txBody>
      </p:sp>
      <p:sp>
        <p:nvSpPr>
          <p:cNvPr id="3" name="Content Placeholder 2"/>
          <p:cNvSpPr>
            <a:spLocks noGrp="1"/>
          </p:cNvSpPr>
          <p:nvPr>
            <p:ph idx="1"/>
          </p:nvPr>
        </p:nvSpPr>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227931252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X</a:t>
            </a:r>
            <a:endParaRPr lang="en-US" dirty="0"/>
          </a:p>
        </p:txBody>
      </p:sp>
      <p:sp>
        <p:nvSpPr>
          <p:cNvPr id="3" name="Content Placeholder 2"/>
          <p:cNvSpPr>
            <a:spLocks noGrp="1"/>
          </p:cNvSpPr>
          <p:nvPr>
            <p:ph idx="1"/>
          </p:nvPr>
        </p:nvSpPr>
        <p:spPr/>
        <p:txBody>
          <a:bodyPr/>
          <a:lstStyle/>
          <a:p>
            <a:pPr marL="0" indent="0"/>
            <a:r>
              <a:rPr lang="en-US" dirty="0"/>
              <a:t>Move to adopt the set of functional </a:t>
            </a:r>
            <a:r>
              <a:rPr lang="en-US" dirty="0" smtClean="0"/>
              <a:t>requirements/spec frame work requirements listed </a:t>
            </a:r>
            <a:r>
              <a:rPr lang="en-US" dirty="0"/>
              <a:t>in slide </a:t>
            </a:r>
            <a:r>
              <a:rPr lang="en-US" dirty="0" smtClean="0"/>
              <a:t>#XYZ </a:t>
            </a:r>
            <a:r>
              <a:rPr lang="en-US" dirty="0"/>
              <a:t>and </a:t>
            </a:r>
            <a:r>
              <a:rPr lang="en-US" dirty="0" smtClean="0"/>
              <a:t>instruct the SFD/FRD???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48536919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and </a:t>
            </a:r>
            <a:r>
              <a:rPr lang="en-US" dirty="0" err="1"/>
              <a:t>strawpolls</a:t>
            </a:r>
            <a:r>
              <a:rPr lang="en-US" dirty="0"/>
              <a:t> as needed</a:t>
            </a:r>
          </a:p>
        </p:txBody>
      </p:sp>
      <p:sp>
        <p:nvSpPr>
          <p:cNvPr id="3" name="Content Placeholder 2"/>
          <p:cNvSpPr>
            <a:spLocks noGrp="1"/>
          </p:cNvSpPr>
          <p:nvPr>
            <p:ph idx="1"/>
          </p:nvPr>
        </p:nvSpPr>
        <p:spPr/>
        <p:txBody>
          <a:bodyPr/>
          <a:lstStyle/>
          <a:p>
            <a:pPr marL="0" indent="0">
              <a:buNone/>
            </a:pPr>
            <a:r>
              <a:rPr lang="en-US" altLang="en-US" dirty="0"/>
              <a:t>Motion/</a:t>
            </a:r>
            <a:r>
              <a:rPr lang="en-US" altLang="en-US" dirty="0" err="1"/>
              <a:t>strawpoll</a:t>
            </a:r>
            <a:endParaRPr lang="en-US" altLang="en-US" dirty="0"/>
          </a:p>
          <a:p>
            <a:pPr marL="0" indent="0">
              <a:buNone/>
            </a:pPr>
            <a:r>
              <a:rPr lang="en-US" altLang="en-US" dirty="0"/>
              <a:t>To instruct the use case document editor to add use cases depicted by slides x y z of submission </a:t>
            </a:r>
            <a:r>
              <a:rPr lang="en-US" altLang="en-US" dirty="0" err="1"/>
              <a:t>abc</a:t>
            </a:r>
            <a:r>
              <a:rPr lang="en-US" altLang="en-US" dirty="0"/>
              <a:t> to the use case working draft document.</a:t>
            </a:r>
          </a:p>
          <a:p>
            <a:pPr marL="0" indent="0">
              <a:buNone/>
            </a:pPr>
            <a:r>
              <a:rPr lang="en-US" altLang="en-US" dirty="0"/>
              <a:t>Move:</a:t>
            </a:r>
          </a:p>
          <a:p>
            <a:pPr marL="0" indent="0">
              <a:buNone/>
            </a:pPr>
            <a:r>
              <a:rPr lang="en-US" altLang="en-US" dirty="0"/>
              <a:t>2</a:t>
            </a:r>
            <a:r>
              <a:rPr lang="en-US" altLang="en-US" baseline="30000" dirty="0"/>
              <a:t>nd</a:t>
            </a:r>
            <a:r>
              <a:rPr lang="en-US" altLang="en-US" dirty="0"/>
              <a:t>:</a:t>
            </a:r>
          </a:p>
          <a:p>
            <a:pPr marL="0" indent="0">
              <a:buNone/>
            </a:pPr>
            <a:r>
              <a:rPr lang="en-US" altLang="en-US" dirty="0"/>
              <a:t>Y: 	N: 	A:</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88403144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a:t>
            </a:r>
          </a:p>
        </p:txBody>
      </p:sp>
      <p:sp>
        <p:nvSpPr>
          <p:cNvPr id="3" name="Content Placeholder 2"/>
          <p:cNvSpPr>
            <a:spLocks noGrp="1"/>
          </p:cNvSpPr>
          <p:nvPr>
            <p:ph idx="1"/>
          </p:nvPr>
        </p:nvSpPr>
        <p:spPr/>
        <p:txBody>
          <a:bodyPr/>
          <a:lstStyle/>
          <a:p>
            <a:pPr marL="0" indent="0">
              <a:buNone/>
            </a:pPr>
            <a:r>
              <a:rPr lang="en-US" altLang="en-US" dirty="0"/>
              <a:t>We support the addition of use cases depicted by slides </a:t>
            </a:r>
            <a:r>
              <a:rPr lang="en-US" altLang="en-US" dirty="0" err="1"/>
              <a:t>a,b,c</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endParaRPr lang="en-US" altLang="en-US" dirty="0"/>
          </a:p>
          <a:p>
            <a:pPr marL="0" indent="0">
              <a:buNone/>
            </a:pPr>
            <a:r>
              <a:rPr lang="en-US" altLang="en-US" dirty="0"/>
              <a:t>Y: 	 	N: 		A: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9099798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on submission xxx</a:t>
            </a:r>
          </a:p>
        </p:txBody>
      </p:sp>
      <p:sp>
        <p:nvSpPr>
          <p:cNvPr id="3" name="Content Placeholder 2"/>
          <p:cNvSpPr>
            <a:spLocks noGrp="1"/>
          </p:cNvSpPr>
          <p:nvPr>
            <p:ph idx="1"/>
          </p:nvPr>
        </p:nvSpPr>
        <p:spPr/>
        <p:txBody>
          <a:bodyPr/>
          <a:lstStyle/>
          <a:p>
            <a:pPr marL="0" indent="0">
              <a:buNone/>
            </a:pPr>
            <a:r>
              <a:rPr lang="en-US" altLang="en-US" dirty="0"/>
              <a:t>Motion</a:t>
            </a:r>
          </a:p>
          <a:p>
            <a:pPr marL="0" indent="0">
              <a:buNone/>
            </a:pPr>
            <a:r>
              <a:rPr lang="en-US" altLang="en-US" dirty="0"/>
              <a:t>To instruct the use case document editor to add use cases depicted by slides </a:t>
            </a:r>
            <a:r>
              <a:rPr lang="en-US" altLang="en-US" dirty="0" err="1"/>
              <a:t>a,b</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r>
              <a:rPr lang="en-US" altLang="en-US" dirty="0"/>
              <a:t>Move: </a:t>
            </a:r>
          </a:p>
          <a:p>
            <a:pPr marL="0" indent="0">
              <a:buNone/>
            </a:pPr>
            <a:r>
              <a:rPr lang="en-US" altLang="en-US" dirty="0"/>
              <a:t>2</a:t>
            </a:r>
            <a:r>
              <a:rPr lang="en-US" altLang="en-US" baseline="30000" dirty="0"/>
              <a:t>nd</a:t>
            </a:r>
            <a:r>
              <a:rPr lang="en-US" altLang="en-US" dirty="0"/>
              <a:t>:</a:t>
            </a:r>
          </a:p>
          <a:p>
            <a:pPr marL="0" indent="0">
              <a:buNone/>
            </a:pPr>
            <a:r>
              <a:rPr lang="en-US" altLang="en-US" dirty="0"/>
              <a:t>Y: 	 	N: 		A: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0803969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 submission </a:t>
            </a:r>
            <a:r>
              <a:rPr lang="en-US" dirty="0" smtClean="0"/>
              <a:t>XYZ</a:t>
            </a:r>
            <a:endParaRPr lang="en-US" dirty="0"/>
          </a:p>
        </p:txBody>
      </p:sp>
      <p:sp>
        <p:nvSpPr>
          <p:cNvPr id="3" name="Content Placeholder 2"/>
          <p:cNvSpPr>
            <a:spLocks noGrp="1"/>
          </p:cNvSpPr>
          <p:nvPr>
            <p:ph idx="1"/>
          </p:nvPr>
        </p:nvSpPr>
        <p:spPr/>
        <p:txBody>
          <a:bodyPr/>
          <a:lstStyle/>
          <a:p>
            <a:pPr marL="0" indent="0"/>
            <a:r>
              <a:rPr lang="en-US" altLang="en-US" dirty="0"/>
              <a:t>We support the addition of use cases depicted by slides </a:t>
            </a:r>
            <a:r>
              <a:rPr lang="en-US" altLang="en-US" dirty="0" err="1"/>
              <a:t>a,b,c</a:t>
            </a:r>
            <a:r>
              <a:rPr lang="en-US" altLang="en-US" dirty="0"/>
              <a:t> of submission 11-15/</a:t>
            </a:r>
            <a:r>
              <a:rPr lang="en-US" altLang="en-US" dirty="0" err="1"/>
              <a:t>XYZrN</a:t>
            </a:r>
            <a:r>
              <a:rPr lang="en-US" altLang="en-US" dirty="0"/>
              <a:t> to the use case working draft document.</a:t>
            </a:r>
          </a:p>
          <a:p>
            <a:pPr marL="0" indent="0"/>
            <a:endParaRPr lang="en-US" altLang="en-US" dirty="0"/>
          </a:p>
          <a:p>
            <a:pPr marL="0" indent="0"/>
            <a:endParaRPr lang="en-US" altLang="en-US" dirty="0"/>
          </a:p>
          <a:p>
            <a:pPr marL="0" indent="0"/>
            <a:r>
              <a:rPr lang="en-US" altLang="en-US" dirty="0"/>
              <a:t>Y: 	 	N: 		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413505838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Template Instructions 1/4</a:t>
            </a:r>
            <a:endParaRPr lang="en-US" dirty="0"/>
          </a:p>
        </p:txBody>
      </p:sp>
      <p:sp>
        <p:nvSpPr>
          <p:cNvPr id="3" name="Content Placeholder 2"/>
          <p:cNvSpPr>
            <a:spLocks noGrp="1"/>
          </p:cNvSpPr>
          <p:nvPr>
            <p:ph idx="1"/>
          </p:nvPr>
        </p:nvSpPr>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4. Press “Office” button, Prepare / Properties.  </a:t>
            </a:r>
            <a:r>
              <a:rPr lang="en-US" dirty="0"/>
              <a:t>Fill 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name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Title field = Title of presentation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292315639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Template Instructions 2/4</a:t>
            </a:r>
            <a:endParaRPr lang="en-US" dirty="0"/>
          </a:p>
        </p:txBody>
      </p:sp>
      <p:sp>
        <p:nvSpPr>
          <p:cNvPr id="3" name="Content Placeholder 2"/>
          <p:cNvSpPr>
            <a:spLocks noGrp="1"/>
          </p:cNvSpPr>
          <p:nvPr>
            <p:ph idx="1"/>
          </p:nvPr>
        </p:nvSpPr>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Sep. 2015,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Sep. 2015,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99628415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Template Instructions 3/4</a:t>
            </a:r>
            <a:endParaRPr lang="en-US" dirty="0"/>
          </a:p>
        </p:txBody>
      </p:sp>
      <p:sp>
        <p:nvSpPr>
          <p:cNvPr id="3" name="Content Placeholder 2"/>
          <p:cNvSpPr>
            <a:spLocks noGrp="1"/>
          </p:cNvSpPr>
          <p:nvPr>
            <p:ph idx="1"/>
          </p:nvPr>
        </p:nvSpPr>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99762682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Template Instructions 4/4</a:t>
            </a:r>
            <a:br>
              <a:rPr lang="en-GB" dirty="0"/>
            </a:br>
            <a:r>
              <a:rPr lang="en-GB" dirty="0"/>
              <a:t>Recommendations</a:t>
            </a:r>
            <a:endParaRPr lang="en-US" dirty="0"/>
          </a:p>
        </p:txBody>
      </p:sp>
      <p:sp>
        <p:nvSpPr>
          <p:cNvPr id="3" name="Content Placeholder 2"/>
          <p:cNvSpPr>
            <a:spLocks noGrp="1"/>
          </p:cNvSpPr>
          <p:nvPr>
            <p:ph idx="1"/>
          </p:nvPr>
        </p:nvSpPr>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280556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91563816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17962374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accent2"/>
                </a:solidFill>
              </a:rPr>
              <a:t>Instructions for the WG Chair</a:t>
            </a:r>
            <a:endParaRPr lang="en-US" dirty="0"/>
          </a:p>
        </p:txBody>
      </p:sp>
      <p:sp>
        <p:nvSpPr>
          <p:cNvPr id="3" name="Content Placeholder 2"/>
          <p:cNvSpPr>
            <a:spLocks noGrp="1"/>
          </p:cNvSpPr>
          <p:nvPr>
            <p:ph idx="1"/>
          </p:nvPr>
        </p:nvSpPr>
        <p:spPr>
          <a:xfrm>
            <a:off x="0" y="1483667"/>
            <a:ext cx="9144000" cy="4825653"/>
          </a:xfrm>
        </p:spPr>
        <p:txBody>
          <a:bodyPr/>
          <a:lstStyle/>
          <a:p>
            <a:pPr>
              <a:lnSpc>
                <a:spcPct val="80000"/>
              </a:lnSpc>
              <a:spcAft>
                <a:spcPct val="30000"/>
              </a:spcAft>
              <a:buFont typeface="Monotype Sorts"/>
              <a:buNone/>
            </a:pPr>
            <a:r>
              <a:rPr lang="en-US" altLang="en-US" sz="800" b="0" dirty="0"/>
              <a:t>	</a:t>
            </a:r>
            <a:r>
              <a:rPr lang="en-US" altLang="en-US" sz="18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4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400" b="1" dirty="0">
                <a:solidFill>
                  <a:schemeClr val="accent2"/>
                </a:solidFill>
              </a:rPr>
              <a:t>Advise the WG attendees that:</a:t>
            </a:r>
            <a:r>
              <a:rPr lang="en-US" altLang="en-US" sz="1400" dirty="0">
                <a:solidFill>
                  <a:schemeClr val="accent2"/>
                </a:solidFill>
              </a:rPr>
              <a:t> </a:t>
            </a:r>
          </a:p>
          <a:p>
            <a:pPr lvl="2">
              <a:lnSpc>
                <a:spcPct val="80000"/>
              </a:lnSpc>
            </a:pPr>
            <a:r>
              <a:rPr lang="en-US" altLang="en-US" sz="1400" dirty="0">
                <a:solidFill>
                  <a:schemeClr val="accent2"/>
                </a:solidFill>
              </a:rPr>
              <a:t>The IEEE’s patent policy is described in Clause 6 of the </a:t>
            </a:r>
            <a:r>
              <a:rPr lang="en-US" altLang="en-US" sz="1400" i="1" dirty="0">
                <a:solidFill>
                  <a:schemeClr val="accent2"/>
                </a:solidFill>
              </a:rPr>
              <a:t>IEEE-SA Standards Board Bylaws</a:t>
            </a:r>
            <a:r>
              <a:rPr lang="en-US" altLang="en-US" sz="1400" dirty="0">
                <a:solidFill>
                  <a:schemeClr val="accent2"/>
                </a:solidFill>
              </a:rPr>
              <a:t>;</a:t>
            </a:r>
          </a:p>
          <a:p>
            <a:pPr lvl="2">
              <a:lnSpc>
                <a:spcPct val="80000"/>
              </a:lnSpc>
            </a:pPr>
            <a:r>
              <a:rPr lang="en-US" altLang="en-US" sz="1400" dirty="0">
                <a:solidFill>
                  <a:schemeClr val="accent2"/>
                </a:solidFill>
              </a:rPr>
              <a:t>Early identification of patent claims which </a:t>
            </a:r>
            <a:r>
              <a:rPr lang="en-US" altLang="en-US" sz="1400" dirty="0" smtClean="0">
                <a:solidFill>
                  <a:schemeClr val="accent2"/>
                </a:solidFill>
              </a:rPr>
              <a:t>maybe </a:t>
            </a:r>
            <a:r>
              <a:rPr lang="en-US" altLang="en-US" sz="1400" dirty="0">
                <a:solidFill>
                  <a:schemeClr val="accent2"/>
                </a:solidFill>
              </a:rPr>
              <a:t>essential for the use of standards under development is strongly encouraged; </a:t>
            </a:r>
          </a:p>
          <a:p>
            <a:pPr lvl="2">
              <a:lnSpc>
                <a:spcPct val="80000"/>
              </a:lnSpc>
            </a:pPr>
            <a:r>
              <a:rPr lang="en-US" altLang="en-US" sz="1400" dirty="0">
                <a:solidFill>
                  <a:schemeClr val="accent2"/>
                </a:solidFill>
              </a:rPr>
              <a:t>There </a:t>
            </a:r>
            <a:r>
              <a:rPr lang="en-US" altLang="en-US" sz="1400" dirty="0" smtClean="0">
                <a:solidFill>
                  <a:schemeClr val="accent2"/>
                </a:solidFill>
              </a:rPr>
              <a:t>maybe </a:t>
            </a:r>
            <a:r>
              <a:rPr lang="en-US" altLang="en-US" sz="1400" dirty="0">
                <a:solidFill>
                  <a:schemeClr val="accent2"/>
                </a:solidFill>
              </a:rPr>
              <a:t>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accent2"/>
                </a:solidFill>
              </a:rPr>
            </a:br>
            <a:endParaRPr lang="en-US" altLang="en-US" sz="1400" dirty="0">
              <a:solidFill>
                <a:schemeClr val="accent2"/>
              </a:solidFill>
            </a:endParaRPr>
          </a:p>
          <a:p>
            <a:pPr lvl="1">
              <a:lnSpc>
                <a:spcPct val="20000"/>
              </a:lnSpc>
              <a:buFont typeface="Arial" panose="020B0604020202020204" pitchFamily="34" charset="0"/>
              <a:buChar char="•"/>
            </a:pPr>
            <a:r>
              <a:rPr lang="en-US" altLang="en-US" sz="1400" b="1" dirty="0">
                <a:solidFill>
                  <a:schemeClr val="accent2"/>
                </a:solidFill>
              </a:rPr>
              <a:t>Instruct the WG Secretary to record in the minutes of the relevant WG meeting:</a:t>
            </a:r>
            <a:r>
              <a:rPr lang="en-US" altLang="en-US" sz="900" dirty="0">
                <a:solidFill>
                  <a:schemeClr val="accent2"/>
                </a:solidFill>
              </a:rPr>
              <a:t> </a:t>
            </a:r>
          </a:p>
          <a:p>
            <a:pPr lvl="2">
              <a:lnSpc>
                <a:spcPct val="80000"/>
              </a:lnSpc>
            </a:pPr>
            <a:r>
              <a:rPr lang="en-US" altLang="en-US" sz="1400" dirty="0">
                <a:solidFill>
                  <a:schemeClr val="accent2"/>
                </a:solidFill>
              </a:rPr>
              <a:t>That the foregoing information was provided and that slides 1 through 4 (and this slide 0, if applicable) were shown; </a:t>
            </a:r>
          </a:p>
          <a:p>
            <a:pPr lvl="2">
              <a:lnSpc>
                <a:spcPct val="80000"/>
              </a:lnSpc>
            </a:pPr>
            <a:r>
              <a:rPr lang="en-US" altLang="en-US" sz="14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a:t>
            </a:r>
            <a:r>
              <a:rPr lang="en-US" altLang="en-US" sz="1400" dirty="0" smtClean="0">
                <a:solidFill>
                  <a:schemeClr val="accent2"/>
                </a:solidFill>
              </a:rPr>
              <a:t>maybe </a:t>
            </a:r>
            <a:r>
              <a:rPr lang="en-US" altLang="en-US" sz="1400" dirty="0">
                <a:solidFill>
                  <a:schemeClr val="accent2"/>
                </a:solidFill>
              </a:rPr>
              <a:t>essential for the use of that standard </a:t>
            </a:r>
          </a:p>
          <a:p>
            <a:pPr lvl="2">
              <a:lnSpc>
                <a:spcPct val="80000"/>
              </a:lnSpc>
            </a:pPr>
            <a:r>
              <a:rPr lang="en-US" altLang="en-US" sz="14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a:solidFill>
                <a:schemeClr val="accent2"/>
              </a:solidFill>
            </a:endParaRPr>
          </a:p>
          <a:p>
            <a:pPr lvl="1">
              <a:lnSpc>
                <a:spcPct val="80000"/>
              </a:lnSpc>
              <a:spcBef>
                <a:spcPct val="5000"/>
              </a:spcBef>
              <a:buFont typeface="Arial" panose="020B0604020202020204" pitchFamily="34" charset="0"/>
              <a:buChar char="•"/>
            </a:pPr>
            <a:r>
              <a:rPr lang="en-US" altLang="en-US" sz="14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dirty="0">
                <a:solidFill>
                  <a:schemeClr val="accent2"/>
                </a:solidFill>
              </a:rPr>
              <a:t>It is recommended that the WG chair review the guidance in </a:t>
            </a:r>
            <a:r>
              <a:rPr lang="en-US" altLang="en-US" sz="1400" i="1" dirty="0">
                <a:solidFill>
                  <a:schemeClr val="accent2"/>
                </a:solidFill>
              </a:rPr>
              <a:t>IEEE-SA Standards Board Operations Manual</a:t>
            </a:r>
            <a:r>
              <a:rPr lang="en-US" altLang="en-US" sz="14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a:solidFill>
                <a:schemeClr val="accent2"/>
              </a:solidFill>
            </a:endParaRPr>
          </a:p>
          <a:p>
            <a:pPr lvl="1">
              <a:lnSpc>
                <a:spcPct val="80000"/>
              </a:lnSpc>
              <a:spcBef>
                <a:spcPct val="5000"/>
              </a:spcBef>
              <a:buFont typeface="Monotype Sorts"/>
              <a:buNone/>
            </a:pPr>
            <a:r>
              <a:rPr lang="en-US" altLang="en-US" sz="1200" dirty="0">
                <a:solidFill>
                  <a:schemeClr val="accent2"/>
                </a:solidFill>
              </a:rPr>
              <a:t>	Note: </a:t>
            </a:r>
            <a:r>
              <a:rPr lang="en-US" altLang="en-US" sz="1200" b="1" dirty="0">
                <a:solidFill>
                  <a:schemeClr val="accent2"/>
                </a:solidFill>
              </a:rPr>
              <a:t>WG</a:t>
            </a:r>
            <a:r>
              <a:rPr lang="en-US" altLang="en-US" sz="12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3268448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0" y="1981200"/>
            <a:ext cx="9036496"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Tree>
    <p:extLst>
      <p:ext uri="{BB962C8B-B14F-4D97-AF65-F5344CB8AC3E}">
        <p14:creationId xmlns:p14="http://schemas.microsoft.com/office/powerpoint/2010/main" val="2553562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0" y="2054226"/>
            <a:ext cx="9144000" cy="4040187"/>
          </a:xfrm>
        </p:spPr>
        <p:txBody>
          <a:bodyPr/>
          <a:lstStyle/>
          <a:p>
            <a:pPr lvl="1">
              <a:lnSpc>
                <a:spcPct val="90000"/>
              </a:lnSpc>
              <a:spcBef>
                <a:spcPct val="20000"/>
              </a:spcBef>
              <a:defRPr/>
            </a:pPr>
            <a:r>
              <a:rPr lang="en-US" altLang="en-US" dirty="0">
                <a:cs typeface="Times New Roman" pitchFamily="18" charset="0"/>
              </a:rPr>
              <a:t>	</a:t>
            </a:r>
            <a:r>
              <a:rPr lang="en-US" altLang="en-US"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dirty="0">
                <a:solidFill>
                  <a:schemeClr val="accent2">
                    <a:lumMod val="75000"/>
                  </a:schemeClr>
                </a:solidFill>
              </a:rPr>
              <a:t>		IEEE-SA Standards Boards Bylaws</a:t>
            </a:r>
          </a:p>
          <a:p>
            <a:pPr lvl="1">
              <a:lnSpc>
                <a:spcPct val="90000"/>
              </a:lnSpc>
              <a:spcBef>
                <a:spcPct val="20000"/>
              </a:spcBef>
              <a:defRPr/>
            </a:pPr>
            <a:r>
              <a:rPr lang="en-US" altLang="en-US" dirty="0">
                <a:solidFill>
                  <a:schemeClr val="accent2">
                    <a:lumMod val="75000"/>
                  </a:schemeClr>
                </a:solidFill>
              </a:rPr>
              <a:t>		</a:t>
            </a:r>
            <a:r>
              <a:rPr lang="en-US" altLang="en-US" i="1" dirty="0">
                <a:solidFill>
                  <a:schemeClr val="accent2">
                    <a:lumMod val="75000"/>
                  </a:schemeClr>
                </a:solidFill>
                <a:hlinkClick r:id="rId2"/>
              </a:rPr>
              <a:t>http://</a:t>
            </a:r>
            <a:r>
              <a:rPr lang="en-US" altLang="en-US" i="1" dirty="0" smtClean="0">
                <a:solidFill>
                  <a:schemeClr val="accent2">
                    <a:lumMod val="75000"/>
                  </a:schemeClr>
                </a:solidFill>
                <a:hlinkClick r:id="rId2"/>
              </a:rPr>
              <a:t>standards.ieee.org/develop/policies/bylaws/sect6-7.html#6</a:t>
            </a:r>
            <a:r>
              <a:rPr lang="en-US" altLang="en-US" i="1" dirty="0" smtClean="0">
                <a:solidFill>
                  <a:schemeClr val="accent2">
                    <a:lumMod val="75000"/>
                  </a:schemeClr>
                </a:solidFill>
              </a:rPr>
              <a:t> </a:t>
            </a:r>
            <a:endParaRPr lang="en-US" altLang="en-US" i="1" dirty="0">
              <a:solidFill>
                <a:schemeClr val="accent2">
                  <a:lumMod val="75000"/>
                </a:schemeClr>
              </a:solidFill>
            </a:endParaRPr>
          </a:p>
          <a:p>
            <a:pPr lvl="1">
              <a:lnSpc>
                <a:spcPct val="90000"/>
              </a:lnSpc>
              <a:spcBef>
                <a:spcPct val="20000"/>
              </a:spcBef>
              <a:defRPr/>
            </a:pPr>
            <a:r>
              <a:rPr lang="en-GB" altLang="en-US" dirty="0">
                <a:solidFill>
                  <a:schemeClr val="accent2">
                    <a:lumMod val="75000"/>
                  </a:schemeClr>
                </a:solidFill>
              </a:rPr>
              <a:t>		IEEE-SA Standards Board Operations Manual</a:t>
            </a:r>
          </a:p>
          <a:p>
            <a:pPr lvl="1">
              <a:lnSpc>
                <a:spcPct val="90000"/>
              </a:lnSpc>
              <a:spcBef>
                <a:spcPct val="20000"/>
              </a:spcBef>
              <a:defRPr/>
            </a:pPr>
            <a:r>
              <a:rPr lang="en-US" altLang="en-US" dirty="0">
                <a:solidFill>
                  <a:schemeClr val="accent2">
                    <a:lumMod val="75000"/>
                  </a:schemeClr>
                </a:solidFill>
              </a:rPr>
              <a:t>		</a:t>
            </a:r>
            <a:r>
              <a:rPr lang="en-US" altLang="en-US" i="1" dirty="0">
                <a:solidFill>
                  <a:schemeClr val="accent2">
                    <a:lumMod val="75000"/>
                  </a:schemeClr>
                </a:solidFill>
                <a:hlinkClick r:id="rId3"/>
              </a:rPr>
              <a:t>http://</a:t>
            </a:r>
            <a:r>
              <a:rPr lang="en-US" altLang="en-US" i="1" dirty="0" smtClean="0">
                <a:solidFill>
                  <a:schemeClr val="accent2">
                    <a:lumMod val="75000"/>
                  </a:schemeClr>
                </a:solidFill>
                <a:hlinkClick r:id="rId3"/>
              </a:rPr>
              <a:t>standards.ieee.org/develop/policies/opman/sect6.html#6.3</a:t>
            </a:r>
            <a:r>
              <a:rPr lang="en-US" altLang="en-US" i="1" dirty="0" smtClean="0">
                <a:solidFill>
                  <a:schemeClr val="accent2">
                    <a:lumMod val="75000"/>
                  </a:schemeClr>
                </a:solidFill>
              </a:rPr>
              <a:t> </a:t>
            </a:r>
            <a:endParaRPr lang="en-US" altLang="en-US" dirty="0">
              <a:solidFill>
                <a:schemeClr val="accent2">
                  <a:lumMod val="75000"/>
                </a:schemeClr>
              </a:solidFill>
            </a:endParaRPr>
          </a:p>
          <a:p>
            <a:pPr lvl="1">
              <a:lnSpc>
                <a:spcPct val="90000"/>
              </a:lnSpc>
              <a:spcBef>
                <a:spcPct val="20000"/>
              </a:spcBef>
              <a:defRPr/>
            </a:pPr>
            <a:r>
              <a:rPr lang="en-US" altLang="en-US" dirty="0">
                <a:solidFill>
                  <a:schemeClr val="accent2">
                    <a:lumMod val="75000"/>
                  </a:schemeClr>
                </a:solidFill>
                <a:cs typeface="Times New Roman" pitchFamily="18" charset="0"/>
              </a:rPr>
              <a:t>	Material about the patent policy is available at</a:t>
            </a:r>
            <a:r>
              <a:rPr lang="en-US" altLang="en-US" dirty="0">
                <a:solidFill>
                  <a:schemeClr val="accent2">
                    <a:lumMod val="75000"/>
                  </a:schemeClr>
                </a:solidFill>
              </a:rPr>
              <a:t> </a:t>
            </a:r>
          </a:p>
          <a:p>
            <a:pPr lvl="1">
              <a:lnSpc>
                <a:spcPct val="90000"/>
              </a:lnSpc>
              <a:spcBef>
                <a:spcPct val="20000"/>
              </a:spcBef>
              <a:defRPr/>
            </a:pPr>
            <a:r>
              <a:rPr lang="en-US" altLang="en-US" dirty="0">
                <a:solidFill>
                  <a:schemeClr val="accent2">
                    <a:lumMod val="75000"/>
                  </a:schemeClr>
                </a:solidFill>
              </a:rPr>
              <a:t>		</a:t>
            </a:r>
            <a:r>
              <a:rPr lang="en-US" altLang="en-US" i="1" dirty="0">
                <a:solidFill>
                  <a:schemeClr val="accent2">
                    <a:lumMod val="75000"/>
                  </a:schemeClr>
                </a:solidFill>
                <a:hlinkClick r:id="rId4"/>
              </a:rPr>
              <a:t>http://</a:t>
            </a:r>
            <a:r>
              <a:rPr lang="en-US" altLang="en-US" i="1" dirty="0" smtClean="0">
                <a:solidFill>
                  <a:schemeClr val="accent2">
                    <a:lumMod val="75000"/>
                  </a:schemeClr>
                </a:solidFill>
                <a:hlinkClick r:id="rId4"/>
              </a:rPr>
              <a:t>standards.ieee.org/about/sasb/patcom/materials.html</a:t>
            </a:r>
            <a:r>
              <a:rPr lang="en-US" altLang="en-US" i="1" dirty="0" smtClean="0">
                <a:solidFill>
                  <a:schemeClr val="accent2">
                    <a:lumMod val="75000"/>
                  </a:schemeClr>
                </a:solidFill>
              </a:rPr>
              <a:t> </a:t>
            </a:r>
            <a:endParaRPr lang="en-US" altLang="en-US" i="1" dirty="0">
              <a:solidFill>
                <a:schemeClr val="accent2">
                  <a:lumMod val="75000"/>
                </a:schemeClr>
              </a:solidFill>
            </a:endParaRPr>
          </a:p>
          <a:p>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2016</a:t>
            </a:r>
            <a:endParaRPr lang="en-GB" dirty="0"/>
          </a:p>
        </p:txBody>
      </p:sp>
      <p:sp>
        <p:nvSpPr>
          <p:cNvPr id="7"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1"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anose="020B0604020202020204" pitchFamily="34" charset="0"/>
            </a:endParaRPr>
          </a:p>
          <a:p>
            <a:pPr algn="ctr">
              <a:lnSpc>
                <a:spcPct val="80000"/>
              </a:lnSpc>
              <a:spcBef>
                <a:spcPct val="20000"/>
              </a:spcBef>
              <a:buClr>
                <a:srgbClr val="CC3300"/>
              </a:buClr>
              <a:buSzPct val="50000"/>
            </a:pPr>
            <a:r>
              <a:rPr lang="en-US" altLang="en-US" b="1"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245801337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43910</TotalTime>
  <Words>3257</Words>
  <Application>Microsoft Office PowerPoint</Application>
  <PresentationFormat>On-screen Show (4:3)</PresentationFormat>
  <Paragraphs>768</Paragraphs>
  <Slides>60</Slides>
  <Notes>8</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60</vt:i4>
      </vt:variant>
    </vt:vector>
  </HeadingPairs>
  <TitlesOfParts>
    <vt:vector size="71" baseType="lpstr">
      <vt:lpstr>Arial Unicode MS</vt:lpstr>
      <vt:lpstr>MS Gothic</vt:lpstr>
      <vt:lpstr>MS PGothic</vt:lpstr>
      <vt:lpstr>MS PGothic</vt:lpstr>
      <vt:lpstr>Arial</vt:lpstr>
      <vt:lpstr>Monotype Sorts</vt:lpstr>
      <vt:lpstr>Times</vt:lpstr>
      <vt:lpstr>Times New Roman</vt:lpstr>
      <vt:lpstr>Wingdings</vt:lpstr>
      <vt:lpstr>Office Theme</vt:lpstr>
      <vt:lpstr>Document</vt:lpstr>
      <vt:lpstr>TGaz Next Generation Positioning  Nov. Meeting Agenda</vt:lpstr>
      <vt:lpstr>IEEE 802.11 Task Group AZ Next Generation Positioning </vt:lpstr>
      <vt:lpstr>Abstract</vt:lpstr>
      <vt:lpstr>Attendance, Voting &amp; Document Status</vt:lpstr>
      <vt:lpstr>Logistics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TGaz Schedule at a glance</vt:lpstr>
      <vt:lpstr>Agenda for the Week</vt:lpstr>
      <vt:lpstr>Submission List for the week</vt:lpstr>
      <vt:lpstr>PowerPoint Presentation</vt:lpstr>
      <vt:lpstr>Meeting Slot # 1 discussion items</vt:lpstr>
      <vt:lpstr>Submission order – Slot 1</vt:lpstr>
      <vt:lpstr>Approval of previous meeting minutes</vt:lpstr>
      <vt:lpstr>Presentations</vt:lpstr>
      <vt:lpstr>Motion # X</vt:lpstr>
      <vt:lpstr>Attendance reminder</vt:lpstr>
      <vt:lpstr>Recess</vt:lpstr>
      <vt:lpstr>PowerPoint Presentation</vt:lpstr>
      <vt:lpstr>Meeting Slot # 2 discussion items</vt:lpstr>
      <vt:lpstr>Submission order – Slot 2</vt:lpstr>
      <vt:lpstr>Presentations</vt:lpstr>
      <vt:lpstr>Motion on Submission 1496</vt:lpstr>
      <vt:lpstr>Reminder to do attendance</vt:lpstr>
      <vt:lpstr>Recess</vt:lpstr>
      <vt:lpstr>PowerPoint Presentation</vt:lpstr>
      <vt:lpstr>Meeting Slot # 3 discussion items</vt:lpstr>
      <vt:lpstr>Submission order – Slot 3</vt:lpstr>
      <vt:lpstr>Presentations</vt:lpstr>
      <vt:lpstr>Reminder to do attendance</vt:lpstr>
      <vt:lpstr>Recess</vt:lpstr>
      <vt:lpstr>PowerPoint Presentation</vt:lpstr>
      <vt:lpstr>Meeting Slot # 4 discussion items</vt:lpstr>
      <vt:lpstr>Submission order – Slot 4</vt:lpstr>
      <vt:lpstr>Presentations</vt:lpstr>
      <vt:lpstr>Reminder to do attendance</vt:lpstr>
      <vt:lpstr>Activity timelines post the July meeting</vt:lpstr>
      <vt:lpstr>Goals for the Jan. meeting </vt:lpstr>
      <vt:lpstr>Teleconference Schedule</vt:lpstr>
      <vt:lpstr>AOB?</vt:lpstr>
      <vt:lpstr>Adjourn</vt:lpstr>
      <vt:lpstr>PowerPoint Presentation</vt:lpstr>
      <vt:lpstr>Previously: Review TGaz Timeline progress (Nov.)</vt:lpstr>
      <vt:lpstr>Historical timelines data</vt:lpstr>
      <vt:lpstr>Historical performance data</vt:lpstr>
      <vt:lpstr>Approval of Telecon Minutes</vt:lpstr>
      <vt:lpstr>Motion # X</vt:lpstr>
      <vt:lpstr>Motions and strawpolls as needed</vt:lpstr>
      <vt:lpstr>Strawpoll#1</vt:lpstr>
      <vt:lpstr>Motions on submission xxx</vt:lpstr>
      <vt:lpstr>Strawpoll#1 submission XYZ</vt:lpstr>
      <vt:lpstr>802.11 Template Instructions 1/4</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Nov. Meeting Agenda</dc:title>
  <dc:creator>Segev, Jonathan</dc:creator>
  <cp:keywords>CTPClassification=CTP_PUBLIC:VisualMarkings=</cp:keywords>
  <cp:lastModifiedBy>Segev, Jonathan</cp:lastModifiedBy>
  <cp:revision>399</cp:revision>
  <cp:lastPrinted>1601-01-01T00:00:00Z</cp:lastPrinted>
  <dcterms:created xsi:type="dcterms:W3CDTF">2015-08-09T12:22:17Z</dcterms:created>
  <dcterms:modified xsi:type="dcterms:W3CDTF">2016-11-09T23:09:23Z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9bfe6afc-2d47-4f19-9b7f-e6129d1485c4</vt:lpwstr>
  </property>
  <property fmtid="{D5CDD505-2E9C-101B-9397-08002B2CF9AE}" pid="3" name="CTP_TimeStamp">
    <vt:lpwstr>2016-11-09 23:09:22Z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CTP_PUBLIC</vt:lpwstr>
  </property>
</Properties>
</file>