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6" r:id="rId2"/>
    <p:sldId id="429" r:id="rId3"/>
    <p:sldId id="385" r:id="rId4"/>
    <p:sldId id="386" r:id="rId5"/>
    <p:sldId id="387" r:id="rId6"/>
    <p:sldId id="388" r:id="rId7"/>
    <p:sldId id="389" r:id="rId8"/>
    <p:sldId id="390" r:id="rId9"/>
    <p:sldId id="391" r:id="rId10"/>
    <p:sldId id="392" r:id="rId11"/>
    <p:sldId id="393" r:id="rId12"/>
    <p:sldId id="394" r:id="rId13"/>
    <p:sldId id="395" r:id="rId14"/>
    <p:sldId id="396" r:id="rId15"/>
    <p:sldId id="397" r:id="rId16"/>
    <p:sldId id="398" r:id="rId17"/>
    <p:sldId id="399" r:id="rId18"/>
    <p:sldId id="400" r:id="rId19"/>
    <p:sldId id="401" r:id="rId20"/>
    <p:sldId id="431" r:id="rId21"/>
    <p:sldId id="402" r:id="rId22"/>
    <p:sldId id="403" r:id="rId23"/>
    <p:sldId id="404" r:id="rId24"/>
    <p:sldId id="405" r:id="rId25"/>
    <p:sldId id="406" r:id="rId26"/>
    <p:sldId id="407" r:id="rId27"/>
    <p:sldId id="411" r:id="rId28"/>
    <p:sldId id="412" r:id="rId29"/>
    <p:sldId id="434" r:id="rId30"/>
    <p:sldId id="435" r:id="rId31"/>
    <p:sldId id="436" r:id="rId32"/>
    <p:sldId id="438" r:id="rId33"/>
    <p:sldId id="439" r:id="rId34"/>
    <p:sldId id="408" r:id="rId35"/>
    <p:sldId id="409" r:id="rId36"/>
    <p:sldId id="410" r:id="rId37"/>
    <p:sldId id="413" r:id="rId38"/>
    <p:sldId id="414" r:id="rId39"/>
    <p:sldId id="415" r:id="rId40"/>
    <p:sldId id="416" r:id="rId41"/>
    <p:sldId id="417" r:id="rId42"/>
    <p:sldId id="418" r:id="rId43"/>
    <p:sldId id="424" r:id="rId44"/>
    <p:sldId id="432" r:id="rId45"/>
    <p:sldId id="425" r:id="rId46"/>
    <p:sldId id="426" r:id="rId47"/>
    <p:sldId id="427" r:id="rId48"/>
    <p:sldId id="428" r:id="rId49"/>
    <p:sldId id="419" r:id="rId50"/>
    <p:sldId id="420" r:id="rId51"/>
    <p:sldId id="421" r:id="rId52"/>
    <p:sldId id="422" r:id="rId53"/>
    <p:sldId id="423" r:id="rId5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429"/>
            <p14:sldId id="385"/>
            <p14:sldId id="386"/>
            <p14:sldId id="387"/>
            <p14:sldId id="388"/>
            <p14:sldId id="389"/>
            <p14:sldId id="390"/>
            <p14:sldId id="391"/>
            <p14:sldId id="392"/>
            <p14:sldId id="393"/>
            <p14:sldId id="394"/>
            <p14:sldId id="395"/>
            <p14:sldId id="396"/>
          </p14:sldIdLst>
        </p14:section>
        <p14:section name="Slot #1" id="{8011746D-81A9-49E2-ACB8-98A4477292B3}">
          <p14:sldIdLst>
            <p14:sldId id="397"/>
            <p14:sldId id="398"/>
            <p14:sldId id="399"/>
            <p14:sldId id="400"/>
            <p14:sldId id="401"/>
            <p14:sldId id="431"/>
            <p14:sldId id="402"/>
            <p14:sldId id="403"/>
          </p14:sldIdLst>
        </p14:section>
        <p14:section name="Slot#2" id="{D9FDAC3C-59EC-4F24-A258-990E5A99524B}">
          <p14:sldIdLst>
            <p14:sldId id="404"/>
            <p14:sldId id="405"/>
            <p14:sldId id="406"/>
            <p14:sldId id="407"/>
            <p14:sldId id="411"/>
            <p14:sldId id="412"/>
          </p14:sldIdLst>
        </p14:section>
        <p14:section name="Slot#3" id="{27CF3BDB-5964-4A40-8E0D-4FE99C791911}">
          <p14:sldIdLst>
            <p14:sldId id="434"/>
            <p14:sldId id="435"/>
            <p14:sldId id="436"/>
            <p14:sldId id="438"/>
            <p14:sldId id="439"/>
            <p14:sldId id="408"/>
            <p14:sldId id="409"/>
            <p14:sldId id="410"/>
            <p14:sldId id="413"/>
            <p14:sldId id="414"/>
          </p14:sldIdLst>
        </p14:section>
        <p14:section name="Backup" id="{9FBC3677-2CD2-4DE4-B71A-F5EAB5A48DDF}">
          <p14:sldIdLst>
            <p14:sldId id="415"/>
            <p14:sldId id="416"/>
            <p14:sldId id="417"/>
            <p14:sldId id="418"/>
          </p14:sldIdLst>
        </p14:section>
        <p14:section name="Motions' templates" id="{A00CE131-3A42-486E-8953-DA2CA69571D8}">
          <p14:sldIdLst>
            <p14:sldId id="424"/>
            <p14:sldId id="432"/>
            <p14:sldId id="425"/>
            <p14:sldId id="426"/>
            <p14:sldId id="427"/>
            <p14:sldId id="428"/>
          </p14:sldIdLst>
        </p14:section>
        <p14:section name="Template ins." id="{36DBBB44-409E-4E78-B32A-6F729B1C4114}">
          <p14:sldIdLst>
            <p14:sldId id="419"/>
            <p14:sldId id="420"/>
            <p14:sldId id="421"/>
            <p14:sldId id="422"/>
            <p14:sldId id="42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82" autoAdjust="0"/>
    <p:restoredTop sz="94401" autoAdjust="0"/>
  </p:normalViewPr>
  <p:slideViewPr>
    <p:cSldViewPr>
      <p:cViewPr>
        <p:scale>
          <a:sx n="93" d="100"/>
          <a:sy n="93" d="100"/>
        </p:scale>
        <p:origin x="834" y="-264"/>
      </p:cViewPr>
      <p:guideLst>
        <p:guide orient="horz" pos="2160"/>
        <p:guide pos="2880"/>
      </p:guideLst>
    </p:cSldViewPr>
  </p:slideViewPr>
  <p:outlineViewPr>
    <p:cViewPr varScale="1">
      <p:scale>
        <a:sx n="170" d="200"/>
        <a:sy n="170" d="200"/>
      </p:scale>
      <p:origin x="0" y="-134970"/>
    </p:cViewPr>
  </p:outlineViewPr>
  <p:notesTextViewPr>
    <p:cViewPr>
      <p:scale>
        <a:sx n="100" d="100"/>
        <a:sy n="100" d="100"/>
      </p:scale>
      <p:origin x="0" y="0"/>
    </p:cViewPr>
  </p:notesTextViewPr>
  <p:notesViewPr>
    <p:cSldViewPr>
      <p:cViewPr varScale="1">
        <p:scale>
          <a:sx n="96" d="100"/>
          <a:sy n="96" d="100"/>
        </p:scale>
        <p:origin x="353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534627336"/>
        <c:axId val="534621456"/>
        <c:axId val="0"/>
      </c:bar3DChart>
      <c:catAx>
        <c:axId val="534627336"/>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534621456"/>
        <c:crosses val="autoZero"/>
        <c:auto val="1"/>
        <c:lblAlgn val="ctr"/>
        <c:lblOffset val="100"/>
        <c:tickLblSkip val="3"/>
        <c:tickMarkSkip val="1"/>
        <c:noMultiLvlLbl val="0"/>
      </c:catAx>
      <c:valAx>
        <c:axId val="534621456"/>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534627336"/>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802.11-15/1466r0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802.11-15/1466r0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Dec.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22522506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564276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a:p>
        </p:txBody>
      </p:sp>
    </p:spTree>
    <p:extLst>
      <p:ext uri="{BB962C8B-B14F-4D97-AF65-F5344CB8AC3E}">
        <p14:creationId xmlns:p14="http://schemas.microsoft.com/office/powerpoint/2010/main" val="15913390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6203763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a:p>
        </p:txBody>
      </p:sp>
    </p:spTree>
    <p:extLst>
      <p:ext uri="{BB962C8B-B14F-4D97-AF65-F5344CB8AC3E}">
        <p14:creationId xmlns:p14="http://schemas.microsoft.com/office/powerpoint/2010/main" val="3877528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Nov.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Nov.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Nov.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Nov.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Nov.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Nov.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Nov.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Nov.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802.11-16/1309r2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6/11-16-1338-00-0000-liaison-from-3gpp-ran4-on-rtt-measurement-accuracy.doc"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ocuments?is_dcn=DCN,%20Title,%20Author%20or%20Affiliation&amp;is_group=00az"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95536" y="685800"/>
            <a:ext cx="84969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err="1" smtClean="0"/>
              <a:t>TGaz</a:t>
            </a:r>
            <a:r>
              <a:rPr lang="en-US" altLang="en-US" sz="2800" dirty="0" smtClean="0"/>
              <a:t> Next Generation Positioning </a:t>
            </a:r>
            <a:br>
              <a:rPr lang="en-US" altLang="en-US" sz="2800" dirty="0" smtClean="0"/>
            </a:br>
            <a:r>
              <a:rPr lang="en-US" altLang="en-US" sz="2800" dirty="0" smtClean="0"/>
              <a:t>Nov. Meeting Agenda</a:t>
            </a:r>
            <a:endParaRPr lang="en-GB" sz="2800" dirty="0"/>
          </a:p>
        </p:txBody>
      </p:sp>
      <p:sp>
        <p:nvSpPr>
          <p:cNvPr id="3074" name="Rectangle 2"/>
          <p:cNvSpPr>
            <a:spLocks noGrp="1" noChangeArrowheads="1"/>
          </p:cNvSpPr>
          <p:nvPr>
            <p:ph idx="1"/>
          </p:nvPr>
        </p:nvSpPr>
        <p:spPr>
          <a:xfrm>
            <a:off x="696912" y="172401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2016-11-08</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Nov. 2016</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63"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dirty="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dirty="0">
                <a:solidFill>
                  <a:schemeClr val="accent2">
                    <a:lumMod val="75000"/>
                  </a:schemeClr>
                </a:solidFill>
              </a:rPr>
              <a:t>Either speak up now or</a:t>
            </a:r>
          </a:p>
          <a:p>
            <a:pPr lvl="1">
              <a:spcBef>
                <a:spcPct val="20000"/>
              </a:spcBef>
              <a:buFont typeface="Arial" pitchFamily="34" charset="0"/>
              <a:buChar char="•"/>
              <a:defRPr/>
            </a:pPr>
            <a:r>
              <a:rPr lang="en-US" altLang="en-US" dirty="0">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dirty="0">
                <a:solidFill>
                  <a:schemeClr val="accent2">
                    <a:lumMod val="75000"/>
                  </a:schemeClr>
                </a:solidFill>
              </a:rPr>
              <a:t>Cause an LOA to be submitted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602286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107504" y="1981200"/>
            <a:ext cx="8856984" cy="4113213"/>
          </a:xfrm>
        </p:spPr>
        <p:txBody>
          <a:bodyPr/>
          <a:lstStyle/>
          <a:p>
            <a:pPr>
              <a:lnSpc>
                <a:spcPct val="80000"/>
              </a:lnSpc>
              <a:spcBef>
                <a:spcPct val="20000"/>
              </a:spcBef>
              <a:buClr>
                <a:srgbClr val="CC3300"/>
              </a:buClr>
              <a:buSzPct val="50000"/>
              <a:buFont typeface="Monotype Sorts"/>
              <a:buChar char="l"/>
            </a:pPr>
            <a:endParaRPr lang="en-US" altLang="en-US" sz="700" u="sng" dirty="0">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dirty="0">
                <a:solidFill>
                  <a:srgbClr val="000099"/>
                </a:solidFill>
                <a:latin typeface="Arial" panose="020B0604020202020204" pitchFamily="34" charset="0"/>
              </a:rPr>
              <a:t>Relative costs, including licensing costs of essential patent claims, of different technical approaches maybe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dirty="0">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sz="1200" b="0" dirty="0">
                <a:solidFill>
                  <a:srgbClr val="000099"/>
                </a:solidFill>
                <a:latin typeface="Arial" panose="020B0604020202020204" pitchFamily="34" charset="0"/>
              </a:rPr>
              <a:t>See </a:t>
            </a:r>
            <a:r>
              <a:rPr lang="en-US" altLang="en-US" sz="1200" b="0" i="1" dirty="0">
                <a:solidFill>
                  <a:srgbClr val="000099"/>
                </a:solidFill>
                <a:latin typeface="Arial" panose="020B0604020202020204" pitchFamily="34" charset="0"/>
              </a:rPr>
              <a:t>IEEE-SA Standards Board Operations Manual</a:t>
            </a:r>
            <a:r>
              <a:rPr lang="en-US" altLang="en-US" sz="1200" b="0" dirty="0">
                <a:solidFill>
                  <a:srgbClr val="000099"/>
                </a:solidFill>
                <a:latin typeface="Arial" panose="020B0604020202020204" pitchFamily="34" charset="0"/>
              </a:rPr>
              <a:t>, clause 5.3.10 and </a:t>
            </a:r>
            <a:r>
              <a:rPr lang="en-GB" altLang="en-US" sz="1200" b="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b="0" dirty="0">
                <a:solidFill>
                  <a:srgbClr val="000099"/>
                </a:solidFill>
                <a:latin typeface="Arial" panose="020B0604020202020204" pitchFamily="34" charset="0"/>
              </a:rPr>
              <a:t> for more details.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595583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Schedule at a glance</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51744840"/>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3282199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(11-16-1320r0).  </a:t>
            </a:r>
            <a:endParaRPr lang="en-US" altLang="en-US" sz="1800" b="0" dirty="0"/>
          </a:p>
          <a:p>
            <a:pPr algn="just">
              <a:spcBef>
                <a:spcPct val="20000"/>
              </a:spcBef>
              <a:buFontTx/>
              <a:buChar char="•"/>
            </a:pPr>
            <a:r>
              <a:rPr lang="en-US" altLang="en-US" sz="1800" b="0" dirty="0" smtClean="0"/>
              <a:t>Review and response to 3GPP RAN4 liaison (</a:t>
            </a:r>
            <a:r>
              <a:rPr lang="en-US" altLang="en-US" sz="1800" b="0" dirty="0" smtClean="0">
                <a:hlinkClick r:id="rId2"/>
              </a:rPr>
              <a:t>11-16-1338</a:t>
            </a:r>
            <a:r>
              <a:rPr lang="en-US" altLang="en-US" sz="1800" b="0" dirty="0" smtClean="0"/>
              <a:t>).</a:t>
            </a:r>
            <a:endParaRPr lang="en-US" altLang="en-US" sz="1800" b="0" dirty="0" smtClean="0"/>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a:t>Submissions towards FRD text. </a:t>
            </a:r>
          </a:p>
          <a:p>
            <a:pPr lvl="1" algn="just">
              <a:spcBef>
                <a:spcPct val="20000"/>
              </a:spcBef>
              <a:buFontTx/>
              <a:buChar char="•"/>
            </a:pPr>
            <a:r>
              <a:rPr lang="en-US" altLang="en-US" sz="1600" dirty="0"/>
              <a:t>Submissions towards SRD text.</a:t>
            </a:r>
          </a:p>
          <a:p>
            <a:pPr lvl="1" algn="just">
              <a:spcBef>
                <a:spcPct val="20000"/>
              </a:spcBef>
              <a:buFontTx/>
              <a:buChar char="•"/>
            </a:pPr>
            <a:r>
              <a:rPr lang="en-US" altLang="en-US" sz="1600" dirty="0"/>
              <a:t>Supportive technical submissions to inform the TG.</a:t>
            </a:r>
          </a:p>
          <a:p>
            <a:pPr algn="just">
              <a:spcBef>
                <a:spcPct val="20000"/>
              </a:spcBef>
              <a:buFontTx/>
              <a:buChar char="•"/>
            </a:pPr>
            <a:r>
              <a:rPr lang="en-US" altLang="en-US" sz="1800" b="0" dirty="0"/>
              <a:t>Schedule teleconference times as needed.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744308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2486967"/>
              </p:ext>
            </p:extLst>
          </p:nvPr>
        </p:nvGraphicFramePr>
        <p:xfrm>
          <a:off x="380206" y="1751013"/>
          <a:ext cx="8458200" cy="4494134"/>
        </p:xfrm>
        <a:graphic>
          <a:graphicData uri="http://schemas.openxmlformats.org/drawingml/2006/table">
            <a:tbl>
              <a:tblPr firstRow="1" bandRow="1">
                <a:tableStyleId>{21E4AEA4-8DFA-4A89-87EB-49C32662AFE0}</a:tableStyleId>
              </a:tblPr>
              <a:tblGrid>
                <a:gridCol w="1326776"/>
                <a:gridCol w="1712890"/>
                <a:gridCol w="3009006"/>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11-16-1309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a:t>
                      </a:r>
                      <a:r>
                        <a:rPr lang="en-US" sz="1400" dirty="0" smtClean="0"/>
                        <a:t>Nov. </a:t>
                      </a:r>
                      <a:r>
                        <a:rPr lang="en-US" sz="1400" dirty="0" smtClean="0"/>
                        <a:t>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11-16-1320</a:t>
                      </a: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dirty="0" smtClean="0"/>
                        <a:t>Sep. 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r>
                        <a:rPr lang="en-US" sz="1400" dirty="0" smtClean="0"/>
                        <a:t>11-16-1338</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a:t>
                      </a: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Liaison from 3GPP RAN4 on RTT measurement accuracy</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Liaison</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11-16-1494</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a:t>
                      </a:r>
                      <a:r>
                        <a:rPr lang="en-US" sz="1400" kern="1200" baseline="0" dirty="0" smtClean="0">
                          <a:solidFill>
                            <a:schemeClr val="dk1"/>
                          </a:solidFill>
                          <a:latin typeface="+mn-lt"/>
                          <a:ea typeface="+mn-ea"/>
                          <a:cs typeface="+mn-cs"/>
                        </a:rPr>
                        <a:t> </a:t>
                      </a:r>
                      <a:r>
                        <a:rPr lang="en-US" sz="1400" kern="1200" baseline="0" dirty="0" err="1" smtClean="0">
                          <a:solidFill>
                            <a:schemeClr val="dk1"/>
                          </a:solidFill>
                          <a:latin typeface="+mn-lt"/>
                          <a:ea typeface="+mn-ea"/>
                          <a:cs typeface="+mn-cs"/>
                        </a:rPr>
                        <a:t>Venkatesan</a:t>
                      </a:r>
                      <a:r>
                        <a:rPr lang="en-US" sz="1400" kern="1200" baseline="0" dirty="0" smtClean="0">
                          <a:solidFill>
                            <a:schemeClr val="dk1"/>
                          </a:solidFill>
                          <a:latin typeface="+mn-lt"/>
                          <a:ea typeface="+mn-ea"/>
                          <a:cs typeface="+mn-cs"/>
                        </a:rPr>
                        <a:t>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An Unified 802.11az Protocol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11-16-1496</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11ax-based MU Negotiation Phase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11-16-1508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FTM Frame Exchange Authentication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11-16-1509</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Discovery and Negotiation Parameters for 11az Ranging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11-16-1498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FTM Security in Associated and Un-associated States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953351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333717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(10 min)</a:t>
            </a:r>
          </a:p>
          <a:p>
            <a:pPr algn="just">
              <a:spcBef>
                <a:spcPct val="20000"/>
              </a:spcBef>
              <a:buFontTx/>
              <a:buChar char="•"/>
            </a:pPr>
            <a:r>
              <a:rPr lang="en-US" altLang="en-US" sz="2000" b="0" dirty="0"/>
              <a:t>Approval of previous meeting minutes (5min</a:t>
            </a:r>
            <a:r>
              <a:rPr lang="en-US" altLang="en-US" sz="2000" b="0" dirty="0" smtClean="0"/>
              <a:t>)</a:t>
            </a:r>
          </a:p>
          <a:p>
            <a:pPr algn="just">
              <a:spcBef>
                <a:spcPct val="20000"/>
              </a:spcBef>
              <a:buFontTx/>
              <a:buChar char="•"/>
            </a:pPr>
            <a:r>
              <a:rPr lang="en-US" altLang="en-US" sz="2000" b="0" dirty="0" smtClean="0"/>
              <a:t>Review and response to 3GPP RAN4 liaison.</a:t>
            </a:r>
            <a:endParaRPr lang="en-US" altLang="en-US" sz="2000" b="0" dirty="0"/>
          </a:p>
          <a:p>
            <a:pPr algn="just">
              <a:spcBef>
                <a:spcPct val="20000"/>
              </a:spcBef>
              <a:buFontTx/>
              <a:buChar char="•"/>
            </a:pPr>
            <a:r>
              <a:rPr lang="en-US" altLang="en-US" sz="2000" b="0" dirty="0"/>
              <a:t>Presentations to inform the group (as time permits)</a:t>
            </a:r>
            <a:r>
              <a:rPr lang="en-US" altLang="en-US" sz="1600" dirty="0"/>
              <a:t>.</a:t>
            </a:r>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488232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1</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80254304"/>
              </p:ext>
            </p:extLst>
          </p:nvPr>
        </p:nvGraphicFramePr>
        <p:xfrm>
          <a:off x="323528" y="1916832"/>
          <a:ext cx="8424935" cy="3750160"/>
        </p:xfrm>
        <a:graphic>
          <a:graphicData uri="http://schemas.openxmlformats.org/drawingml/2006/table">
            <a:tbl>
              <a:tblPr firstRow="1" bandRow="1">
                <a:tableStyleId>{21E4AEA4-8DFA-4A89-87EB-49C32662AFE0}</a:tableStyleId>
              </a:tblPr>
              <a:tblGrid>
                <a:gridCol w="1008112"/>
                <a:gridCol w="1296144"/>
                <a:gridCol w="3384376"/>
                <a:gridCol w="1584176"/>
                <a:gridCol w="1152127"/>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400" dirty="0" smtClean="0"/>
                        <a:t>11-16-1309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Sep.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11-16-1320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dirty="0" smtClean="0"/>
                        <a:t>Sep. 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5min</a:t>
                      </a:r>
                    </a:p>
                  </a:txBody>
                  <a:tcPr marT="45712" marB="45712"/>
                </a:tc>
              </a:tr>
              <a:tr h="278917">
                <a:tc>
                  <a:txBody>
                    <a:bodyPr/>
                    <a:lstStyle/>
                    <a:p>
                      <a:r>
                        <a:rPr lang="en-US" sz="1400" dirty="0" smtClean="0"/>
                        <a:t>11-16-1338</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Liaison from 3GPP RAN4 on RTT measurement accuracy</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Liaison</a:t>
                      </a:r>
                      <a:endParaRPr lang="en-US" sz="1400" kern="1200" dirty="0">
                        <a:solidFill>
                          <a:schemeClr val="dk1"/>
                        </a:solidFill>
                        <a:latin typeface="+mn-lt"/>
                        <a:ea typeface="+mn-ea"/>
                        <a:cs typeface="+mn-cs"/>
                      </a:endParaRPr>
                    </a:p>
                  </a:txBody>
                  <a:tcPr marT="45712" marB="45712"/>
                </a:tc>
                <a:tc>
                  <a:txBody>
                    <a:bodyPr/>
                    <a:lstStyle/>
                    <a:p>
                      <a:r>
                        <a:rPr lang="en-US" sz="1400" dirty="0" smtClean="0"/>
                        <a:t>45min</a:t>
                      </a:r>
                      <a:endParaRPr lang="en-US" sz="1400" dirty="0"/>
                    </a:p>
                  </a:txBody>
                  <a:tcPr marT="45712" marB="45712"/>
                </a:tc>
              </a:tr>
              <a:tr h="301283">
                <a:tc>
                  <a:txBody>
                    <a:bodyPr/>
                    <a:lstStyle/>
                    <a:p>
                      <a:r>
                        <a:rPr lang="en-US" sz="1400" dirty="0" smtClean="0"/>
                        <a:t>11-16-1494</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a:t>
                      </a:r>
                      <a:r>
                        <a:rPr lang="en-US" sz="1400" kern="1200" baseline="0" dirty="0" smtClean="0">
                          <a:solidFill>
                            <a:schemeClr val="dk1"/>
                          </a:solidFill>
                          <a:latin typeface="+mn-lt"/>
                          <a:ea typeface="+mn-ea"/>
                          <a:cs typeface="+mn-cs"/>
                        </a:rPr>
                        <a:t> </a:t>
                      </a:r>
                      <a:r>
                        <a:rPr lang="en-US" sz="1400" kern="1200" baseline="0" dirty="0" err="1" smtClean="0">
                          <a:solidFill>
                            <a:schemeClr val="dk1"/>
                          </a:solidFill>
                          <a:latin typeface="+mn-lt"/>
                          <a:ea typeface="+mn-ea"/>
                          <a:cs typeface="+mn-cs"/>
                        </a:rPr>
                        <a:t>Venkatesan</a:t>
                      </a:r>
                      <a:r>
                        <a:rPr lang="en-US" sz="1400" kern="1200" baseline="0" dirty="0" smtClean="0">
                          <a:solidFill>
                            <a:schemeClr val="dk1"/>
                          </a:solidFill>
                          <a:latin typeface="+mn-lt"/>
                          <a:ea typeface="+mn-ea"/>
                          <a:cs typeface="+mn-cs"/>
                        </a:rPr>
                        <a:t>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An Unified 802.11az Protocol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c>
                  <a:txBody>
                    <a:bodyPr/>
                    <a:lstStyle/>
                    <a:p>
                      <a:r>
                        <a:rPr lang="en-US" sz="1400" dirty="0" smtClean="0"/>
                        <a:t>45min</a:t>
                      </a:r>
                      <a:endParaRPr lang="en-US" sz="1400" dirty="0"/>
                    </a:p>
                  </a:txBody>
                  <a:tcPr marT="45712" marB="45712"/>
                </a:tc>
              </a:tr>
              <a:tr h="152392">
                <a:tc>
                  <a:txBody>
                    <a:bodyPr/>
                    <a:lstStyle/>
                    <a:p>
                      <a:r>
                        <a:rPr lang="en-US" sz="1400" dirty="0" smtClean="0"/>
                        <a:t>11-16-1496</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11ax-based MU Negotiation Phase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25min</a:t>
                      </a:r>
                      <a:endParaRPr lang="en-US" sz="1400" kern="1200" dirty="0">
                        <a:solidFill>
                          <a:schemeClr val="dk1"/>
                        </a:solidFill>
                        <a:latin typeface="+mn-lt"/>
                        <a:ea typeface="+mn-ea"/>
                        <a:cs typeface="+mn-cs"/>
                      </a:endParaRPr>
                    </a:p>
                  </a:txBody>
                  <a:tcPr marT="45712" marB="45712"/>
                </a:tc>
              </a:tr>
              <a:tr h="152392">
                <a:tc>
                  <a:txBody>
                    <a:bodyPr/>
                    <a:lstStyle/>
                    <a:p>
                      <a:r>
                        <a:rPr lang="en-US" sz="1400" dirty="0" smtClean="0"/>
                        <a:t>11-16-1508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FTM Frame Exchange Authentication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 time permits</a:t>
                      </a:r>
                      <a:endParaRPr lang="en-US" sz="1400" kern="1200" dirty="0">
                        <a:solidFill>
                          <a:schemeClr val="dk1"/>
                        </a:solidFill>
                        <a:latin typeface="+mn-lt"/>
                        <a:ea typeface="+mn-ea"/>
                        <a:cs typeface="+mn-cs"/>
                      </a:endParaRPr>
                    </a:p>
                  </a:txBody>
                  <a:tcPr marT="45712" marB="45712"/>
                </a:tc>
              </a:tr>
              <a:tr h="0">
                <a:tc>
                  <a:txBody>
                    <a:bodyPr/>
                    <a:lstStyle/>
                    <a:p>
                      <a:r>
                        <a:rPr lang="en-US" sz="1400" dirty="0" smtClean="0"/>
                        <a:t>11-16-1498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FTM Security in Associated and Un-associated States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 time permits</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7668054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b="0" dirty="0"/>
              <a:t>Document </a:t>
            </a:r>
            <a:r>
              <a:rPr lang="en-US" b="0" dirty="0" smtClean="0"/>
              <a:t>11-16/1320r0 “</a:t>
            </a:r>
            <a:r>
              <a:rPr lang="en-US" dirty="0"/>
              <a:t>802.11az Meeting Minutes September 2016 Session</a:t>
            </a:r>
            <a:r>
              <a:rPr lang="en-US" b="0" dirty="0" smtClean="0"/>
              <a:t>” </a:t>
            </a:r>
            <a:r>
              <a:rPr lang="en-US" b="0" dirty="0"/>
              <a:t>posted to Mentor </a:t>
            </a:r>
            <a:r>
              <a:rPr lang="en-US" b="0" dirty="0" smtClean="0"/>
              <a:t>on Sep. 29</a:t>
            </a:r>
            <a:r>
              <a:rPr lang="en-US" b="0" baseline="30000" dirty="0" smtClean="0"/>
              <a:t>th</a:t>
            </a:r>
            <a:r>
              <a:rPr lang="en-US" b="0" dirty="0" smtClean="0"/>
              <a:t>. </a:t>
            </a:r>
            <a:endParaRPr lang="en-US" b="0" dirty="0"/>
          </a:p>
          <a:p>
            <a:endParaRPr lang="en-US" dirty="0"/>
          </a:p>
          <a:p>
            <a:r>
              <a:rPr lang="en-US" dirty="0"/>
              <a:t>Motion:</a:t>
            </a:r>
          </a:p>
          <a:p>
            <a:pPr marL="0" indent="0"/>
            <a:r>
              <a:rPr lang="en-US" b="0" dirty="0"/>
              <a:t>To approve document </a:t>
            </a:r>
            <a:r>
              <a:rPr lang="en-US" b="0" dirty="0" smtClean="0"/>
              <a:t>11-16/1320r0 </a:t>
            </a:r>
            <a:r>
              <a:rPr lang="en-US" b="0" dirty="0"/>
              <a:t>as TG meeting minutes for the </a:t>
            </a:r>
            <a:r>
              <a:rPr lang="en-US" b="0" dirty="0" smtClean="0"/>
              <a:t>Sep. meeting</a:t>
            </a:r>
            <a:r>
              <a:rPr lang="en-US" b="0" dirty="0"/>
              <a:t>. </a:t>
            </a:r>
          </a:p>
          <a:p>
            <a:r>
              <a:rPr lang="en-US" b="0" dirty="0"/>
              <a:t>Moved by</a:t>
            </a:r>
            <a:r>
              <a:rPr lang="en-US" b="0" dirty="0" smtClean="0"/>
              <a:t>: </a:t>
            </a:r>
            <a:r>
              <a:rPr lang="en-US" b="0" dirty="0" smtClean="0"/>
              <a:t>Ganesh </a:t>
            </a:r>
            <a:r>
              <a:rPr lang="en-US" b="0" dirty="0" err="1" smtClean="0"/>
              <a:t>Venkatesan</a:t>
            </a:r>
            <a:endParaRPr lang="en-US" b="0" dirty="0"/>
          </a:p>
          <a:p>
            <a:r>
              <a:rPr lang="en-US" b="0" dirty="0"/>
              <a:t>Seconded by: </a:t>
            </a:r>
            <a:r>
              <a:rPr lang="en-US" b="0" dirty="0" smtClean="0"/>
              <a:t>Chao Chun Wang </a:t>
            </a:r>
            <a:endParaRPr lang="en-US" b="0" dirty="0"/>
          </a:p>
          <a:p>
            <a:r>
              <a:rPr lang="en-US" b="0" dirty="0"/>
              <a:t>Results (Y/N/A</a:t>
            </a:r>
            <a:r>
              <a:rPr lang="en-US" b="0" dirty="0" smtClean="0"/>
              <a:t>): 14 / 0 / 0</a:t>
            </a:r>
          </a:p>
          <a:p>
            <a:r>
              <a:rPr lang="en-US" b="0" dirty="0" smtClean="0"/>
              <a:t>Motion passes.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8618662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53478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
        <p:nvSpPr>
          <p:cNvPr id="7"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AZ</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8"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San Antonio, </a:t>
            </a:r>
            <a:r>
              <a:rPr lang="en-US" altLang="en-US" sz="3600" dirty="0" err="1" smtClean="0">
                <a:cs typeface="Times New Roman" panose="02020603050405020304" pitchFamily="18" charset="0"/>
              </a:rPr>
              <a:t>Tx</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Nov. 6</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-11</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2016</a:t>
            </a:r>
            <a:endParaRPr lang="en-US" altLang="en-US" sz="3600" dirty="0">
              <a:cs typeface="Times New Roman" panose="02020603050405020304" pitchFamily="18" charset="0"/>
            </a:endParaRP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a:t>
            </a:r>
            <a:r>
              <a:rPr lang="en-US" altLang="en-US" sz="16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Vice-chair:</a:t>
            </a:r>
            <a:r>
              <a:rPr lang="en-US" altLang="en-US" sz="2000" b="0" dirty="0" smtClean="0">
                <a:cs typeface="Times New Roman" panose="02020603050405020304" pitchFamily="18" charset="0"/>
              </a:rPr>
              <a:t> Carlos Aldana </a:t>
            </a:r>
            <a:r>
              <a:rPr lang="en-US" altLang="en-US" sz="1600" b="0" dirty="0" smtClean="0">
                <a:cs typeface="Times New Roman" panose="02020603050405020304" pitchFamily="18" charset="0"/>
              </a:rPr>
              <a:t>(Intel</a:t>
            </a:r>
            <a:r>
              <a:rPr lang="en-US" altLang="en-US" sz="16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Secretary </a:t>
            </a:r>
            <a:r>
              <a:rPr lang="en-US" altLang="en-US" sz="1600" b="0" dirty="0" smtClean="0">
                <a:cs typeface="Times New Roman" panose="02020603050405020304" pitchFamily="18" charset="0"/>
              </a:rPr>
              <a:t>(stand-in) : </a:t>
            </a:r>
            <a:r>
              <a:rPr lang="en-US" altLang="en-US" sz="2000" b="0" dirty="0" smtClean="0">
                <a:cs typeface="Times New Roman" panose="02020603050405020304" pitchFamily="18" charset="0"/>
              </a:rPr>
              <a:t>Naveen Kakani </a:t>
            </a:r>
            <a:r>
              <a:rPr lang="en-US" altLang="en-US" sz="1600" b="0" dirty="0" smtClean="0">
                <a:cs typeface="Times New Roman" panose="02020603050405020304" pitchFamily="18" charset="0"/>
              </a:rPr>
              <a:t>(Qualcomm)</a:t>
            </a:r>
            <a:endParaRPr lang="en-US" altLang="en-US" sz="1600" b="0" dirty="0" smtClean="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Technical </a:t>
            </a:r>
            <a:r>
              <a:rPr lang="en-US" altLang="en-US" sz="2000" dirty="0" smtClean="0">
                <a:cs typeface="Times New Roman" panose="02020603050405020304" pitchFamily="18" charset="0"/>
              </a:rPr>
              <a:t>Editor</a:t>
            </a:r>
            <a:r>
              <a:rPr lang="en-US" altLang="en-US" sz="2000" dirty="0">
                <a:cs typeface="Times New Roman" panose="02020603050405020304" pitchFamily="18" charset="0"/>
              </a:rPr>
              <a:t>: </a:t>
            </a:r>
            <a:r>
              <a:rPr lang="en-US" altLang="en-US" sz="2000" b="0" dirty="0">
                <a:cs typeface="Times New Roman" panose="02020603050405020304" pitchFamily="18" charset="0"/>
              </a:rPr>
              <a:t>Chao Chun Wang </a:t>
            </a:r>
            <a:r>
              <a:rPr lang="en-US" altLang="en-US" sz="1600" b="0" dirty="0" smtClean="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endParaRPr lang="en-US" altLang="en-US" sz="1600" b="0" dirty="0">
              <a:cs typeface="Times New Roman" panose="02020603050405020304" pitchFamily="18" charset="0"/>
            </a:endParaRPr>
          </a:p>
        </p:txBody>
      </p:sp>
    </p:spTree>
    <p:extLst>
      <p:ext uri="{BB962C8B-B14F-4D97-AF65-F5344CB8AC3E}">
        <p14:creationId xmlns:p14="http://schemas.microsoft.com/office/powerpoint/2010/main" val="29618800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X</a:t>
            </a:r>
            <a:endParaRPr lang="en-US" dirty="0"/>
          </a:p>
        </p:txBody>
      </p:sp>
      <p:sp>
        <p:nvSpPr>
          <p:cNvPr id="3" name="Content Placeholder 2"/>
          <p:cNvSpPr>
            <a:spLocks noGrp="1"/>
          </p:cNvSpPr>
          <p:nvPr>
            <p:ph idx="1"/>
          </p:nvPr>
        </p:nvSpPr>
        <p:spPr/>
        <p:txBody>
          <a:bodyPr/>
          <a:lstStyle/>
          <a:p>
            <a:pPr marL="0" indent="0"/>
            <a:r>
              <a:rPr lang="en-US" dirty="0"/>
              <a:t>Move to adopt the set of functional </a:t>
            </a:r>
            <a:r>
              <a:rPr lang="en-US" dirty="0" smtClean="0"/>
              <a:t>requirements/spec frame work requirements listed </a:t>
            </a:r>
            <a:r>
              <a:rPr lang="en-US" dirty="0"/>
              <a:t>in slide </a:t>
            </a:r>
            <a:r>
              <a:rPr lang="en-US" dirty="0" smtClean="0"/>
              <a:t>#XYZ </a:t>
            </a:r>
            <a:r>
              <a:rPr lang="en-US" dirty="0"/>
              <a:t>and </a:t>
            </a:r>
            <a:r>
              <a:rPr lang="en-US" dirty="0" smtClean="0"/>
              <a:t>instruct the SFD/FRD???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.11az </a:t>
            </a:r>
            <a:r>
              <a:rPr lang="en-US" dirty="0" smtClean="0"/>
              <a:t>.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7174816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reminder</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119550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1633086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r>
              <a:rPr lang="en-US" altLang="en-US" sz="3200" dirty="0" smtClean="0"/>
              <a:t>Meeting </a:t>
            </a:r>
            <a:r>
              <a:rPr lang="en-US" altLang="en-US" sz="3200" dirty="0"/>
              <a:t>Slot #2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4019716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Continue 3GPP RAN4 Liaison Response on RTT measurement accuracy.</a:t>
            </a:r>
            <a:endParaRPr lang="en-US" altLang="en-US" sz="2000" b="0" dirty="0" smtClean="0"/>
          </a:p>
          <a:p>
            <a:pPr algn="just">
              <a:spcBef>
                <a:spcPct val="20000"/>
              </a:spcBef>
              <a:buFontTx/>
              <a:buChar char="•"/>
            </a:pPr>
            <a:r>
              <a:rPr lang="en-US" altLang="en-US" sz="2000" b="0" dirty="0" smtClean="0"/>
              <a:t>Presentations </a:t>
            </a:r>
            <a:r>
              <a:rPr lang="en-US" altLang="en-US" sz="2000" b="0" dirty="0"/>
              <a:t>to inform the TG (as time permits)</a:t>
            </a:r>
          </a:p>
          <a:p>
            <a:pPr algn="just">
              <a:spcBef>
                <a:spcPct val="20000"/>
              </a:spcBef>
              <a:buFontTx/>
              <a:buChar char="•"/>
            </a:pPr>
            <a:r>
              <a:rPr lang="en-US" altLang="en-US" sz="2000" b="0" dirty="0"/>
              <a:t>Timeline and project progress review (10min) – As needed</a:t>
            </a:r>
          </a:p>
          <a:p>
            <a:pPr algn="just">
              <a:spcBef>
                <a:spcPct val="20000"/>
              </a:spcBef>
              <a:buFontTx/>
              <a:buChar char="•"/>
            </a:pPr>
            <a:r>
              <a:rPr lang="en-US" altLang="en-US" sz="2000" b="0" dirty="0" err="1"/>
              <a:t>Telecon</a:t>
            </a:r>
            <a:r>
              <a:rPr lang="en-US" altLang="en-US" sz="2000" b="0" dirty="0"/>
              <a:t> time setting (5min)</a:t>
            </a:r>
          </a:p>
          <a:p>
            <a:pPr lvl="1">
              <a:spcBef>
                <a:spcPct val="20000"/>
              </a:spcBef>
              <a:buFontTx/>
              <a:buChar char="–"/>
            </a:pPr>
            <a:endParaRPr lang="en-US" altLang="en-US" sz="1800" dirty="0"/>
          </a:p>
          <a:p>
            <a:endParaRPr lang="en-US" sz="20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40792489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2</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060097181"/>
              </p:ext>
            </p:extLst>
          </p:nvPr>
        </p:nvGraphicFramePr>
        <p:xfrm>
          <a:off x="656785" y="2420888"/>
          <a:ext cx="7772404" cy="3637024"/>
        </p:xfrm>
        <a:graphic>
          <a:graphicData uri="http://schemas.openxmlformats.org/drawingml/2006/table">
            <a:tbl>
              <a:tblPr firstRow="1" bandRow="1">
                <a:tableStyleId>{21E4AEA4-8DFA-4A89-87EB-49C32662AFE0}</a:tableStyleId>
              </a:tblPr>
              <a:tblGrid>
                <a:gridCol w="1380624"/>
                <a:gridCol w="1670495"/>
                <a:gridCol w="2304256"/>
                <a:gridCol w="1616927"/>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11-16-1309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Sep.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259072">
                <a:tc>
                  <a:txBody>
                    <a:bodyPr/>
                    <a:lstStyle/>
                    <a:p>
                      <a:r>
                        <a:rPr lang="en-US" sz="1400" dirty="0" smtClean="0"/>
                        <a:t>11-16-1338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Allan Zhu</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Liaison from 3GPP RAN4 on RTT measurement accuracy</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Liaison</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 needed</a:t>
                      </a:r>
                      <a:endParaRPr lang="en-US" sz="1400" kern="1200" dirty="0">
                        <a:solidFill>
                          <a:schemeClr val="dk1"/>
                        </a:solidFill>
                        <a:latin typeface="+mn-lt"/>
                        <a:ea typeface="+mn-ea"/>
                        <a:cs typeface="+mn-cs"/>
                      </a:endParaRPr>
                    </a:p>
                  </a:txBody>
                  <a:tcPr marT="45712" marB="45712"/>
                </a:tc>
              </a:tr>
              <a:tr h="259072">
                <a:tc>
                  <a:txBody>
                    <a:bodyPr/>
                    <a:lstStyle/>
                    <a:p>
                      <a:r>
                        <a:rPr lang="en-US" sz="1400" dirty="0" smtClean="0"/>
                        <a:t>11-16-1496</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11ax-based MU Negotiation Phase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25min</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11-16-1508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FTM Frame Exchange Authentication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45min</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11-16-1498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FTM Security in Associated and Un-associated States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 time permits </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11-16-1509</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Discovery and Negotiation Parameters for 11az Ranging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 time permits</a:t>
                      </a:r>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7385120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6968748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4417420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1543903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r>
              <a:rPr lang="en-US" altLang="en-US" sz="3200" dirty="0" smtClean="0"/>
              <a:t>Meeting </a:t>
            </a:r>
            <a:r>
              <a:rPr lang="en-US" altLang="en-US" sz="3200" dirty="0"/>
              <a:t>Slot </a:t>
            </a:r>
            <a:r>
              <a:rPr lang="en-US" altLang="en-US" sz="3200" dirty="0" smtClean="0"/>
              <a:t>#3</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845427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Abstract</a:t>
            </a:r>
            <a:endParaRPr lang="en-US" dirty="0"/>
          </a:p>
        </p:txBody>
      </p:sp>
      <p:sp>
        <p:nvSpPr>
          <p:cNvPr id="3" name="Content Placeholder 2"/>
          <p:cNvSpPr>
            <a:spLocks noGrp="1"/>
          </p:cNvSpPr>
          <p:nvPr>
            <p:ph idx="1"/>
          </p:nvPr>
        </p:nvSpPr>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Nov. San Antonio meeting</a:t>
            </a:r>
            <a:r>
              <a:rPr lang="en-US" altLang="en-US" dirty="0"/>
              <a:t>.</a:t>
            </a:r>
          </a:p>
          <a:p>
            <a:pPr lvl="1">
              <a:spcBef>
                <a:spcPct val="20000"/>
              </a:spcBef>
              <a:buFontTx/>
              <a:buChar char="–"/>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6082469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a:t>Presentations to inform the TG (as time permits)</a:t>
            </a:r>
          </a:p>
          <a:p>
            <a:pPr algn="just">
              <a:spcBef>
                <a:spcPct val="20000"/>
              </a:spcBef>
              <a:buFontTx/>
              <a:buChar char="•"/>
            </a:pPr>
            <a:r>
              <a:rPr lang="en-US" altLang="en-US" sz="2000" b="0" dirty="0"/>
              <a:t>Timeline and project progress review (10min) – As needed</a:t>
            </a:r>
          </a:p>
          <a:p>
            <a:pPr algn="just">
              <a:spcBef>
                <a:spcPct val="20000"/>
              </a:spcBef>
              <a:buFontTx/>
              <a:buChar char="•"/>
            </a:pPr>
            <a:r>
              <a:rPr lang="en-US" altLang="en-US" sz="2000" b="0" dirty="0" err="1"/>
              <a:t>Telecon</a:t>
            </a:r>
            <a:r>
              <a:rPr lang="en-US" altLang="en-US" sz="2000" b="0" dirty="0"/>
              <a:t> time setting (5min)</a:t>
            </a:r>
          </a:p>
          <a:p>
            <a:pPr lvl="1">
              <a:spcBef>
                <a:spcPct val="20000"/>
              </a:spcBef>
              <a:buFontTx/>
              <a:buChar char="–"/>
            </a:pPr>
            <a:endParaRPr lang="en-US" altLang="en-US" sz="1800" dirty="0"/>
          </a:p>
          <a:p>
            <a:endParaRPr lang="en-US" sz="20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061522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390096750"/>
              </p:ext>
            </p:extLst>
          </p:nvPr>
        </p:nvGraphicFramePr>
        <p:xfrm>
          <a:off x="656785" y="2420888"/>
          <a:ext cx="7772404" cy="1869232"/>
        </p:xfrm>
        <a:graphic>
          <a:graphicData uri="http://schemas.openxmlformats.org/drawingml/2006/table">
            <a:tbl>
              <a:tblPr firstRow="1" bandRow="1">
                <a:tableStyleId>{21E4AEA4-8DFA-4A89-87EB-49C32662AFE0}</a:tableStyleId>
              </a:tblPr>
              <a:tblGrid>
                <a:gridCol w="1380624"/>
                <a:gridCol w="1670495"/>
                <a:gridCol w="2304256"/>
                <a:gridCol w="1616927"/>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11-16-1309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Sep.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11-16-1509</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Discovery and Negotiation Parameters for 11az Ranging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 time permits</a:t>
                      </a:r>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0930319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3682161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6529245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39198"/>
          </a:xfrm>
        </p:spPr>
        <p:txBody>
          <a:bodyPr/>
          <a:lstStyle/>
          <a:p>
            <a:r>
              <a:rPr lang="en-US" dirty="0"/>
              <a:t>Activity timelines post the July </a:t>
            </a:r>
            <a:r>
              <a:rPr lang="en-US" dirty="0" smtClean="0"/>
              <a:t>meeting</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pSp>
        <p:nvGrpSpPr>
          <p:cNvPr id="67" name="Group 66"/>
          <p:cNvGrpSpPr/>
          <p:nvPr/>
        </p:nvGrpSpPr>
        <p:grpSpPr>
          <a:xfrm>
            <a:off x="35940" y="1124744"/>
            <a:ext cx="9042758" cy="5262862"/>
            <a:chOff x="35940" y="1124744"/>
            <a:chExt cx="9042758" cy="5262862"/>
          </a:xfrm>
        </p:grpSpPr>
        <p:sp>
          <p:nvSpPr>
            <p:cNvPr id="68"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9"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0"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Rectangle 71"/>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73" name="Rectangle 72"/>
            <p:cNvSpPr>
              <a:spLocks noChangeArrowheads="1"/>
            </p:cNvSpPr>
            <p:nvPr/>
          </p:nvSpPr>
          <p:spPr bwMode="auto">
            <a:xfrm>
              <a:off x="5215474" y="112474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74" name="Rectangle 73"/>
            <p:cNvSpPr>
              <a:spLocks noChangeArrowheads="1"/>
            </p:cNvSpPr>
            <p:nvPr/>
          </p:nvSpPr>
          <p:spPr bwMode="auto">
            <a:xfrm>
              <a:off x="2677366" y="112474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75" name="Rectangle 74"/>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76" name="Rectangle 75"/>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77" name="Rectangle 76"/>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78"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9" name="Rectangle 78"/>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80" name="Text Box 26"/>
            <p:cNvSpPr txBox="1">
              <a:spLocks noChangeArrowheads="1"/>
            </p:cNvSpPr>
            <p:nvPr/>
          </p:nvSpPr>
          <p:spPr bwMode="auto">
            <a:xfrm flipH="1">
              <a:off x="4128847"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81" name="Text Box 29"/>
            <p:cNvSpPr txBox="1">
              <a:spLocks noChangeArrowheads="1"/>
            </p:cNvSpPr>
            <p:nvPr/>
          </p:nvSpPr>
          <p:spPr bwMode="auto">
            <a:xfrm flipH="1">
              <a:off x="6629342"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(May. 2020)</a:t>
              </a:r>
              <a:endParaRPr lang="en-US" altLang="en-US" b="0" dirty="0"/>
            </a:p>
          </p:txBody>
        </p:sp>
        <p:sp>
          <p:nvSpPr>
            <p:cNvPr id="82" name="Isosceles Triangle 81"/>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83" name="Isosceles Triangle 82"/>
            <p:cNvSpPr>
              <a:spLocks noChangeArrowheads="1"/>
            </p:cNvSpPr>
            <p:nvPr/>
          </p:nvSpPr>
          <p:spPr bwMode="auto">
            <a:xfrm flipH="1">
              <a:off x="4727102" y="152575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4"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3404196" y="152098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6" name="Isosceles Triangle 85"/>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7"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88"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89" name="Isosceles Triangle 88"/>
            <p:cNvSpPr>
              <a:spLocks noChangeArrowheads="1"/>
            </p:cNvSpPr>
            <p:nvPr/>
          </p:nvSpPr>
          <p:spPr bwMode="auto">
            <a:xfrm>
              <a:off x="6701460" y="153649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0" name="Rectangle 89"/>
            <p:cNvSpPr/>
            <p:nvPr/>
          </p:nvSpPr>
          <p:spPr>
            <a:xfrm>
              <a:off x="1837260" y="2272912"/>
              <a:ext cx="1647264" cy="24344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91"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92" name="Isosceles Triangle 91"/>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3" name="Rectangle 92"/>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94" name="Rectangle 93"/>
            <p:cNvSpPr/>
            <p:nvPr/>
          </p:nvSpPr>
          <p:spPr>
            <a:xfrm>
              <a:off x="2947113" y="2524562"/>
              <a:ext cx="3840583" cy="29697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95" name="Rectangle 94"/>
            <p:cNvSpPr/>
            <p:nvPr/>
          </p:nvSpPr>
          <p:spPr>
            <a:xfrm>
              <a:off x="1155353" y="1987658"/>
              <a:ext cx="1512000"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96" name="Text Box 24"/>
            <p:cNvSpPr txBox="1">
              <a:spLocks noChangeArrowheads="1"/>
            </p:cNvSpPr>
            <p:nvPr/>
          </p:nvSpPr>
          <p:spPr bwMode="auto">
            <a:xfrm>
              <a:off x="1814377" y="2518345"/>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5/16-9/17</a:t>
              </a:r>
              <a:endParaRPr lang="en-US" altLang="en-US" sz="700" b="1" dirty="0">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98" name="Rectangle 97"/>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99"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0" name="Isosceles Triangle 99"/>
            <p:cNvSpPr>
              <a:spLocks noChangeArrowheads="1"/>
            </p:cNvSpPr>
            <p:nvPr/>
          </p:nvSpPr>
          <p:spPr bwMode="auto">
            <a:xfrm>
              <a:off x="1773196" y="1511397"/>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101" name="Straight Connector 100"/>
            <p:cNvCxnSpPr>
              <a:stCxn id="93" idx="1"/>
              <a:endCxn id="95" idx="1"/>
            </p:cNvCxnSpPr>
            <p:nvPr/>
          </p:nvCxnSpPr>
          <p:spPr bwMode="auto">
            <a:xfrm>
              <a:off x="444626" y="2120214"/>
              <a:ext cx="7107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 name="Rectangle 101"/>
            <p:cNvSpPr/>
            <p:nvPr/>
          </p:nvSpPr>
          <p:spPr>
            <a:xfrm>
              <a:off x="1209226" y="2924944"/>
              <a:ext cx="94777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103" name="Rectangle 102"/>
            <p:cNvSpPr/>
            <p:nvPr/>
          </p:nvSpPr>
          <p:spPr>
            <a:xfrm>
              <a:off x="1835696" y="3248277"/>
              <a:ext cx="164882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104" name="Rectangle 103"/>
            <p:cNvSpPr/>
            <p:nvPr/>
          </p:nvSpPr>
          <p:spPr>
            <a:xfrm>
              <a:off x="2942904" y="3554539"/>
              <a:ext cx="365589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105" name="TextBox 104"/>
            <p:cNvSpPr txBox="1"/>
            <p:nvPr/>
          </p:nvSpPr>
          <p:spPr>
            <a:xfrm>
              <a:off x="155334" y="2930664"/>
              <a:ext cx="871919" cy="523220"/>
            </a:xfrm>
            <a:prstGeom prst="rect">
              <a:avLst/>
            </a:prstGeom>
            <a:noFill/>
          </p:spPr>
          <p:txBody>
            <a:bodyPr wrap="square" rtlCol="0">
              <a:spAutoFit/>
            </a:bodyPr>
            <a:lstStyle/>
            <a:p>
              <a:r>
                <a:rPr lang="en-US" sz="1400" dirty="0" smtClean="0">
                  <a:solidFill>
                    <a:schemeClr val="tx1"/>
                  </a:solidFill>
                </a:rPr>
                <a:t>Accuracy</a:t>
              </a:r>
            </a:p>
            <a:p>
              <a:r>
                <a:rPr lang="en-US" sz="1400" dirty="0" smtClean="0">
                  <a:solidFill>
                    <a:schemeClr val="tx1"/>
                  </a:solidFill>
                </a:rPr>
                <a:t>coverage</a:t>
              </a:r>
              <a:endParaRPr lang="en-US" sz="1400" dirty="0">
                <a:solidFill>
                  <a:schemeClr val="tx1"/>
                </a:solidFill>
              </a:endParaRPr>
            </a:p>
          </p:txBody>
        </p:sp>
        <p:sp>
          <p:nvSpPr>
            <p:cNvPr id="106" name="TextBox 105"/>
            <p:cNvSpPr txBox="1"/>
            <p:nvPr/>
          </p:nvSpPr>
          <p:spPr>
            <a:xfrm>
              <a:off x="255918" y="3939849"/>
              <a:ext cx="687489" cy="307777"/>
            </a:xfrm>
            <a:prstGeom prst="rect">
              <a:avLst/>
            </a:prstGeom>
            <a:noFill/>
          </p:spPr>
          <p:txBody>
            <a:bodyPr wrap="square" rtlCol="0">
              <a:spAutoFit/>
            </a:bodyPr>
            <a:lstStyle/>
            <a:p>
              <a:r>
                <a:rPr lang="en-US" sz="1400" dirty="0" smtClean="0">
                  <a:solidFill>
                    <a:schemeClr val="tx1"/>
                  </a:solidFill>
                </a:rPr>
                <a:t>60Ghz</a:t>
              </a:r>
              <a:endParaRPr lang="en-US" sz="1400" dirty="0">
                <a:solidFill>
                  <a:schemeClr val="tx1"/>
                </a:solidFill>
              </a:endParaRPr>
            </a:p>
          </p:txBody>
        </p:sp>
        <p:sp>
          <p:nvSpPr>
            <p:cNvPr id="107" name="Rectangle 106"/>
            <p:cNvSpPr/>
            <p:nvPr/>
          </p:nvSpPr>
          <p:spPr>
            <a:xfrm>
              <a:off x="1193872" y="3998653"/>
              <a:ext cx="968472"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108" name="Rectangle 107"/>
            <p:cNvSpPr/>
            <p:nvPr/>
          </p:nvSpPr>
          <p:spPr>
            <a:xfrm>
              <a:off x="1911510" y="4323775"/>
              <a:ext cx="157301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109" name="Rectangle 108"/>
            <p:cNvSpPr/>
            <p:nvPr/>
          </p:nvSpPr>
          <p:spPr>
            <a:xfrm>
              <a:off x="3013363" y="4649377"/>
              <a:ext cx="355918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110" name="Straight Connector 109"/>
            <p:cNvCxnSpPr>
              <a:cxnSpLocks noChangeAspect="1"/>
              <a:stCxn id="102" idx="1"/>
            </p:cNvCxnSpPr>
            <p:nvPr/>
          </p:nvCxnSpPr>
          <p:spPr bwMode="auto">
            <a:xfrm>
              <a:off x="1209226" y="3086762"/>
              <a:ext cx="605151"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Straight Connector 110"/>
            <p:cNvCxnSpPr>
              <a:cxnSpLocks noChangeAspect="1"/>
            </p:cNvCxnSpPr>
            <p:nvPr/>
          </p:nvCxnSpPr>
          <p:spPr bwMode="auto">
            <a:xfrm>
              <a:off x="1202497" y="4183511"/>
              <a:ext cx="578727"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2" name="TextBox 111"/>
            <p:cNvSpPr txBox="1"/>
            <p:nvPr/>
          </p:nvSpPr>
          <p:spPr>
            <a:xfrm>
              <a:off x="107504" y="4975667"/>
              <a:ext cx="996622" cy="307777"/>
            </a:xfrm>
            <a:prstGeom prst="rect">
              <a:avLst/>
            </a:prstGeom>
            <a:noFill/>
          </p:spPr>
          <p:txBody>
            <a:bodyPr wrap="square" rtlCol="0">
              <a:spAutoFit/>
            </a:bodyPr>
            <a:lstStyle/>
            <a:p>
              <a:r>
                <a:rPr lang="en-US" sz="1400" dirty="0" smtClean="0">
                  <a:solidFill>
                    <a:schemeClr val="tx1"/>
                  </a:solidFill>
                </a:rPr>
                <a:t>Scalability</a:t>
              </a:r>
              <a:endParaRPr lang="en-US" sz="1400" dirty="0">
                <a:solidFill>
                  <a:schemeClr val="tx1"/>
                </a:solidFill>
              </a:endParaRPr>
            </a:p>
          </p:txBody>
        </p:sp>
        <p:sp>
          <p:nvSpPr>
            <p:cNvPr id="113" name="Rectangle 112"/>
            <p:cNvSpPr/>
            <p:nvPr/>
          </p:nvSpPr>
          <p:spPr>
            <a:xfrm>
              <a:off x="1209226" y="4990385"/>
              <a:ext cx="96109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114" name="Rectangle 113"/>
            <p:cNvSpPr/>
            <p:nvPr/>
          </p:nvSpPr>
          <p:spPr>
            <a:xfrm>
              <a:off x="1849020" y="5313718"/>
              <a:ext cx="162515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115" name="Rectangle 114"/>
            <p:cNvSpPr/>
            <p:nvPr/>
          </p:nvSpPr>
          <p:spPr>
            <a:xfrm>
              <a:off x="2956228" y="5619980"/>
              <a:ext cx="364257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116" name="Straight Connector 115"/>
            <p:cNvCxnSpPr>
              <a:cxnSpLocks noChangeAspect="1"/>
              <a:stCxn id="113" idx="1"/>
            </p:cNvCxnSpPr>
            <p:nvPr/>
          </p:nvCxnSpPr>
          <p:spPr bwMode="auto">
            <a:xfrm>
              <a:off x="1209226" y="5152203"/>
              <a:ext cx="656309"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7" name="Text Box 24"/>
            <p:cNvSpPr txBox="1">
              <a:spLocks noChangeArrowheads="1"/>
            </p:cNvSpPr>
            <p:nvPr/>
          </p:nvSpPr>
          <p:spPr bwMode="auto">
            <a:xfrm>
              <a:off x="1865535" y="1515749"/>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5-2016</a:t>
              </a:r>
              <a:endParaRPr lang="en-US" altLang="en-US" sz="800" dirty="0">
                <a:latin typeface="Arial" panose="020B0604020202020204" pitchFamily="34" charset="0"/>
                <a:cs typeface="Arial" panose="020B0604020202020204" pitchFamily="34" charset="0"/>
              </a:endParaRPr>
            </a:p>
          </p:txBody>
        </p:sp>
        <p:sp>
          <p:nvSpPr>
            <p:cNvPr id="118" name="Oval Callout 117"/>
            <p:cNvSpPr/>
            <p:nvPr/>
          </p:nvSpPr>
          <p:spPr bwMode="auto">
            <a:xfrm>
              <a:off x="3484524" y="1987657"/>
              <a:ext cx="2167596" cy="287285"/>
            </a:xfrm>
            <a:prstGeom prst="wedgeEllipseCallout">
              <a:avLst>
                <a:gd name="adj1" fmla="val -49921"/>
                <a:gd name="adj2" fmla="val 118294"/>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SFD feature  Freeze</a:t>
              </a:r>
            </a:p>
          </p:txBody>
        </p:sp>
        <p:sp>
          <p:nvSpPr>
            <p:cNvPr id="119" name="Oval Callout 118"/>
            <p:cNvSpPr/>
            <p:nvPr/>
          </p:nvSpPr>
          <p:spPr bwMode="auto">
            <a:xfrm>
              <a:off x="35940" y="2625205"/>
              <a:ext cx="2167596" cy="287285"/>
            </a:xfrm>
            <a:prstGeom prst="wedgeEllipseCallout">
              <a:avLst>
                <a:gd name="adj1" fmla="val 71520"/>
                <a:gd name="adj2" fmla="val -180706"/>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FRD Freeze</a:t>
              </a:r>
            </a:p>
          </p:txBody>
        </p:sp>
        <p:sp>
          <p:nvSpPr>
            <p:cNvPr id="120" name="Curved Left Arrow 119"/>
            <p:cNvSpPr/>
            <p:nvPr/>
          </p:nvSpPr>
          <p:spPr bwMode="auto">
            <a:xfrm rot="10800000">
              <a:off x="5796136" y="2584529"/>
              <a:ext cx="449160" cy="1256804"/>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1" name="Curved Left Arrow 120"/>
            <p:cNvSpPr/>
            <p:nvPr/>
          </p:nvSpPr>
          <p:spPr bwMode="auto">
            <a:xfrm rot="10800000">
              <a:off x="5707543" y="25845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2" name="Curved Left Arrow 121"/>
            <p:cNvSpPr/>
            <p:nvPr/>
          </p:nvSpPr>
          <p:spPr bwMode="auto">
            <a:xfrm rot="10800000">
              <a:off x="5707542" y="25845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123" name="Group 122"/>
            <p:cNvGrpSpPr/>
            <p:nvPr/>
          </p:nvGrpSpPr>
          <p:grpSpPr>
            <a:xfrm flipH="1">
              <a:off x="3246480" y="2293764"/>
              <a:ext cx="518789" cy="3227211"/>
              <a:chOff x="5859942" y="2736929"/>
              <a:chExt cx="537754" cy="3227211"/>
            </a:xfrm>
          </p:grpSpPr>
          <p:sp>
            <p:nvSpPr>
              <p:cNvPr id="125" name="Curved Left Arrow 124"/>
              <p:cNvSpPr/>
              <p:nvPr/>
            </p:nvSpPr>
            <p:spPr bwMode="auto">
              <a:xfrm rot="10800000">
                <a:off x="5948536" y="2736929"/>
                <a:ext cx="449160" cy="1170175"/>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6" name="Curved Left Arrow 125"/>
              <p:cNvSpPr/>
              <p:nvPr/>
            </p:nvSpPr>
            <p:spPr bwMode="auto">
              <a:xfrm rot="10800000">
                <a:off x="5859943" y="27369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7" name="Curved Left Arrow 126"/>
              <p:cNvSpPr/>
              <p:nvPr/>
            </p:nvSpPr>
            <p:spPr bwMode="auto">
              <a:xfrm rot="10800000">
                <a:off x="5859942" y="27369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124" name="TextBox 123"/>
            <p:cNvSpPr txBox="1"/>
            <p:nvPr/>
          </p:nvSpPr>
          <p:spPr>
            <a:xfrm rot="1093920">
              <a:off x="1656969" y="3458805"/>
              <a:ext cx="6074089" cy="1323439"/>
            </a:xfrm>
            <a:prstGeom prst="rect">
              <a:avLst/>
            </a:prstGeom>
            <a:noFill/>
          </p:spPr>
          <p:txBody>
            <a:bodyPr wrap="square" rtlCol="0">
              <a:spAutoFit/>
            </a:bodyPr>
            <a:lstStyle/>
            <a:p>
              <a:pPr algn="ctr"/>
              <a:r>
                <a:rPr lang="en-US" sz="4000" dirty="0" smtClean="0">
                  <a:solidFill>
                    <a:schemeClr val="tx1"/>
                  </a:solidFill>
                </a:rPr>
                <a:t>TG Timelines Pending Review</a:t>
              </a:r>
              <a:endParaRPr lang="en-US" sz="4000" dirty="0">
                <a:solidFill>
                  <a:schemeClr val="tx1"/>
                </a:solidFill>
              </a:endParaRPr>
            </a:p>
          </p:txBody>
        </p:sp>
      </p:grpSp>
    </p:spTree>
    <p:extLst>
      <p:ext uri="{BB962C8B-B14F-4D97-AF65-F5344CB8AC3E}">
        <p14:creationId xmlns:p14="http://schemas.microsoft.com/office/powerpoint/2010/main" val="9278147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the </a:t>
            </a:r>
            <a:r>
              <a:rPr lang="en-US" altLang="en-US" dirty="0" smtClean="0">
                <a:solidFill>
                  <a:schemeClr val="tx2"/>
                </a:solidFill>
              </a:rPr>
              <a:t>Jan. </a:t>
            </a:r>
            <a:r>
              <a:rPr lang="en-US" altLang="en-US" dirty="0">
                <a:solidFill>
                  <a:schemeClr val="tx2"/>
                </a:solidFill>
              </a:rPr>
              <a:t>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a:t>Continue on Functional Requirement Document development.</a:t>
            </a:r>
          </a:p>
          <a:p>
            <a:pPr algn="just">
              <a:spcBef>
                <a:spcPts val="1225"/>
              </a:spcBef>
              <a:buFontTx/>
              <a:buChar char="•"/>
            </a:pPr>
            <a:r>
              <a:rPr lang="en-US" altLang="en-US" dirty="0"/>
              <a:t>Approve submissions of technical material towards SFD text.</a:t>
            </a:r>
          </a:p>
          <a:p>
            <a:pPr algn="just">
              <a:spcBef>
                <a:spcPts val="1225"/>
              </a:spcBef>
              <a:buFontTx/>
              <a:buChar char="•"/>
            </a:pPr>
            <a:r>
              <a:rPr lang="en-US" altLang="en-US" dirty="0"/>
              <a:t>Review technical submissions on channel models, proposed technical approaches etc. </a:t>
            </a:r>
          </a:p>
          <a:p>
            <a:pPr algn="just">
              <a:spcBef>
                <a:spcPts val="1225"/>
              </a:spcBef>
              <a:buFontTx/>
              <a:buChar char="•"/>
            </a:pPr>
            <a:endParaRPr lang="en-US" altLang="en-US" dirty="0"/>
          </a:p>
          <a:p>
            <a:pPr algn="just">
              <a:spcBef>
                <a:spcPts val="1225"/>
              </a:spcBef>
              <a:buFontTx/>
              <a:buChar char="•"/>
            </a:pPr>
            <a:endParaRPr lang="en-US" altLang="en-US" dirty="0"/>
          </a:p>
          <a:p>
            <a:pPr algn="just">
              <a:spcBef>
                <a:spcPts val="1225"/>
              </a:spcBef>
              <a:buFontTx/>
              <a:buChar char="•"/>
            </a:pPr>
            <a:endParaRPr lang="en-US" altLang="en-US" dirty="0"/>
          </a:p>
          <a:p>
            <a:pPr lvl="0">
              <a:buFont typeface="Arial" panose="020B0604020202020204" pitchFamily="34" charset="0"/>
              <a:buChar char="•"/>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1225408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dirty="0"/>
              <a:t>Nov. </a:t>
            </a:r>
            <a:r>
              <a:rPr lang="en-US" altLang="en-US" dirty="0" smtClean="0"/>
              <a:t>30</a:t>
            </a:r>
            <a:r>
              <a:rPr lang="en-US" altLang="en-US" baseline="30000" dirty="0" smtClean="0"/>
              <a:t>th</a:t>
            </a:r>
            <a:r>
              <a:rPr lang="en-US" altLang="en-US" dirty="0" smtClean="0"/>
              <a:t> (Wed.) 10:00AM </a:t>
            </a:r>
            <a:r>
              <a:rPr lang="en-US" altLang="en-US" dirty="0"/>
              <a:t>ET for 1hr. </a:t>
            </a:r>
          </a:p>
          <a:p>
            <a:pPr algn="just">
              <a:spcBef>
                <a:spcPct val="20000"/>
              </a:spcBef>
              <a:buFontTx/>
              <a:buChar char="•"/>
            </a:pPr>
            <a:r>
              <a:rPr lang="en-US" altLang="en-US"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6012166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8161668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2584664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sz="4000" dirty="0"/>
          </a:p>
          <a:p>
            <a:pPr algn="ctr"/>
            <a:r>
              <a:rPr lang="en-US" sz="4800" dirty="0" smtClean="0"/>
              <a:t>Backup</a:t>
            </a:r>
            <a:endParaRPr lang="en-US" sz="4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346544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a:t>Please announce your affiliation when you first address the group during a meeting slot</a:t>
            </a:r>
          </a:p>
          <a:p>
            <a:pPr>
              <a:lnSpc>
                <a:spcPct val="150000"/>
              </a:lnSpc>
              <a:buFont typeface="Arial" panose="020B0604020202020204" pitchFamily="34" charset="0"/>
              <a:buChar char="•"/>
            </a:pPr>
            <a:r>
              <a:rPr lang="en-US" altLang="en-US" sz="2000" b="0" dirty="0"/>
              <a:t>If you plan to make a submission be sure it does not contain company logos or advertising</a:t>
            </a:r>
          </a:p>
          <a:p>
            <a:pPr>
              <a:lnSpc>
                <a:spcPct val="150000"/>
              </a:lnSpc>
              <a:buFont typeface="Arial" panose="020B0604020202020204" pitchFamily="34" charset="0"/>
              <a:buChar char="•"/>
            </a:pPr>
            <a:r>
              <a:rPr lang="en-US" altLang="en-US" sz="2000" b="0" dirty="0"/>
              <a:t>Questions on Voting status, Ballot pool, Access to Reflector, Documentation,  member’</a:t>
            </a:r>
            <a:r>
              <a:rPr lang="en-US" altLang="ja-JP" sz="2000" b="0" dirty="0"/>
              <a:t>s area</a:t>
            </a:r>
          </a:p>
          <a:p>
            <a:pPr marL="800100" lvl="1" indent="-342900">
              <a:lnSpc>
                <a:spcPct val="150000"/>
              </a:lnSpc>
              <a:buFont typeface="Wingdings" panose="05000000000000000000" pitchFamily="2" charset="2"/>
              <a:buChar char="Ø"/>
            </a:pPr>
            <a:r>
              <a:rPr lang="en-US" altLang="en-US" dirty="0"/>
              <a:t>see Jon Rosdahl – </a:t>
            </a:r>
            <a:r>
              <a:rPr lang="en-US" altLang="en-US" dirty="0">
                <a:hlinkClick r:id="rId2"/>
              </a:rPr>
              <a:t>jrosdahl@ieee.org</a:t>
            </a:r>
            <a:r>
              <a:rPr lang="en-US" altLang="en-US" dirty="0"/>
              <a:t> </a:t>
            </a:r>
            <a:endParaRPr lang="en-US" altLang="en-US" sz="1800" dirty="0">
              <a:solidFill>
                <a:srgbClr val="FF0000"/>
              </a:solidFill>
            </a:endParaRPr>
          </a:p>
          <a:p>
            <a:pPr>
              <a:lnSpc>
                <a:spcPct val="150000"/>
              </a:lnSpc>
              <a:buFont typeface="Arial" panose="020B0604020202020204" pitchFamily="34" charset="0"/>
              <a:buChar char="•"/>
            </a:pPr>
            <a:r>
              <a:rPr lang="en-US" altLang="en-US" sz="2000" b="0" dirty="0"/>
              <a:t>Cell Phones Silent or Off</a:t>
            </a:r>
            <a:endParaRPr lang="en-US" altLang="en-US" sz="1800" dirty="0"/>
          </a:p>
          <a:p>
            <a:pPr>
              <a:lnSpc>
                <a:spcPct val="150000"/>
              </a:lnSpc>
              <a:buFont typeface="Arial" panose="020B0604020202020204" pitchFamily="34" charset="0"/>
              <a:buChar char="•"/>
            </a:pP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0814117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Review </a:t>
            </a:r>
            <a:r>
              <a:rPr lang="en-US" dirty="0" err="1"/>
              <a:t>TGaz</a:t>
            </a:r>
            <a:r>
              <a:rPr lang="en-US" dirty="0"/>
              <a:t> Timeline progress (Nov.)</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Rectangle 10"/>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Rectangle 17"/>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9"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20"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(May. 2020)</a:t>
            </a:r>
            <a:endParaRPr lang="en-US" altLang="en-US" dirty="0"/>
          </a:p>
        </p:txBody>
      </p:sp>
      <p:sp>
        <p:nvSpPr>
          <p:cNvPr id="21"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25" name="Isosceles Triangle 24"/>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28"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July16</a:t>
            </a:r>
            <a:r>
              <a:rPr lang="en-US" altLang="en-US" sz="800" b="1" dirty="0">
                <a:latin typeface="Arial" panose="020B0604020202020204" pitchFamily="34" charset="0"/>
                <a:cs typeface="Arial" panose="020B0604020202020204" pitchFamily="34" charset="0"/>
              </a:rPr>
              <a:t>)</a:t>
            </a:r>
          </a:p>
        </p:txBody>
      </p:sp>
      <p:sp>
        <p:nvSpPr>
          <p:cNvPr id="29" name="Isosceles Triangle 28"/>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31"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33" name="Straight Arrow Connector 56"/>
          <p:cNvCxnSpPr>
            <a:cxnSpLocks noChangeShapeType="1"/>
            <a:stCxn id="34" idx="2"/>
          </p:cNvCxnSpPr>
          <p:nvPr/>
        </p:nvCxnSpPr>
        <p:spPr bwMode="auto">
          <a:xfrm flipH="1">
            <a:off x="1826344" y="3207013"/>
            <a:ext cx="831561" cy="639077"/>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34"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35" name="Rectangle 34"/>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6" name="Rectangle 35"/>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7" name="Rectangle 36"/>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(July16 – July17)</a:t>
            </a:r>
            <a:endParaRPr lang="en-US" altLang="en-US" sz="800" b="1"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July20)</a:t>
            </a:r>
            <a:endParaRPr lang="en-US" altLang="en-US" sz="800" b="1" dirty="0">
              <a:latin typeface="Arial" panose="020B0604020202020204" pitchFamily="34" charset="0"/>
              <a:cs typeface="Arial" panose="020B0604020202020204" pitchFamily="34" charset="0"/>
            </a:endParaRPr>
          </a:p>
        </p:txBody>
      </p:sp>
      <p:sp>
        <p:nvSpPr>
          <p:cNvPr id="4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85893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83331"/>
          </a:xfrm>
        </p:spPr>
        <p:txBody>
          <a:bodyPr/>
          <a:lstStyle/>
          <a:p>
            <a:r>
              <a:rPr lang="en-US" dirty="0"/>
              <a:t>Historical timelines data</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Content Placeholder 6"/>
          <p:cNvGraphicFramePr>
            <a:graphicFrameLocks/>
          </p:cNvGraphicFramePr>
          <p:nvPr>
            <p:extLst>
              <p:ext uri="{D42A27DB-BD31-4B8C-83A1-F6EECF244321}">
                <p14:modId xmlns:p14="http://schemas.microsoft.com/office/powerpoint/2010/main" val="514251567"/>
              </p:ext>
            </p:extLst>
          </p:nvPr>
        </p:nvGraphicFramePr>
        <p:xfrm>
          <a:off x="0" y="1269131"/>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056396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performance data</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90514804"/>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Projected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58 months</a:t>
                      </a:r>
                      <a:endParaRPr lang="en-US" sz="1100" dirty="0">
                        <a:solidFill>
                          <a:schemeClr val="tx1"/>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20 months</a:t>
                      </a:r>
                      <a:endParaRPr lang="en-US" sz="1100" dirty="0">
                        <a:solidFill>
                          <a:schemeClr val="tx1"/>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4 months</a:t>
                      </a: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6 months</a:t>
                      </a:r>
                      <a:endParaRPr lang="en-US" sz="1100" dirty="0">
                        <a:solidFill>
                          <a:schemeClr val="tx1"/>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r>
                        <a:rPr lang="en-US" sz="1100" dirty="0" smtClean="0">
                          <a:solidFill>
                            <a:schemeClr val="tx1"/>
                          </a:solidFill>
                        </a:rPr>
                        <a:t>?</a:t>
                      </a:r>
                      <a:endParaRPr lang="en-US" sz="1100" dirty="0">
                        <a:solidFill>
                          <a:schemeClr val="tx1"/>
                        </a:solidFill>
                      </a:endParaRPr>
                    </a:p>
                  </a:txBody>
                  <a:tcPr>
                    <a:solidFill>
                      <a:srgbClr val="D0D8E8"/>
                    </a:solidFill>
                  </a:tcPr>
                </a:tc>
              </a:tr>
            </a:tbl>
          </a:graphicData>
        </a:graphic>
      </p:graphicFrame>
    </p:spTree>
    <p:extLst>
      <p:ext uri="{BB962C8B-B14F-4D97-AF65-F5344CB8AC3E}">
        <p14:creationId xmlns:p14="http://schemas.microsoft.com/office/powerpoint/2010/main" val="16299973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err="1"/>
              <a:t>Telecon</a:t>
            </a:r>
            <a:r>
              <a:rPr lang="en-US" altLang="en-US" b="0" dirty="0"/>
              <a:t> Minutes</a:t>
            </a:r>
            <a:endParaRPr lang="en-US" dirty="0"/>
          </a:p>
        </p:txBody>
      </p:sp>
      <p:sp>
        <p:nvSpPr>
          <p:cNvPr id="3" name="Content Placeholder 2"/>
          <p:cNvSpPr>
            <a:spLocks noGrp="1"/>
          </p:cNvSpPr>
          <p:nvPr>
            <p:ph idx="1"/>
          </p:nvPr>
        </p:nvSpPr>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2793125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X</a:t>
            </a:r>
            <a:endParaRPr lang="en-US" dirty="0"/>
          </a:p>
        </p:txBody>
      </p:sp>
      <p:sp>
        <p:nvSpPr>
          <p:cNvPr id="3" name="Content Placeholder 2"/>
          <p:cNvSpPr>
            <a:spLocks noGrp="1"/>
          </p:cNvSpPr>
          <p:nvPr>
            <p:ph idx="1"/>
          </p:nvPr>
        </p:nvSpPr>
        <p:spPr/>
        <p:txBody>
          <a:bodyPr/>
          <a:lstStyle/>
          <a:p>
            <a:pPr marL="0" indent="0"/>
            <a:r>
              <a:rPr lang="en-US" dirty="0"/>
              <a:t>Move to adopt the set of functional </a:t>
            </a:r>
            <a:r>
              <a:rPr lang="en-US" dirty="0" smtClean="0"/>
              <a:t>requirements/spec frame work requirements listed </a:t>
            </a:r>
            <a:r>
              <a:rPr lang="en-US" dirty="0"/>
              <a:t>in slide </a:t>
            </a:r>
            <a:r>
              <a:rPr lang="en-US" dirty="0" smtClean="0"/>
              <a:t>#XYZ </a:t>
            </a:r>
            <a:r>
              <a:rPr lang="en-US" dirty="0"/>
              <a:t>and </a:t>
            </a:r>
            <a:r>
              <a:rPr lang="en-US" dirty="0" smtClean="0"/>
              <a:t>instruct the SFD/FRD???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.11az </a:t>
            </a:r>
            <a:r>
              <a:rPr lang="en-US" dirty="0" smtClean="0"/>
              <a:t>.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4853691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and </a:t>
            </a:r>
            <a:r>
              <a:rPr lang="en-US" dirty="0" err="1"/>
              <a:t>strawpolls</a:t>
            </a:r>
            <a:r>
              <a:rPr lang="en-US" dirty="0"/>
              <a:t> as needed</a:t>
            </a:r>
          </a:p>
        </p:txBody>
      </p:sp>
      <p:sp>
        <p:nvSpPr>
          <p:cNvPr id="3" name="Content Placeholder 2"/>
          <p:cNvSpPr>
            <a:spLocks noGrp="1"/>
          </p:cNvSpPr>
          <p:nvPr>
            <p:ph idx="1"/>
          </p:nvPr>
        </p:nvSpPr>
        <p:spPr/>
        <p:txBody>
          <a:bodyPr/>
          <a:lstStyle/>
          <a:p>
            <a:pPr marL="0" indent="0">
              <a:buNone/>
            </a:pPr>
            <a:r>
              <a:rPr lang="en-US" altLang="en-US" dirty="0"/>
              <a:t>Motion/</a:t>
            </a:r>
            <a:r>
              <a:rPr lang="en-US" altLang="en-US" dirty="0" err="1"/>
              <a:t>strawpoll</a:t>
            </a:r>
            <a:endParaRPr lang="en-US" altLang="en-US" dirty="0"/>
          </a:p>
          <a:p>
            <a:pPr marL="0" indent="0">
              <a:buNone/>
            </a:pPr>
            <a:r>
              <a:rPr lang="en-US" altLang="en-US" dirty="0"/>
              <a:t>To instruct the use case document editor to add use cases depicted by slides x y z of submission </a:t>
            </a:r>
            <a:r>
              <a:rPr lang="en-US" altLang="en-US" dirty="0" err="1"/>
              <a:t>abc</a:t>
            </a:r>
            <a:r>
              <a:rPr lang="en-US" altLang="en-US" dirty="0"/>
              <a:t> to the use case working draft document.</a:t>
            </a:r>
          </a:p>
          <a:p>
            <a:pPr marL="0" indent="0">
              <a:buNone/>
            </a:pPr>
            <a:r>
              <a:rPr lang="en-US" altLang="en-US" dirty="0"/>
              <a:t>Move:</a:t>
            </a:r>
          </a:p>
          <a:p>
            <a:pPr marL="0" indent="0">
              <a:buNone/>
            </a:pPr>
            <a:r>
              <a:rPr lang="en-US" altLang="en-US" dirty="0"/>
              <a:t>2</a:t>
            </a:r>
            <a:r>
              <a:rPr lang="en-US" altLang="en-US" baseline="30000" dirty="0"/>
              <a:t>nd</a:t>
            </a:r>
            <a:r>
              <a:rPr lang="en-US" altLang="en-US" dirty="0"/>
              <a:t>:</a:t>
            </a:r>
          </a:p>
          <a:p>
            <a:pPr marL="0" indent="0">
              <a:buNone/>
            </a:pPr>
            <a:r>
              <a:rPr lang="en-US" altLang="en-US" dirty="0"/>
              <a:t>Y: 	N: 	A:</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8840314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a:t>
            </a:r>
          </a:p>
        </p:txBody>
      </p:sp>
      <p:sp>
        <p:nvSpPr>
          <p:cNvPr id="3" name="Content Placeholder 2"/>
          <p:cNvSpPr>
            <a:spLocks noGrp="1"/>
          </p:cNvSpPr>
          <p:nvPr>
            <p:ph idx="1"/>
          </p:nvPr>
        </p:nvSpPr>
        <p:spPr/>
        <p:txBody>
          <a:bodyPr/>
          <a:lstStyle/>
          <a:p>
            <a:pPr marL="0" indent="0">
              <a:buNone/>
            </a:pPr>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endParaRPr lang="en-US" altLang="en-US" dirty="0"/>
          </a:p>
          <a:p>
            <a:pPr marL="0" indent="0">
              <a:buNone/>
            </a:pPr>
            <a:r>
              <a:rPr lang="en-US" altLang="en-US" dirty="0"/>
              <a:t>Y: 	 	N: 		A: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909979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on submission xxx</a:t>
            </a:r>
          </a:p>
        </p:txBody>
      </p:sp>
      <p:sp>
        <p:nvSpPr>
          <p:cNvPr id="3" name="Content Placeholder 2"/>
          <p:cNvSpPr>
            <a:spLocks noGrp="1"/>
          </p:cNvSpPr>
          <p:nvPr>
            <p:ph idx="1"/>
          </p:nvPr>
        </p:nvSpPr>
        <p:spPr/>
        <p:txBody>
          <a:bodyPr/>
          <a:lstStyle/>
          <a:p>
            <a:pPr marL="0" indent="0">
              <a:buNone/>
            </a:pPr>
            <a:r>
              <a:rPr lang="en-US" altLang="en-US" dirty="0"/>
              <a:t>Motion</a:t>
            </a:r>
          </a:p>
          <a:p>
            <a:pPr marL="0" indent="0">
              <a:buNone/>
            </a:pPr>
            <a:r>
              <a:rPr lang="en-US" altLang="en-US" dirty="0"/>
              <a:t>To instruct the use case document editor to add use cases depicted by slides </a:t>
            </a:r>
            <a:r>
              <a:rPr lang="en-US" altLang="en-US" dirty="0" err="1"/>
              <a:t>a,b</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r>
              <a:rPr lang="en-US" altLang="en-US" dirty="0"/>
              <a:t>Move: </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080396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 submission </a:t>
            </a:r>
            <a:r>
              <a:rPr lang="en-US" dirty="0" smtClean="0"/>
              <a:t>XYZ</a:t>
            </a:r>
            <a:endParaRPr lang="en-US" dirty="0"/>
          </a:p>
        </p:txBody>
      </p:sp>
      <p:sp>
        <p:nvSpPr>
          <p:cNvPr id="3" name="Content Placeholder 2"/>
          <p:cNvSpPr>
            <a:spLocks noGrp="1"/>
          </p:cNvSpPr>
          <p:nvPr>
            <p:ph idx="1"/>
          </p:nvPr>
        </p:nvSpPr>
        <p:spPr/>
        <p:txBody>
          <a:bodyPr/>
          <a:lstStyle/>
          <a:p>
            <a:pPr marL="0" indent="0"/>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endParaRPr lang="en-US" altLang="en-US" dirty="0"/>
          </a:p>
          <a:p>
            <a:pPr marL="0" indent="0"/>
            <a:endParaRPr lang="en-US" altLang="en-US" dirty="0"/>
          </a:p>
          <a:p>
            <a:pPr marL="0" indent="0"/>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41350583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Template Instructions 1/4</a:t>
            </a:r>
            <a:endParaRPr lang="en-US" dirty="0"/>
          </a:p>
        </p:txBody>
      </p:sp>
      <p:sp>
        <p:nvSpPr>
          <p:cNvPr id="3" name="Content Placeholder 2"/>
          <p:cNvSpPr>
            <a:spLocks noGrp="1"/>
          </p:cNvSpPr>
          <p:nvPr>
            <p:ph idx="1"/>
          </p:nvPr>
        </p:nvSpPr>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4. Press “Office” button, Prepare / Properties.  </a:t>
            </a:r>
            <a:r>
              <a:rPr lang="en-US" dirty="0"/>
              <a:t>Fill 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name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Title field = Title of presentation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923156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3"/>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0983845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Template Instructions 2/4</a:t>
            </a:r>
            <a:endParaRPr lang="en-US" dirty="0"/>
          </a:p>
        </p:txBody>
      </p:sp>
      <p:sp>
        <p:nvSpPr>
          <p:cNvPr id="3" name="Content Placeholder 2"/>
          <p:cNvSpPr>
            <a:spLocks noGrp="1"/>
          </p:cNvSpPr>
          <p:nvPr>
            <p:ph idx="1"/>
          </p:nvPr>
        </p:nvSpPr>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Sep. 2015,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Sep. 2015,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99628415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Template Instructions 3/4</a:t>
            </a:r>
            <a:endParaRPr lang="en-US" dirty="0"/>
          </a:p>
        </p:txBody>
      </p:sp>
      <p:sp>
        <p:nvSpPr>
          <p:cNvPr id="3" name="Content Placeholder 2"/>
          <p:cNvSpPr>
            <a:spLocks noGrp="1"/>
          </p:cNvSpPr>
          <p:nvPr>
            <p:ph idx="1"/>
          </p:nvPr>
        </p:nvSpPr>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9976268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Template Instructions 4/4</a:t>
            </a:r>
            <a:br>
              <a:rPr lang="en-GB" dirty="0"/>
            </a:br>
            <a:r>
              <a:rPr lang="en-GB" dirty="0"/>
              <a:t>Recommendations</a:t>
            </a:r>
            <a:endParaRPr lang="en-US" dirty="0"/>
          </a:p>
        </p:txBody>
      </p:sp>
      <p:sp>
        <p:nvSpPr>
          <p:cNvPr id="3" name="Content Placeholder 2"/>
          <p:cNvSpPr>
            <a:spLocks noGrp="1"/>
          </p:cNvSpPr>
          <p:nvPr>
            <p:ph idx="1"/>
          </p:nvPr>
        </p:nvSpPr>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28055608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796237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915638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0" y="1483667"/>
            <a:ext cx="9144000" cy="4825653"/>
          </a:xfrm>
        </p:spPr>
        <p:txBody>
          <a:bodyPr/>
          <a:lstStyle/>
          <a:p>
            <a:pPr>
              <a:lnSpc>
                <a:spcPct val="80000"/>
              </a:lnSpc>
              <a:spcAft>
                <a:spcPct val="30000"/>
              </a:spcAft>
              <a:buFont typeface="Monotype Sorts"/>
              <a:buNone/>
            </a:pPr>
            <a:r>
              <a:rPr lang="en-US" altLang="en-US" sz="800" b="0" dirty="0"/>
              <a:t>	</a:t>
            </a:r>
            <a:r>
              <a:rPr lang="en-US" altLang="en-US" sz="18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a:solidFill>
                  <a:schemeClr val="accent2"/>
                </a:solidFill>
              </a:rPr>
              <a:t>Advise the WG attendees that:</a:t>
            </a:r>
            <a:r>
              <a:rPr lang="en-US" altLang="en-US" sz="1400" dirty="0">
                <a:solidFill>
                  <a:schemeClr val="accent2"/>
                </a:solidFill>
              </a:rPr>
              <a:t> </a:t>
            </a:r>
          </a:p>
          <a:p>
            <a:pPr lvl="2">
              <a:lnSpc>
                <a:spcPct val="80000"/>
              </a:lnSpc>
            </a:pPr>
            <a:r>
              <a:rPr lang="en-US" altLang="en-US" sz="1400" dirty="0">
                <a:solidFill>
                  <a:schemeClr val="accent2"/>
                </a:solidFill>
              </a:rPr>
              <a:t>The IEEE’s patent policy is described in Clause 6 of the </a:t>
            </a:r>
            <a:r>
              <a:rPr lang="en-US" altLang="en-US" sz="1400" i="1" dirty="0">
                <a:solidFill>
                  <a:schemeClr val="accent2"/>
                </a:solidFill>
              </a:rPr>
              <a:t>IEEE-SA Standards Board Bylaws</a:t>
            </a:r>
            <a:r>
              <a:rPr lang="en-US" altLang="en-US" sz="1400" dirty="0">
                <a:solidFill>
                  <a:schemeClr val="accent2"/>
                </a:solidFill>
              </a:rPr>
              <a:t>;</a:t>
            </a:r>
          </a:p>
          <a:p>
            <a:pPr lvl="2">
              <a:lnSpc>
                <a:spcPct val="80000"/>
              </a:lnSpc>
            </a:pPr>
            <a:r>
              <a:rPr lang="en-US" altLang="en-US" sz="1400" dirty="0">
                <a:solidFill>
                  <a:schemeClr val="accent2"/>
                </a:solidFill>
              </a:rPr>
              <a:t>Early identification of patent claims which </a:t>
            </a:r>
            <a:r>
              <a:rPr lang="en-US" altLang="en-US" sz="1400" dirty="0" smtClean="0">
                <a:solidFill>
                  <a:schemeClr val="accent2"/>
                </a:solidFill>
              </a:rPr>
              <a:t>maybe </a:t>
            </a:r>
            <a:r>
              <a:rPr lang="en-US" altLang="en-US" sz="1400" dirty="0">
                <a:solidFill>
                  <a:schemeClr val="accent2"/>
                </a:solidFill>
              </a:rPr>
              <a:t>essential for the use of standards under development is strongly encouraged; </a:t>
            </a:r>
          </a:p>
          <a:p>
            <a:pPr lvl="2">
              <a:lnSpc>
                <a:spcPct val="80000"/>
              </a:lnSpc>
            </a:pPr>
            <a:r>
              <a:rPr lang="en-US" altLang="en-US" sz="1400" dirty="0">
                <a:solidFill>
                  <a:schemeClr val="accent2"/>
                </a:solidFill>
              </a:rPr>
              <a:t>There </a:t>
            </a:r>
            <a:r>
              <a:rPr lang="en-US" altLang="en-US" sz="1400" dirty="0" smtClean="0">
                <a:solidFill>
                  <a:schemeClr val="accent2"/>
                </a:solidFill>
              </a:rPr>
              <a:t>maybe </a:t>
            </a:r>
            <a:r>
              <a:rPr lang="en-US" altLang="en-US" sz="1400" dirty="0">
                <a:solidFill>
                  <a:schemeClr val="accent2"/>
                </a:solidFill>
              </a:rPr>
              <a:t>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accent2"/>
                </a:solidFill>
              </a:rPr>
            </a:br>
            <a:endParaRPr lang="en-US" altLang="en-US" sz="1400" dirty="0">
              <a:solidFill>
                <a:schemeClr val="accent2"/>
              </a:solidFill>
            </a:endParaRPr>
          </a:p>
          <a:p>
            <a:pPr lvl="1">
              <a:lnSpc>
                <a:spcPct val="20000"/>
              </a:lnSpc>
              <a:buFont typeface="Arial" panose="020B0604020202020204" pitchFamily="34" charset="0"/>
              <a:buChar char="•"/>
            </a:pPr>
            <a:r>
              <a:rPr lang="en-US" altLang="en-US" sz="1400" b="1" dirty="0">
                <a:solidFill>
                  <a:schemeClr val="accent2"/>
                </a:solidFill>
              </a:rPr>
              <a:t>Instruct the WG Secretary to record in the minutes of the relevant WG meeting:</a:t>
            </a:r>
            <a:r>
              <a:rPr lang="en-US" altLang="en-US" sz="900" dirty="0">
                <a:solidFill>
                  <a:schemeClr val="accent2"/>
                </a:solidFill>
              </a:rPr>
              <a:t> </a:t>
            </a:r>
          </a:p>
          <a:p>
            <a:pPr lvl="2">
              <a:lnSpc>
                <a:spcPct val="80000"/>
              </a:lnSpc>
            </a:pPr>
            <a:r>
              <a:rPr lang="en-US" altLang="en-US" sz="1400" dirty="0">
                <a:solidFill>
                  <a:schemeClr val="accent2"/>
                </a:solidFill>
              </a:rPr>
              <a:t>That the foregoing information was provided and that slides 1 through 4 (and this slide 0, if applicable) were shown; </a:t>
            </a:r>
          </a:p>
          <a:p>
            <a:pPr lvl="2">
              <a:lnSpc>
                <a:spcPct val="80000"/>
              </a:lnSpc>
            </a:pPr>
            <a:r>
              <a:rPr lang="en-US" altLang="en-US" sz="14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a:t>
            </a:r>
            <a:r>
              <a:rPr lang="en-US" altLang="en-US" sz="1400" dirty="0" smtClean="0">
                <a:solidFill>
                  <a:schemeClr val="accent2"/>
                </a:solidFill>
              </a:rPr>
              <a:t>maybe </a:t>
            </a:r>
            <a:r>
              <a:rPr lang="en-US" altLang="en-US" sz="1400" dirty="0">
                <a:solidFill>
                  <a:schemeClr val="accent2"/>
                </a:solidFill>
              </a:rPr>
              <a:t>essential for the use of that standard </a:t>
            </a:r>
          </a:p>
          <a:p>
            <a:pPr lvl="2">
              <a:lnSpc>
                <a:spcPct val="80000"/>
              </a:lnSpc>
            </a:pPr>
            <a:r>
              <a:rPr lang="en-US" altLang="en-US" sz="14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a:solidFill>
                <a:schemeClr val="accent2"/>
              </a:solidFill>
            </a:endParaRPr>
          </a:p>
          <a:p>
            <a:pPr lvl="1">
              <a:lnSpc>
                <a:spcPct val="80000"/>
              </a:lnSpc>
              <a:spcBef>
                <a:spcPct val="5000"/>
              </a:spcBef>
              <a:buFont typeface="Arial" panose="020B0604020202020204" pitchFamily="34" charset="0"/>
              <a:buChar char="•"/>
            </a:pPr>
            <a:r>
              <a:rPr lang="en-US" altLang="en-US" sz="14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a:solidFill>
                  <a:schemeClr val="accent2"/>
                </a:solidFill>
              </a:rPr>
              <a:t>It is recommended that the WG chair review the guidance in </a:t>
            </a:r>
            <a:r>
              <a:rPr lang="en-US" altLang="en-US" sz="1400" i="1" dirty="0">
                <a:solidFill>
                  <a:schemeClr val="accent2"/>
                </a:solidFill>
              </a:rPr>
              <a:t>IEEE-SA Standards Board Operations Manual</a:t>
            </a:r>
            <a:r>
              <a:rPr lang="en-US" altLang="en-US" sz="14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a:solidFill>
                <a:schemeClr val="accent2"/>
              </a:solidFill>
            </a:endParaRPr>
          </a:p>
          <a:p>
            <a:pPr lvl="1">
              <a:lnSpc>
                <a:spcPct val="80000"/>
              </a:lnSpc>
              <a:spcBef>
                <a:spcPct val="5000"/>
              </a:spcBef>
              <a:buFont typeface="Monotype Sorts"/>
              <a:buNone/>
            </a:pPr>
            <a:r>
              <a:rPr lang="en-US" altLang="en-US" sz="1200" dirty="0">
                <a:solidFill>
                  <a:schemeClr val="accent2"/>
                </a:solidFill>
              </a:rPr>
              <a:t>	Note: </a:t>
            </a:r>
            <a:r>
              <a:rPr lang="en-US" altLang="en-US" sz="1200" b="1" dirty="0">
                <a:solidFill>
                  <a:schemeClr val="accent2"/>
                </a:solidFill>
              </a:rPr>
              <a:t>WG</a:t>
            </a:r>
            <a:r>
              <a:rPr lang="en-US" altLang="en-US" sz="12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268448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0" y="1981200"/>
            <a:ext cx="9036496"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553562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0" y="2054226"/>
            <a:ext cx="9144000" cy="4040187"/>
          </a:xfrm>
        </p:spPr>
        <p:txBody>
          <a:bodyPr/>
          <a:lstStyle/>
          <a:p>
            <a:pPr lvl="1">
              <a:lnSpc>
                <a:spcPct val="90000"/>
              </a:lnSpc>
              <a:spcBef>
                <a:spcPct val="20000"/>
              </a:spcBef>
              <a:defRPr/>
            </a:pPr>
            <a:r>
              <a:rPr lang="en-US" altLang="en-US" dirty="0">
                <a:cs typeface="Times New Roman" pitchFamily="18" charset="0"/>
              </a:rPr>
              <a:t>	</a:t>
            </a:r>
            <a:r>
              <a:rPr lang="en-US" altLang="en-US"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dirty="0">
                <a:solidFill>
                  <a:schemeClr val="accent2">
                    <a:lumMod val="75000"/>
                  </a:schemeClr>
                </a:solidFill>
              </a:rPr>
              <a:t>		IEEE-SA Standards Boards Bylaws</a:t>
            </a:r>
          </a:p>
          <a:p>
            <a:pPr lvl="1">
              <a:lnSpc>
                <a:spcPct val="90000"/>
              </a:lnSpc>
              <a:spcBef>
                <a:spcPct val="20000"/>
              </a:spcBef>
              <a:defRPr/>
            </a:pPr>
            <a:r>
              <a:rPr lang="en-US" altLang="en-US" dirty="0">
                <a:solidFill>
                  <a:schemeClr val="accent2">
                    <a:lumMod val="75000"/>
                  </a:schemeClr>
                </a:solidFill>
              </a:rPr>
              <a:t>		</a:t>
            </a:r>
            <a:r>
              <a:rPr lang="en-US" altLang="en-US" i="1" dirty="0">
                <a:solidFill>
                  <a:schemeClr val="accent2">
                    <a:lumMod val="75000"/>
                  </a:schemeClr>
                </a:solidFill>
                <a:hlinkClick r:id="rId2"/>
              </a:rPr>
              <a:t>http://</a:t>
            </a:r>
            <a:r>
              <a:rPr lang="en-US" altLang="en-US" i="1" dirty="0" smtClean="0">
                <a:solidFill>
                  <a:schemeClr val="accent2">
                    <a:lumMod val="75000"/>
                  </a:schemeClr>
                </a:solidFill>
                <a:hlinkClick r:id="rId2"/>
              </a:rPr>
              <a:t>standards.ieee.org/develop/policies/bylaws/sect6-7.html#6</a:t>
            </a:r>
            <a:r>
              <a:rPr lang="en-US" altLang="en-US" i="1" dirty="0" smtClean="0">
                <a:solidFill>
                  <a:schemeClr val="accent2">
                    <a:lumMod val="75000"/>
                  </a:schemeClr>
                </a:solidFill>
              </a:rPr>
              <a:t> </a:t>
            </a:r>
            <a:endParaRPr lang="en-US" altLang="en-US" i="1" dirty="0">
              <a:solidFill>
                <a:schemeClr val="accent2">
                  <a:lumMod val="75000"/>
                </a:schemeClr>
              </a:solidFill>
            </a:endParaRPr>
          </a:p>
          <a:p>
            <a:pPr lvl="1">
              <a:lnSpc>
                <a:spcPct val="90000"/>
              </a:lnSpc>
              <a:spcBef>
                <a:spcPct val="20000"/>
              </a:spcBef>
              <a:defRPr/>
            </a:pPr>
            <a:r>
              <a:rPr lang="en-GB" altLang="en-US" dirty="0">
                <a:solidFill>
                  <a:schemeClr val="accent2">
                    <a:lumMod val="75000"/>
                  </a:schemeClr>
                </a:solidFill>
              </a:rPr>
              <a:t>		IEEE-SA Standards Board Operations Manual</a:t>
            </a:r>
          </a:p>
          <a:p>
            <a:pPr lvl="1">
              <a:lnSpc>
                <a:spcPct val="90000"/>
              </a:lnSpc>
              <a:spcBef>
                <a:spcPct val="20000"/>
              </a:spcBef>
              <a:defRPr/>
            </a:pPr>
            <a:r>
              <a:rPr lang="en-US" altLang="en-US" dirty="0">
                <a:solidFill>
                  <a:schemeClr val="accent2">
                    <a:lumMod val="75000"/>
                  </a:schemeClr>
                </a:solidFill>
              </a:rPr>
              <a:t>		</a:t>
            </a:r>
            <a:r>
              <a:rPr lang="en-US" altLang="en-US" i="1" dirty="0">
                <a:solidFill>
                  <a:schemeClr val="accent2">
                    <a:lumMod val="75000"/>
                  </a:schemeClr>
                </a:solidFill>
                <a:hlinkClick r:id="rId3"/>
              </a:rPr>
              <a:t>http://</a:t>
            </a:r>
            <a:r>
              <a:rPr lang="en-US" altLang="en-US" i="1" dirty="0" smtClean="0">
                <a:solidFill>
                  <a:schemeClr val="accent2">
                    <a:lumMod val="75000"/>
                  </a:schemeClr>
                </a:solidFill>
                <a:hlinkClick r:id="rId3"/>
              </a:rPr>
              <a:t>standards.ieee.org/develop/policies/opman/sect6.html#6.3</a:t>
            </a:r>
            <a:r>
              <a:rPr lang="en-US" altLang="en-US" i="1" dirty="0" smtClean="0">
                <a:solidFill>
                  <a:schemeClr val="accent2">
                    <a:lumMod val="75000"/>
                  </a:schemeClr>
                </a:solidFill>
              </a:rPr>
              <a:t> </a:t>
            </a:r>
            <a:endParaRPr lang="en-US" altLang="en-US" dirty="0">
              <a:solidFill>
                <a:schemeClr val="accent2">
                  <a:lumMod val="75000"/>
                </a:schemeClr>
              </a:solidFill>
            </a:endParaRPr>
          </a:p>
          <a:p>
            <a:pPr lvl="1">
              <a:lnSpc>
                <a:spcPct val="90000"/>
              </a:lnSpc>
              <a:spcBef>
                <a:spcPct val="20000"/>
              </a:spcBef>
              <a:defRPr/>
            </a:pPr>
            <a:r>
              <a:rPr lang="en-US" altLang="en-US" dirty="0">
                <a:solidFill>
                  <a:schemeClr val="accent2">
                    <a:lumMod val="75000"/>
                  </a:schemeClr>
                </a:solidFill>
                <a:cs typeface="Times New Roman" pitchFamily="18" charset="0"/>
              </a:rPr>
              <a:t>	Material about the patent policy is available at</a:t>
            </a:r>
            <a:r>
              <a:rPr lang="en-US" altLang="en-US" dirty="0">
                <a:solidFill>
                  <a:schemeClr val="accent2">
                    <a:lumMod val="75000"/>
                  </a:schemeClr>
                </a:solidFill>
              </a:rPr>
              <a:t> </a:t>
            </a:r>
          </a:p>
          <a:p>
            <a:pPr lvl="1">
              <a:lnSpc>
                <a:spcPct val="90000"/>
              </a:lnSpc>
              <a:spcBef>
                <a:spcPct val="20000"/>
              </a:spcBef>
              <a:defRPr/>
            </a:pPr>
            <a:r>
              <a:rPr lang="en-US" altLang="en-US" dirty="0">
                <a:solidFill>
                  <a:schemeClr val="accent2">
                    <a:lumMod val="75000"/>
                  </a:schemeClr>
                </a:solidFill>
              </a:rPr>
              <a:t>		</a:t>
            </a:r>
            <a:r>
              <a:rPr lang="en-US" altLang="en-US" i="1" dirty="0">
                <a:solidFill>
                  <a:schemeClr val="accent2">
                    <a:lumMod val="75000"/>
                  </a:schemeClr>
                </a:solidFill>
                <a:hlinkClick r:id="rId4"/>
              </a:rPr>
              <a:t>http://</a:t>
            </a:r>
            <a:r>
              <a:rPr lang="en-US" altLang="en-US" i="1" dirty="0" smtClean="0">
                <a:solidFill>
                  <a:schemeClr val="accent2">
                    <a:lumMod val="75000"/>
                  </a:schemeClr>
                </a:solidFill>
                <a:hlinkClick r:id="rId4"/>
              </a:rPr>
              <a:t>standards.ieee.org/about/sasb/patcom/materials.html</a:t>
            </a:r>
            <a:r>
              <a:rPr lang="en-US" altLang="en-US" i="1" dirty="0" smtClean="0">
                <a:solidFill>
                  <a:schemeClr val="accent2">
                    <a:lumMod val="75000"/>
                  </a:schemeClr>
                </a:solidFill>
              </a:rPr>
              <a:t> </a:t>
            </a:r>
            <a:endParaRPr lang="en-US" altLang="en-US" i="1" dirty="0">
              <a:solidFill>
                <a:schemeClr val="accent2">
                  <a:lumMod val="75000"/>
                </a:schemeClr>
              </a:solidFill>
            </a:endParaRPr>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245801337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42351</TotalTime>
  <Words>2924</Words>
  <Application>Microsoft Office PowerPoint</Application>
  <PresentationFormat>On-screen Show (4:3)</PresentationFormat>
  <Paragraphs>678</Paragraphs>
  <Slides>53</Slides>
  <Notes>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4" baseType="lpstr">
      <vt:lpstr>Arial Unicode MS</vt:lpstr>
      <vt:lpstr>MS Gothic</vt:lpstr>
      <vt:lpstr>MS PGothic</vt:lpstr>
      <vt:lpstr>MS PGothic</vt:lpstr>
      <vt:lpstr>Arial</vt:lpstr>
      <vt:lpstr>Monotype Sorts</vt:lpstr>
      <vt:lpstr>Times</vt:lpstr>
      <vt:lpstr>Times New Roman</vt:lpstr>
      <vt:lpstr>Wingdings</vt:lpstr>
      <vt:lpstr>Office Theme</vt:lpstr>
      <vt:lpstr>Document</vt:lpstr>
      <vt:lpstr>TGaz Next Generation Positioning  Nov. Meeting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Schedule at a glance</vt:lpstr>
      <vt:lpstr>Agenda for the Week</vt:lpstr>
      <vt:lpstr>Submission List for the week</vt:lpstr>
      <vt:lpstr>PowerPoint Presentation</vt:lpstr>
      <vt:lpstr>Meeting Slot # 1 discussion items</vt:lpstr>
      <vt:lpstr>Submission order – Slot 1</vt:lpstr>
      <vt:lpstr>Approval of previous meeting minutes</vt:lpstr>
      <vt:lpstr>Presentations</vt:lpstr>
      <vt:lpstr>Motion # X</vt:lpstr>
      <vt:lpstr>Attendance reminder</vt:lpstr>
      <vt:lpstr>Recess</vt:lpstr>
      <vt:lpstr>PowerPoint Presentation</vt:lpstr>
      <vt:lpstr>Meeting Slot # 2 discussion items</vt:lpstr>
      <vt:lpstr>Submission order – Slot 2</vt:lpstr>
      <vt:lpstr>Presentations</vt:lpstr>
      <vt:lpstr>Reminder to do attendance</vt:lpstr>
      <vt:lpstr>Recess</vt:lpstr>
      <vt:lpstr>PowerPoint Presentation</vt:lpstr>
      <vt:lpstr>Meeting Slot # 3 discussion items</vt:lpstr>
      <vt:lpstr>Submission order – Slot 3</vt:lpstr>
      <vt:lpstr>Presentations</vt:lpstr>
      <vt:lpstr>Reminder to do attendance</vt:lpstr>
      <vt:lpstr>Activity timelines post the July meeting</vt:lpstr>
      <vt:lpstr>Goals for the Jan. meeting </vt:lpstr>
      <vt:lpstr>Teleconference Schedule</vt:lpstr>
      <vt:lpstr>AOB?</vt:lpstr>
      <vt:lpstr>Adjourn</vt:lpstr>
      <vt:lpstr>PowerPoint Presentation</vt:lpstr>
      <vt:lpstr>Previously: Review TGaz Timeline progress (Nov.)</vt:lpstr>
      <vt:lpstr>Historical timelines data</vt:lpstr>
      <vt:lpstr>Historical performance data</vt:lpstr>
      <vt:lpstr>Approval of Telecon Minutes</vt:lpstr>
      <vt:lpstr>Motion # X</vt:lpstr>
      <vt:lpstr>Motions and strawpolls as needed</vt:lpstr>
      <vt:lpstr>Strawpoll#1</vt:lpstr>
      <vt:lpstr>Motions on submission xxx</vt:lpstr>
      <vt:lpstr>Strawpoll#1 submission XYZ</vt:lpstr>
      <vt:lpstr>802.11 Template Instructions 1/4</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Nov. Meeting Agenda</dc:title>
  <dc:creator>Segev, Jonathan</dc:creator>
  <cp:keywords>CTPClassification=CTP_PUBLIC:VisualMarkings=</cp:keywords>
  <cp:lastModifiedBy>Segev, Jonathan</cp:lastModifiedBy>
  <cp:revision>382</cp:revision>
  <cp:lastPrinted>1601-01-01T00:00:00Z</cp:lastPrinted>
  <dcterms:created xsi:type="dcterms:W3CDTF">2015-08-09T12:22:17Z</dcterms:created>
  <dcterms:modified xsi:type="dcterms:W3CDTF">2016-11-08T21:10:47Z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9bfe6afc-2d47-4f19-9b7f-e6129d1485c4</vt:lpwstr>
  </property>
  <property fmtid="{D5CDD505-2E9C-101B-9397-08002B2CF9AE}" pid="3" name="CTP_TimeStamp">
    <vt:lpwstr>2016-11-08 21:10:37Z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