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594" r:id="rId5"/>
    <p:sldId id="443" r:id="rId6"/>
    <p:sldId id="518" r:id="rId7"/>
    <p:sldId id="563" r:id="rId8"/>
    <p:sldId id="582" r:id="rId9"/>
    <p:sldId id="570" r:id="rId10"/>
    <p:sldId id="571" r:id="rId11"/>
    <p:sldId id="572" r:id="rId12"/>
    <p:sldId id="573" r:id="rId13"/>
    <p:sldId id="580" r:id="rId14"/>
    <p:sldId id="587" r:id="rId15"/>
    <p:sldId id="430" r:id="rId16"/>
    <p:sldId id="589" r:id="rId17"/>
    <p:sldId id="562" r:id="rId18"/>
    <p:sldId id="590"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30" autoAdjust="0"/>
    <p:restoredTop sz="98109" autoAdjust="0"/>
  </p:normalViewPr>
  <p:slideViewPr>
    <p:cSldViewPr>
      <p:cViewPr varScale="1">
        <p:scale>
          <a:sx n="107" d="100"/>
          <a:sy n="107" d="100"/>
        </p:scale>
        <p:origin x="-38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9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P802.11-16/1304r1</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P802.11-16/1304r1</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P802.11-16/1304r1</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P802.11-16/1304r1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2016-10-27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tomorrow.</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err="1" smtClean="0"/>
              <a:t>tbd</a:t>
            </a:r>
            <a:endParaRPr lang="en-US"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endParaRPr lang="en-US" b="0" dirty="0"/>
          </a:p>
          <a:p>
            <a:pPr>
              <a:lnSpc>
                <a:spcPct val="80000"/>
              </a:lnSpc>
            </a:pPr>
            <a:r>
              <a:rPr lang="en-US" dirty="0" err="1" smtClean="0"/>
              <a:t>Adourn</a:t>
            </a:r>
            <a:r>
              <a:rPr lang="en-US" dirty="0" smtClean="0"/>
              <a:t>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[xx] Moved, </a:t>
            </a:r>
            <a:r>
              <a:rPr lang="en-US" b="0" dirty="0" smtClean="0"/>
              <a:t>to approve the following  comment resolutions and direct the editor to publish a Draft D2.6 incorporating all comment resolutions approved by vote at this San Antonio meeting.</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11-15/556r30, “</a:t>
            </a:r>
            <a:r>
              <a:rPr lang="en-GB" dirty="0" err="1" smtClean="0"/>
              <a:t>TGak</a:t>
            </a:r>
            <a:r>
              <a:rPr lang="en-GB" dirty="0" smtClean="0"/>
              <a:t> LB212 Comments”</a:t>
            </a:r>
            <a:endParaRPr lang="en-GB" dirty="0"/>
          </a:p>
          <a:p>
            <a:pPr>
              <a:lnSpc>
                <a:spcPct val="80000"/>
              </a:lnSpc>
            </a:pPr>
            <a:r>
              <a:rPr lang="en-GB" dirty="0" smtClean="0"/>
              <a:t>802.1Qbz </a:t>
            </a:r>
            <a:r>
              <a:rPr lang="en-GB" dirty="0" smtClean="0"/>
              <a:t>is </a:t>
            </a:r>
            <a:r>
              <a:rPr lang="en-GB" dirty="0" smtClean="0"/>
              <a:t>published as IEEE </a:t>
            </a:r>
            <a:r>
              <a:rPr lang="en-GB" dirty="0" err="1" smtClean="0"/>
              <a:t>Std</a:t>
            </a:r>
            <a:r>
              <a:rPr lang="en-GB" dirty="0" smtClean="0"/>
              <a:t> 802.1Qbz-2016</a:t>
            </a:r>
          </a:p>
          <a:p>
            <a:pPr lvl="1">
              <a:lnSpc>
                <a:spcPct val="80000"/>
              </a:lnSpc>
            </a:pPr>
            <a:r>
              <a:rPr lang="en-GB" dirty="0" smtClean="0"/>
              <a:t>Last Draft:</a:t>
            </a:r>
            <a:endParaRPr lang="en-GB" dirty="0" smtClean="0"/>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97148622"/>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11-16/1250rTBD 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Mover:    Seconder:</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Mover</a:t>
            </a:r>
            <a:r>
              <a:rPr lang="en-US" dirty="0"/>
              <a:t>:    Seconder:</a:t>
            </a:r>
          </a:p>
          <a:p>
            <a:pPr lvl="1">
              <a:lnSpc>
                <a:spcPct val="80000"/>
              </a:lnSpc>
            </a:pPr>
            <a:r>
              <a:rPr lang="en-US" dirty="0"/>
              <a:t>Yes:    No:    Abstain: </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a:lnSpc>
                <a:spcPct val="80000"/>
              </a:lnSpc>
            </a:pPr>
            <a:endParaRPr lang="en-US" sz="2800" b="0" dirty="0"/>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113824</TotalTime>
  <Words>1900</Words>
  <Application>Microsoft Macintosh PowerPoint</Application>
  <PresentationFormat>On-screen Show (4:3)</PresentationFormat>
  <Paragraphs>301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vt:lpstr>
      <vt:lpstr>Monday, 7 November 2016 16:00 – 18:00</vt:lpstr>
      <vt:lpstr>Monday, 7 November 2016 16:00 – 18:00</vt:lpstr>
      <vt:lpstr>Participants, Patents, and Duty to Inform</vt:lpstr>
      <vt:lpstr>Patent Related Links</vt:lpstr>
      <vt:lpstr>Call for Potentially Essential Patents</vt:lpstr>
      <vt:lpstr>Other Guidelines for IEEE WG Meetings</vt:lpstr>
      <vt:lpstr>Tuesday, 8 November 2016 16:00 – 18:00</vt:lpstr>
      <vt:lpstr>Wednesday, 9 November 2016 16:00 – 18:00</vt:lpstr>
      <vt:lpstr>Thursday, 10 November 2016 08:00 – 10:00</vt:lpstr>
      <vt:lpstr>Thursday, 10 November 2016 08:00 – 10:00</vt:lpstr>
      <vt:lpstr>Thursday, 10 November 2016 16:00 – 18:00</vt:lpstr>
      <vt:lpstr>Thursday, 10 November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1325</cp:revision>
  <cp:lastPrinted>2016-06-15T02:09:12Z</cp:lastPrinted>
  <dcterms:created xsi:type="dcterms:W3CDTF">2006-12-04T03:46:13Z</dcterms:created>
  <dcterms:modified xsi:type="dcterms:W3CDTF">2016-10-28T16:57:43Z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