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448" r:id="rId2"/>
    <p:sldId id="449" r:id="rId3"/>
    <p:sldId id="602" r:id="rId4"/>
    <p:sldId id="604" r:id="rId5"/>
    <p:sldId id="589" r:id="rId6"/>
    <p:sldId id="590" r:id="rId7"/>
    <p:sldId id="458" r:id="rId8"/>
    <p:sldId id="592" r:id="rId9"/>
    <p:sldId id="613" r:id="rId10"/>
    <p:sldId id="612" r:id="rId11"/>
    <p:sldId id="614" r:id="rId12"/>
    <p:sldId id="615" r:id="rId13"/>
    <p:sldId id="616" r:id="rId14"/>
    <p:sldId id="617" r:id="rId15"/>
    <p:sldId id="618" r:id="rId16"/>
    <p:sldId id="619" r:id="rId17"/>
    <p:sldId id="620" r:id="rId18"/>
    <p:sldId id="621" r:id="rId19"/>
    <p:sldId id="611" r:id="rId20"/>
  </p:sldIdLst>
  <p:sldSz cx="9144000" cy="6858000" type="screen4x3"/>
  <p:notesSz cx="6934200" cy="9280525"/>
  <p:custDataLst>
    <p:tags r:id="rId23"/>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p:scale>
          <a:sx n="60" d="100"/>
          <a:sy n="60" d="100"/>
        </p:scale>
        <p:origin x="-2026" y="-54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3427" y="-730"/>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802.11-16/</a:t>
            </a:r>
            <a:r>
              <a:rPr lang="en-US" dirty="0" err="1" smtClean="0"/>
              <a:t>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802.11-16/</a:t>
            </a:r>
            <a:r>
              <a:rPr lang="en-US" dirty="0" err="1" smtClean="0"/>
              <a:t>xxxxr0</a:t>
            </a:r>
            <a:endParaRPr lang="en-US" dirty="0"/>
          </a:p>
        </p:txBody>
      </p:sp>
      <p:sp>
        <p:nvSpPr>
          <p:cNvPr id="2051" name="Rectangle 3"/>
          <p:cNvSpPr>
            <a:spLocks noGrp="1" noChangeArrowheads="1"/>
          </p:cNvSpPr>
          <p:nvPr>
            <p:ph type="dt" idx="1"/>
          </p:nvPr>
        </p:nvSpPr>
        <p:spPr bwMode="auto">
          <a:xfrm>
            <a:off x="654050" y="95706"/>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November 2016</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1227837"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November </a:t>
            </a:r>
            <a:r>
              <a:rPr lang="en-US" sz="1400" dirty="0"/>
              <a:t>2013</a:t>
            </a:r>
            <a:endParaRPr lang="en-GB" sz="1400" dirty="0"/>
          </a:p>
        </p:txBody>
      </p:sp>
      <p:sp>
        <p:nvSpPr>
          <p:cNvPr id="25603"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5604"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November </a:t>
            </a:r>
            <a:r>
              <a:rPr lang="en-GB" sz="1400" b="1" dirty="0"/>
              <a:t>2012</a:t>
            </a:r>
          </a:p>
        </p:txBody>
      </p:sp>
      <p:sp>
        <p:nvSpPr>
          <p:cNvPr id="25605"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xfrm>
            <a:off x="654050" y="95706"/>
            <a:ext cx="1227837"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November </a:t>
            </a:r>
            <a:r>
              <a:rPr lang="en-US" sz="1400" dirty="0"/>
              <a:t>2013</a:t>
            </a:r>
            <a:endParaRPr lang="en-GB" sz="1400" dirty="0"/>
          </a:p>
        </p:txBody>
      </p:sp>
      <p:sp>
        <p:nvSpPr>
          <p:cNvPr id="26627"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6628"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November </a:t>
            </a:r>
            <a:r>
              <a:rPr lang="en-GB" sz="1400" b="1" dirty="0"/>
              <a:t>2012</a:t>
            </a:r>
          </a:p>
        </p:txBody>
      </p:sp>
      <p:sp>
        <p:nvSpPr>
          <p:cNvPr id="26629"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6</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8</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12</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November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November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November 2016</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802.11-16/1302r6</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1111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2016-11-11</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November 2016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4075" y="3071813"/>
          <a:ext cx="7226300" cy="1450975"/>
        </p:xfrm>
        <a:graphic>
          <a:graphicData uri="http://schemas.openxmlformats.org/presentationml/2006/ole">
            <p:oleObj spid="_x0000_s28767" name="Document" r:id="rId4" imgW="9104835" imgH="1824715" progId="">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5016050"/>
          </a:xfrm>
        </p:spPr>
        <p:txBody>
          <a:bodyPr/>
          <a:lstStyle/>
          <a:p>
            <a:pPr>
              <a:lnSpc>
                <a:spcPct val="90000"/>
              </a:lnSpc>
            </a:pPr>
            <a:r>
              <a:rPr lang="en-US" altLang="zh-CN" sz="2000" dirty="0" smtClean="0"/>
              <a:t>Tuesday, November 8, 2016 13:30 – 15:30</a:t>
            </a:r>
          </a:p>
          <a:p>
            <a:pPr lvl="1">
              <a:lnSpc>
                <a:spcPct val="90000"/>
              </a:lnSpc>
            </a:pPr>
            <a:r>
              <a:rPr lang="en-US" altLang="zh-CN" sz="2000" dirty="0" smtClean="0"/>
              <a:t>Resolution for Comments on </a:t>
            </a:r>
            <a:r>
              <a:rPr lang="en-US" altLang="zh-CN" sz="2000" dirty="0" err="1" smtClean="0"/>
              <a:t>TGaj</a:t>
            </a:r>
            <a:r>
              <a:rPr lang="en-US" altLang="zh-CN" sz="2000" dirty="0" smtClean="0"/>
              <a:t> D3.0 2</a:t>
            </a:r>
            <a:r>
              <a:rPr lang="en-US" altLang="zh-CN" sz="2000" baseline="30000" dirty="0" smtClean="0"/>
              <a:t>nd</a:t>
            </a:r>
            <a:r>
              <a:rPr lang="en-US" altLang="zh-CN" sz="2000" dirty="0" smtClean="0"/>
              <a:t> Recirculation Letter Ballot </a:t>
            </a:r>
          </a:p>
          <a:p>
            <a:pPr lvl="2">
              <a:lnSpc>
                <a:spcPct val="90000"/>
              </a:lnSpc>
            </a:pPr>
            <a:r>
              <a:rPr lang="en-US" sz="1600" dirty="0" smtClean="0">
                <a:solidFill>
                  <a:srgbClr val="000000"/>
                </a:solidFill>
              </a:rPr>
              <a:t>11-16/1479r0 – </a:t>
            </a:r>
            <a:r>
              <a:rPr lang="en-US" sz="1600" dirty="0" smtClean="0"/>
              <a:t>Proposed resolution to CID 505 in LB223</a:t>
            </a:r>
          </a:p>
          <a:p>
            <a:pPr lvl="2">
              <a:lnSpc>
                <a:spcPct val="90000"/>
              </a:lnSpc>
            </a:pPr>
            <a:r>
              <a:rPr lang="en-US" sz="1600" dirty="0" smtClean="0">
                <a:solidFill>
                  <a:srgbClr val="000000"/>
                </a:solidFill>
              </a:rPr>
              <a:t>11-16/1491r0 – Proposed resolution to CID 507 in LB223</a:t>
            </a:r>
          </a:p>
          <a:p>
            <a:pPr lvl="2">
              <a:lnSpc>
                <a:spcPct val="90000"/>
              </a:lnSpc>
            </a:pPr>
            <a:r>
              <a:rPr lang="en-US" sz="1600" dirty="0" smtClean="0">
                <a:solidFill>
                  <a:srgbClr val="000000"/>
                </a:solidFill>
              </a:rPr>
              <a:t>11-16/1463r0 – </a:t>
            </a:r>
            <a:r>
              <a:rPr lang="en-US" sz="1600" dirty="0" smtClean="0"/>
              <a:t>Proposed resolutions to CID 521 in LB223</a:t>
            </a:r>
          </a:p>
          <a:p>
            <a:pPr lvl="2">
              <a:lnSpc>
                <a:spcPct val="90000"/>
              </a:lnSpc>
            </a:pPr>
            <a:r>
              <a:rPr lang="en-US" sz="1600" dirty="0" smtClean="0">
                <a:solidFill>
                  <a:srgbClr val="000000"/>
                </a:solidFill>
              </a:rPr>
              <a:t>11-16/1462r0 – </a:t>
            </a:r>
            <a:r>
              <a:rPr lang="en-US" sz="1600" dirty="0" smtClean="0"/>
              <a:t>Proposed resolutions to CID 516-519 in LB223</a:t>
            </a:r>
          </a:p>
          <a:p>
            <a:pPr lvl="2">
              <a:lnSpc>
                <a:spcPct val="90000"/>
              </a:lnSpc>
            </a:pPr>
            <a:endParaRPr lang="en-US" sz="1600" dirty="0" smtClean="0">
              <a:solidFill>
                <a:srgbClr val="000000"/>
              </a:solidFill>
            </a:endParaRPr>
          </a:p>
          <a:p>
            <a:pPr lvl="1">
              <a:lnSpc>
                <a:spcPct val="90000"/>
              </a:lnSpc>
            </a:pPr>
            <a:r>
              <a:rPr lang="en-US" altLang="zh-CN" sz="2000" dirty="0" smtClean="0">
                <a:cs typeface="Arial" panose="020B0604020202020204" pitchFamily="34" charset="0"/>
              </a:rPr>
              <a:t>Resolution for MDR (Mandatory Draft Review)</a:t>
            </a:r>
          </a:p>
          <a:p>
            <a:pPr lvl="2">
              <a:lnSpc>
                <a:spcPct val="90000"/>
              </a:lnSpc>
            </a:pPr>
            <a:r>
              <a:rPr lang="en-US" sz="1600" dirty="0" smtClean="0">
                <a:solidFill>
                  <a:srgbClr val="000000"/>
                </a:solidFill>
              </a:rPr>
              <a:t>11-16/1333r2 – </a:t>
            </a:r>
            <a:r>
              <a:rPr lang="en-US" sz="1600" dirty="0" err="1" smtClean="0">
                <a:solidFill>
                  <a:srgbClr val="000000"/>
                </a:solidFill>
              </a:rPr>
              <a:t>TGaj</a:t>
            </a:r>
            <a:r>
              <a:rPr lang="en-US" sz="1600" dirty="0" smtClean="0">
                <a:solidFill>
                  <a:srgbClr val="000000"/>
                </a:solidFill>
              </a:rPr>
              <a:t> MDR report</a:t>
            </a:r>
            <a:endParaRPr lang="en-US" altLang="zh-CN" sz="2000" dirty="0" smtClean="0">
              <a:cs typeface="Arial" panose="020B0604020202020204" pitchFamily="34" charset="0"/>
            </a:endParaRP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5016050"/>
          </a:xfrm>
        </p:spPr>
        <p:txBody>
          <a:bodyPr/>
          <a:lstStyle/>
          <a:p>
            <a:pPr>
              <a:lnSpc>
                <a:spcPct val="90000"/>
              </a:lnSpc>
            </a:pPr>
            <a:r>
              <a:rPr lang="en-US" altLang="zh-CN" sz="2000" dirty="0" smtClean="0"/>
              <a:t>Tuesday, November 8, 2016 19:30 – 21:30</a:t>
            </a:r>
          </a:p>
          <a:p>
            <a:pPr lvl="1">
              <a:lnSpc>
                <a:spcPct val="90000"/>
              </a:lnSpc>
            </a:pPr>
            <a:r>
              <a:rPr lang="en-US" altLang="zh-CN" sz="2000" dirty="0" smtClean="0">
                <a:cs typeface="Arial" panose="020B0604020202020204" pitchFamily="34" charset="0"/>
              </a:rPr>
              <a:t>Cancelled</a:t>
            </a:r>
            <a:endParaRPr lang="en-US" altLang="zh-CN" sz="2000" dirty="0" smtClean="0"/>
          </a:p>
          <a:p>
            <a:pPr>
              <a:lnSpc>
                <a:spcPct val="90000"/>
              </a:lnSpc>
            </a:pPr>
            <a:r>
              <a:rPr lang="en-US" altLang="zh-CN" sz="2000" dirty="0" smtClean="0"/>
              <a:t>Wednesday, November 9, 2016 13:30 – 15:30</a:t>
            </a:r>
          </a:p>
          <a:p>
            <a:pPr lvl="1">
              <a:lnSpc>
                <a:spcPct val="90000"/>
              </a:lnSpc>
            </a:pPr>
            <a:r>
              <a:rPr lang="en-US" sz="2000" dirty="0" smtClean="0"/>
              <a:t>Resolution for Comments on </a:t>
            </a:r>
            <a:r>
              <a:rPr lang="en-US" sz="2000" dirty="0" err="1" smtClean="0"/>
              <a:t>TGaj</a:t>
            </a:r>
            <a:r>
              <a:rPr lang="en-US" sz="2000" dirty="0" smtClean="0"/>
              <a:t> </a:t>
            </a:r>
            <a:r>
              <a:rPr lang="en-US" altLang="zh-CN" sz="2000" dirty="0" smtClean="0"/>
              <a:t>D3.0 2</a:t>
            </a:r>
            <a:r>
              <a:rPr lang="en-US" altLang="zh-CN" sz="2000" baseline="30000" dirty="0" smtClean="0"/>
              <a:t>nd</a:t>
            </a:r>
            <a:r>
              <a:rPr lang="en-US" sz="2000" dirty="0" smtClean="0"/>
              <a:t> Recirculation Letter Ballot </a:t>
            </a:r>
            <a:endParaRPr lang="en-US" sz="2000" dirty="0" smtClean="0">
              <a:solidFill>
                <a:srgbClr val="FF0000"/>
              </a:solidFill>
            </a:endParaRPr>
          </a:p>
          <a:p>
            <a:pPr lvl="2">
              <a:lnSpc>
                <a:spcPct val="90000"/>
              </a:lnSpc>
            </a:pPr>
            <a:r>
              <a:rPr lang="en-US" sz="1600" dirty="0" smtClean="0">
                <a:solidFill>
                  <a:srgbClr val="000000"/>
                </a:solidFill>
              </a:rPr>
              <a:t>11-16/1527r1 – Proposed resolutions to CID 501, 515 </a:t>
            </a:r>
            <a:endParaRPr lang="en-US" altLang="zh-CN" dirty="0" smtClean="0">
              <a:cs typeface="Arial" panose="020B0604020202020204" pitchFamily="34" charset="0"/>
            </a:endParaRPr>
          </a:p>
          <a:p>
            <a:pPr lvl="1">
              <a:lnSpc>
                <a:spcPct val="90000"/>
              </a:lnSpc>
            </a:pPr>
            <a:r>
              <a:rPr lang="en-US" altLang="zh-CN" sz="2000" dirty="0" smtClean="0">
                <a:cs typeface="Arial" panose="020B0604020202020204" pitchFamily="34" charset="0"/>
              </a:rPr>
              <a:t>Continue the resolution for MDR (Mandatory Draft Review)</a:t>
            </a:r>
          </a:p>
          <a:p>
            <a:pPr lvl="2">
              <a:lnSpc>
                <a:spcPct val="90000"/>
              </a:lnSpc>
            </a:pPr>
            <a:r>
              <a:rPr lang="en-US" sz="1600" dirty="0" smtClean="0">
                <a:solidFill>
                  <a:srgbClr val="000000"/>
                </a:solidFill>
              </a:rPr>
              <a:t>11-16/1333r3 – </a:t>
            </a:r>
            <a:r>
              <a:rPr lang="en-US" sz="1600" dirty="0" err="1" smtClean="0">
                <a:solidFill>
                  <a:srgbClr val="000000"/>
                </a:solidFill>
              </a:rPr>
              <a:t>TGaj</a:t>
            </a:r>
            <a:r>
              <a:rPr lang="en-US" sz="1600" dirty="0" smtClean="0">
                <a:solidFill>
                  <a:srgbClr val="000000"/>
                </a:solidFill>
              </a:rPr>
              <a:t> MDR report</a:t>
            </a:r>
          </a:p>
          <a:p>
            <a:pPr lvl="1">
              <a:lnSpc>
                <a:spcPct val="90000"/>
              </a:lnSpc>
            </a:pPr>
            <a:r>
              <a:rPr lang="en-US" altLang="zh-CN" sz="1800" dirty="0" smtClean="0">
                <a:cs typeface="Arial" panose="020B0604020202020204" pitchFamily="34" charset="0"/>
              </a:rPr>
              <a:t>Motion</a:t>
            </a:r>
            <a:endParaRPr lang="en-US" altLang="zh-CN" sz="1800" dirty="0" smtClean="0">
              <a:sym typeface="Wingdings" panose="05000000000000000000" pitchFamily="2" charset="2"/>
            </a:endParaRPr>
          </a:p>
          <a:p>
            <a:pPr lvl="1"/>
            <a:r>
              <a:rPr lang="en-US" altLang="zh-CN" sz="1800" dirty="0" smtClean="0">
                <a:cs typeface="Arial" panose="020B0604020202020204" pitchFamily="34" charset="0"/>
                <a:sym typeface="Wingdings" panose="05000000000000000000" pitchFamily="2" charset="2"/>
              </a:rPr>
              <a:t>Plan for January 2017 meeting</a:t>
            </a:r>
          </a:p>
          <a:p>
            <a:pPr lvl="1"/>
            <a:r>
              <a:rPr lang="en-US" altLang="zh-CN" sz="1800" dirty="0" smtClean="0"/>
              <a:t>Conference call time</a:t>
            </a:r>
            <a:endParaRPr lang="en-US" altLang="zh-CN" dirty="0" smtClean="0">
              <a:cs typeface="Arial" panose="020B0604020202020204" pitchFamily="34" charset="0"/>
            </a:endParaRPr>
          </a:p>
          <a:p>
            <a:pPr>
              <a:lnSpc>
                <a:spcPct val="90000"/>
              </a:lnSpc>
            </a:pPr>
            <a:r>
              <a:rPr lang="en-US" altLang="zh-CN" sz="2000" dirty="0" smtClean="0"/>
              <a:t>Thursday, November 10, 2016</a:t>
            </a:r>
            <a:r>
              <a:rPr lang="en-US" altLang="zh-CN" sz="1800" dirty="0" smtClean="0"/>
              <a:t> </a:t>
            </a:r>
            <a:r>
              <a:rPr lang="en-US" altLang="zh-CN" sz="2000" dirty="0" smtClean="0"/>
              <a:t> 13:30 – 15:30</a:t>
            </a:r>
          </a:p>
          <a:p>
            <a:pPr lvl="1">
              <a:lnSpc>
                <a:spcPct val="90000"/>
              </a:lnSpc>
            </a:pPr>
            <a:r>
              <a:rPr lang="en-US" sz="2000" dirty="0" smtClean="0"/>
              <a:t>Canceled</a:t>
            </a: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solidFill>
                  <a:schemeClr val="tx1"/>
                </a:solidFill>
              </a:rPr>
              <a:t>Official Time Line for 802.11aj</a:t>
            </a:r>
            <a:br>
              <a:rPr lang="en-US" altLang="zh-CN" dirty="0" smtClean="0">
                <a:solidFill>
                  <a:schemeClr val="tx1"/>
                </a:solidFill>
              </a:rPr>
            </a:br>
            <a:r>
              <a:rPr lang="en-US" altLang="zh-CN" sz="2800" dirty="0" smtClean="0">
                <a:solidFill>
                  <a:schemeClr val="tx1"/>
                </a:solidFill>
              </a:rPr>
              <a:t> (Updated in November 2016)</a:t>
            </a:r>
            <a:endParaRPr lang="en-US" altLang="zh-CN" dirty="0" smtClean="0">
              <a:solidFill>
                <a:schemeClr val="tx1"/>
              </a:solidFill>
            </a:endParaRPr>
          </a:p>
        </p:txBody>
      </p:sp>
      <p:sp>
        <p:nvSpPr>
          <p:cNvPr id="39939" name="Content Placeholder 6"/>
          <p:cNvSpPr>
            <a:spLocks noGrp="1"/>
          </p:cNvSpPr>
          <p:nvPr>
            <p:ph sz="half" idx="2"/>
          </p:nvPr>
        </p:nvSpPr>
        <p:spPr>
          <a:xfrm>
            <a:off x="611560" y="1772816"/>
            <a:ext cx="8352928" cy="4799456"/>
          </a:xfrm>
        </p:spPr>
        <p:txBody>
          <a:bodyPr/>
          <a:lstStyle/>
          <a:p>
            <a:pPr>
              <a:lnSpc>
                <a:spcPct val="90000"/>
              </a:lnSpc>
            </a:pPr>
            <a:r>
              <a:rPr lang="en-US" altLang="zh-CN" sz="1400" dirty="0" smtClean="0"/>
              <a:t>08-2012: PAR approved</a:t>
            </a:r>
          </a:p>
          <a:p>
            <a:pPr>
              <a:lnSpc>
                <a:spcPct val="90000"/>
              </a:lnSpc>
            </a:pPr>
            <a:r>
              <a:rPr lang="en-US" altLang="zh-CN" sz="1400" dirty="0" smtClean="0"/>
              <a:t>01-2013: Develop Task Group Document</a:t>
            </a:r>
          </a:p>
          <a:p>
            <a:pPr>
              <a:lnSpc>
                <a:spcPct val="90000"/>
              </a:lnSpc>
            </a:pPr>
            <a:r>
              <a:rPr lang="en-US" altLang="zh-CN" sz="1400" dirty="0" smtClean="0"/>
              <a:t>07-2013: Call for Proposal (CFP) for 60GHz</a:t>
            </a:r>
          </a:p>
          <a:p>
            <a:pPr>
              <a:lnSpc>
                <a:spcPct val="90000"/>
              </a:lnSpc>
            </a:pPr>
            <a:r>
              <a:rPr lang="en-US" altLang="zh-CN" sz="1400" dirty="0" smtClean="0"/>
              <a:t>11-2013: 60GHz Proposal Presentation, </a:t>
            </a:r>
          </a:p>
          <a:p>
            <a:pPr>
              <a:lnSpc>
                <a:spcPct val="90000"/>
              </a:lnSpc>
            </a:pPr>
            <a:r>
              <a:rPr lang="en-US" altLang="zh-CN" sz="1400" dirty="0" smtClean="0"/>
              <a:t>12-2013: China 45GHz spectrum approved</a:t>
            </a:r>
          </a:p>
          <a:p>
            <a:pPr marL="342900" lvl="1" indent="-342900">
              <a:lnSpc>
                <a:spcPct val="90000"/>
              </a:lnSpc>
              <a:buFontTx/>
              <a:buChar char="•"/>
            </a:pPr>
            <a:r>
              <a:rPr lang="en-US" altLang="zh-CN" sz="1400" b="1" dirty="0" smtClean="0">
                <a:cs typeface="Times New Roman" pitchFamily="18" charset="0"/>
              </a:rPr>
              <a:t>03-2014: WG circulation for 60GHz specification amendment</a:t>
            </a:r>
            <a:endParaRPr lang="en-US" altLang="ja-JP" sz="1400" b="1" dirty="0" smtClean="0">
              <a:cs typeface="Times New Roman" pitchFamily="18" charset="0"/>
            </a:endParaRPr>
          </a:p>
          <a:p>
            <a:pPr>
              <a:lnSpc>
                <a:spcPct val="90000"/>
              </a:lnSpc>
            </a:pPr>
            <a:r>
              <a:rPr lang="en-US" altLang="zh-CN" sz="1400" dirty="0" smtClean="0"/>
              <a:t>03-2014: Call for Proposal (CFP) for 45GHz</a:t>
            </a:r>
            <a:endParaRPr lang="en-US" altLang="ja-JP" sz="1400" dirty="0" smtClean="0"/>
          </a:p>
          <a:p>
            <a:pPr>
              <a:lnSpc>
                <a:spcPct val="90000"/>
              </a:lnSpc>
            </a:pPr>
            <a:r>
              <a:rPr lang="en-US" altLang="zh-CN" sz="1400" dirty="0" smtClean="0"/>
              <a:t>07-2015: Finalize 45GHz baseline</a:t>
            </a:r>
          </a:p>
          <a:p>
            <a:pPr>
              <a:lnSpc>
                <a:spcPct val="90000"/>
              </a:lnSpc>
            </a:pPr>
            <a:r>
              <a:rPr lang="en-US" altLang="zh-CN" sz="1400" dirty="0" smtClean="0"/>
              <a:t>11-2015: WG Letter Ballot Initial</a:t>
            </a:r>
          </a:p>
          <a:p>
            <a:pPr>
              <a:lnSpc>
                <a:spcPct val="90000"/>
              </a:lnSpc>
            </a:pPr>
            <a:r>
              <a:rPr lang="en-US" altLang="zh-CN" sz="1400" dirty="0" smtClean="0"/>
              <a:t>05-2016: WG Letter Ballot Recirculation 1</a:t>
            </a:r>
          </a:p>
          <a:p>
            <a:pPr>
              <a:lnSpc>
                <a:spcPct val="90000"/>
              </a:lnSpc>
            </a:pPr>
            <a:r>
              <a:rPr lang="en-US" altLang="zh-CN" sz="1400" dirty="0" smtClean="0"/>
              <a:t>07-2016: WG Letter Ballot Recirculation 2</a:t>
            </a:r>
          </a:p>
          <a:p>
            <a:pPr>
              <a:lnSpc>
                <a:spcPct val="90000"/>
              </a:lnSpc>
            </a:pPr>
            <a:r>
              <a:rPr lang="en-US" altLang="zh-CN" sz="1400" dirty="0" smtClean="0"/>
              <a:t>10-2016: Mandatory Draft Review (</a:t>
            </a:r>
            <a:r>
              <a:rPr lang="en-US" altLang="zh-CN" sz="1400" dirty="0" err="1" smtClean="0"/>
              <a:t>MDR</a:t>
            </a:r>
            <a:r>
              <a:rPr lang="en-US" altLang="zh-CN" sz="1400" dirty="0" smtClean="0"/>
              <a:t>)</a:t>
            </a:r>
          </a:p>
          <a:p>
            <a:pPr>
              <a:lnSpc>
                <a:spcPct val="90000"/>
              </a:lnSpc>
            </a:pPr>
            <a:r>
              <a:rPr lang="en-US" altLang="zh-CN" sz="1400" dirty="0" smtClean="0"/>
              <a:t>11-2016: WG Letter Ballot Recirculation 3 and MDR done </a:t>
            </a:r>
            <a:endParaRPr lang="en-US" altLang="zh-CN" sz="1400" dirty="0" smtClean="0">
              <a:solidFill>
                <a:srgbClr val="FF0000"/>
              </a:solidFill>
            </a:endParaRPr>
          </a:p>
          <a:p>
            <a:pPr>
              <a:lnSpc>
                <a:spcPct val="90000"/>
              </a:lnSpc>
            </a:pPr>
            <a:r>
              <a:rPr lang="en-US" altLang="zh-CN" sz="1400" dirty="0" smtClean="0">
                <a:solidFill>
                  <a:srgbClr val="0000FF"/>
                </a:solidFill>
              </a:rPr>
              <a:t>01-2017: Form Sponsor Ballot Pool             </a:t>
            </a:r>
          </a:p>
          <a:p>
            <a:pPr>
              <a:lnSpc>
                <a:spcPct val="90000"/>
              </a:lnSpc>
            </a:pPr>
            <a:r>
              <a:rPr lang="en-US" altLang="zh-CN" sz="1400" dirty="0" smtClean="0">
                <a:solidFill>
                  <a:srgbClr val="0000FF"/>
                </a:solidFill>
              </a:rPr>
              <a:t>01-2017: WG Letter Ballot Recirculation </a:t>
            </a:r>
            <a:r>
              <a:rPr lang="en-US" altLang="zh-CN" sz="1400" dirty="0" smtClean="0">
                <a:solidFill>
                  <a:srgbClr val="0000FF"/>
                </a:solidFill>
              </a:rPr>
              <a:t>4</a:t>
            </a:r>
            <a:endParaRPr lang="en-US" altLang="zh-CN" sz="1400" dirty="0" smtClean="0">
              <a:solidFill>
                <a:srgbClr val="FF0000"/>
              </a:solidFill>
            </a:endParaRPr>
          </a:p>
          <a:p>
            <a:pPr>
              <a:lnSpc>
                <a:spcPct val="90000"/>
              </a:lnSpc>
            </a:pPr>
            <a:r>
              <a:rPr lang="en-US" altLang="zh-CN" sz="1400" dirty="0" smtClean="0">
                <a:solidFill>
                  <a:srgbClr val="0000FF"/>
                </a:solidFill>
              </a:rPr>
              <a:t>03-2017: Conditional or unconditional Sponsor Ballot Initial</a:t>
            </a:r>
          </a:p>
          <a:p>
            <a:pPr>
              <a:lnSpc>
                <a:spcPct val="90000"/>
              </a:lnSpc>
            </a:pPr>
            <a:r>
              <a:rPr lang="en-US" altLang="zh-CN" sz="1400" dirty="0" smtClean="0">
                <a:solidFill>
                  <a:srgbClr val="0000FF"/>
                </a:solidFill>
              </a:rPr>
              <a:t>05-2017: Sponsor Ballot Recirculation 1</a:t>
            </a:r>
          </a:p>
          <a:p>
            <a:pPr>
              <a:lnSpc>
                <a:spcPct val="90000"/>
              </a:lnSpc>
            </a:pPr>
            <a:r>
              <a:rPr lang="en-US" altLang="zh-CN" sz="1400" dirty="0" smtClean="0">
                <a:solidFill>
                  <a:srgbClr val="0000FF"/>
                </a:solidFill>
              </a:rPr>
              <a:t>06-2017: Sponsor Ballot Recirculation 2</a:t>
            </a:r>
          </a:p>
          <a:p>
            <a:pPr>
              <a:lnSpc>
                <a:spcPct val="90000"/>
              </a:lnSpc>
            </a:pPr>
            <a:r>
              <a:rPr lang="en-US" altLang="zh-CN" sz="1400" dirty="0" smtClean="0">
                <a:solidFill>
                  <a:srgbClr val="0000FF"/>
                </a:solidFill>
              </a:rPr>
              <a:t>07-2017: Final WG and EC approval</a:t>
            </a:r>
          </a:p>
          <a:p>
            <a:pPr>
              <a:lnSpc>
                <a:spcPct val="90000"/>
              </a:lnSpc>
            </a:pPr>
            <a:r>
              <a:rPr lang="en-US" altLang="zh-CN" sz="1400" dirty="0" smtClean="0">
                <a:solidFill>
                  <a:srgbClr val="0000FF"/>
                </a:solidFill>
              </a:rPr>
              <a:t>07-2017: </a:t>
            </a:r>
            <a:r>
              <a:rPr lang="en-US" altLang="zh-CN" sz="1400" dirty="0" err="1" smtClean="0">
                <a:solidFill>
                  <a:srgbClr val="0000FF"/>
                </a:solidFill>
              </a:rPr>
              <a:t>RevCom</a:t>
            </a:r>
            <a:r>
              <a:rPr lang="en-US" altLang="zh-CN" sz="1400" dirty="0" smtClean="0">
                <a:solidFill>
                  <a:srgbClr val="0000FF"/>
                </a:solidFill>
              </a:rPr>
              <a:t> &amp; Standards Board approval</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12</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1"/>
            <a:r>
              <a:rPr lang="en-US" altLang="en-US" dirty="0" smtClean="0"/>
              <a:t>Motion 1</a:t>
            </a:r>
            <a:endParaRPr lang="zh-CN" altLang="en-US" dirty="0"/>
          </a:p>
        </p:txBody>
      </p:sp>
      <p:sp>
        <p:nvSpPr>
          <p:cNvPr id="3" name="日期占位符 2"/>
          <p:cNvSpPr>
            <a:spLocks noGrp="1"/>
          </p:cNvSpPr>
          <p:nvPr>
            <p:ph type="dt" sz="half" idx="10"/>
          </p:nvPr>
        </p:nvSpPr>
        <p:spPr/>
        <p:txBody>
          <a:bodyPr/>
          <a:lstStyle/>
          <a:p>
            <a:r>
              <a:rPr lang="en-US" altLang="zh-CN" dirty="0" smtClean="0"/>
              <a:t>November 2016</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A3360ABF-F91C-4C7E-90D5-CCF452F2CA01}" type="slidenum">
              <a:rPr lang="en-US" altLang="zh-CN" smtClean="0"/>
              <a:pPr/>
              <a:t>13</a:t>
            </a:fld>
            <a:endParaRPr lang="en-US" altLang="zh-CN"/>
          </a:p>
        </p:txBody>
      </p:sp>
      <p:sp>
        <p:nvSpPr>
          <p:cNvPr id="5" name="页脚占位符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Rectangle 3"/>
          <p:cNvSpPr txBox="1">
            <a:spLocks noChangeArrowheads="1"/>
          </p:cNvSpPr>
          <p:nvPr/>
        </p:nvSpPr>
        <p:spPr bwMode="auto">
          <a:xfrm>
            <a:off x="685800" y="1676400"/>
            <a:ext cx="7772400" cy="4114800"/>
          </a:xfrm>
          <a:prstGeom prst="rect">
            <a:avLst/>
          </a:prstGeom>
          <a:noFill/>
          <a:ln w="9525">
            <a:noFill/>
            <a:miter lim="800000"/>
            <a:headEnd/>
            <a:tailEnd/>
          </a:ln>
        </p:spPr>
        <p:txBody>
          <a:bodyPr lIns="92075" tIns="46038" rIns="92075" bIns="46038"/>
          <a:lstStyle/>
          <a:p>
            <a:pPr marL="342900" lvl="1" indent="-342900" algn="just">
              <a:spcBef>
                <a:spcPct val="20000"/>
              </a:spcBef>
              <a:buFontTx/>
              <a:buChar char="•"/>
              <a:defRPr/>
            </a:pPr>
            <a:r>
              <a:rPr lang="en-US" altLang="en-US" sz="2400" b="1" dirty="0" smtClean="0"/>
              <a:t>Motion to approve updated </a:t>
            </a:r>
            <a:r>
              <a:rPr lang="en-US" altLang="en-US" sz="2400" b="1" dirty="0" err="1" smtClean="0"/>
              <a:t>TGaj</a:t>
            </a:r>
            <a:r>
              <a:rPr lang="en-US" altLang="en-US" sz="2400" b="1" dirty="0" smtClean="0"/>
              <a:t> Timeline contained in </a:t>
            </a:r>
            <a:r>
              <a:rPr lang="en-US" altLang="en-US" sz="2400" b="1" dirty="0" smtClean="0"/>
              <a:t>11-16/1302r5</a:t>
            </a:r>
            <a:endParaRPr lang="en-US" altLang="en-US" sz="2400" b="1" dirty="0" smtClean="0"/>
          </a:p>
          <a:p>
            <a:pPr marL="342900" lvl="1" indent="-342900" algn="just">
              <a:spcBef>
                <a:spcPct val="20000"/>
              </a:spcBef>
              <a:buFontTx/>
              <a:buChar char="•"/>
              <a:defRPr/>
            </a:pPr>
            <a:endParaRPr lang="en-US" sz="2400" b="1" dirty="0" smtClean="0"/>
          </a:p>
          <a:p>
            <a:pPr marL="742950" lvl="1" indent="-285750" eaLnBrk="0" hangingPunct="0">
              <a:lnSpc>
                <a:spcPct val="90000"/>
              </a:lnSpc>
              <a:spcBef>
                <a:spcPct val="20000"/>
              </a:spcBef>
              <a:buChar char="–"/>
            </a:pPr>
            <a:r>
              <a:rPr lang="en-GB" altLang="en-US" sz="2400" dirty="0" smtClean="0">
                <a:latin typeface="+mn-lt"/>
                <a:cs typeface="MS PGothic" charset="0"/>
              </a:rPr>
              <a:t>Move: </a:t>
            </a:r>
            <a:r>
              <a:rPr lang="en-GB" altLang="en-US" sz="2400" dirty="0" err="1" smtClean="0">
                <a:latin typeface="+mn-lt"/>
                <a:cs typeface="MS PGothic" charset="0"/>
              </a:rPr>
              <a:t>Haiming</a:t>
            </a:r>
            <a:r>
              <a:rPr lang="en-GB" altLang="en-US" sz="2400" dirty="0" smtClean="0">
                <a:latin typeface="+mn-lt"/>
                <a:cs typeface="MS PGothic" charset="0"/>
              </a:rPr>
              <a:t>	WANG</a:t>
            </a:r>
          </a:p>
          <a:p>
            <a:pPr marL="742950" lvl="1" indent="-285750" eaLnBrk="0" hangingPunct="0">
              <a:lnSpc>
                <a:spcPct val="90000"/>
              </a:lnSpc>
              <a:spcBef>
                <a:spcPct val="20000"/>
              </a:spcBef>
              <a:buChar char="–"/>
            </a:pPr>
            <a:r>
              <a:rPr lang="en-GB" altLang="en-US" sz="2400" dirty="0" smtClean="0">
                <a:latin typeface="+mn-lt"/>
                <a:cs typeface="MS PGothic" charset="0"/>
              </a:rPr>
              <a:t>Second: </a:t>
            </a:r>
            <a:r>
              <a:rPr lang="en-GB" altLang="en-US" sz="2400" dirty="0" err="1" smtClean="0">
                <a:latin typeface="+mn-lt"/>
                <a:cs typeface="MS PGothic" charset="0"/>
              </a:rPr>
              <a:t>Jinnan</a:t>
            </a:r>
            <a:r>
              <a:rPr lang="en-GB" altLang="en-US" sz="2400" dirty="0" smtClean="0">
                <a:latin typeface="+mn-lt"/>
                <a:cs typeface="MS PGothic" charset="0"/>
              </a:rPr>
              <a:t> LIU</a:t>
            </a:r>
          </a:p>
          <a:p>
            <a:pPr marL="742950" lvl="1" indent="-285750" eaLnBrk="0" hangingPunct="0">
              <a:lnSpc>
                <a:spcPct val="90000"/>
              </a:lnSpc>
              <a:spcBef>
                <a:spcPct val="20000"/>
              </a:spcBef>
              <a:buChar char="–"/>
            </a:pPr>
            <a:r>
              <a:rPr lang="en-GB" altLang="en-US" sz="2400" dirty="0" smtClean="0">
                <a:latin typeface="+mn-lt"/>
                <a:cs typeface="MS PGothic" charset="0"/>
              </a:rPr>
              <a:t>Result: Y-6  N-0  A-0 </a:t>
            </a:r>
          </a:p>
          <a:p>
            <a:pPr marL="742950" lvl="1" indent="-285750">
              <a:spcBef>
                <a:spcPct val="20000"/>
              </a:spcBef>
              <a:buFontTx/>
              <a:buChar char="–"/>
              <a:defRPr/>
            </a:pP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Date Placeholder 2"/>
          <p:cNvSpPr>
            <a:spLocks noGrp="1"/>
          </p:cNvSpPr>
          <p:nvPr>
            <p:ph type="dt" sz="half" idx="10"/>
          </p:nvPr>
        </p:nvSpPr>
        <p:spPr>
          <a:xfrm>
            <a:off x="696913" y="333375"/>
            <a:ext cx="1541128" cy="276999"/>
          </a:xfrm>
        </p:spPr>
        <p:txBody>
          <a:bodyPr/>
          <a:lstStyle/>
          <a:p>
            <a:pPr>
              <a:defRPr/>
            </a:pPr>
            <a:r>
              <a:rPr lang="en-US" altLang="zh-CN" dirty="0" smtClean="0"/>
              <a:t>November </a:t>
            </a:r>
            <a:r>
              <a:rPr lang="en-US" altLang="zh-CN" dirty="0" smtClean="0"/>
              <a:t>2016</a:t>
            </a:r>
            <a:endParaRPr lang="en-US" altLang="zh-CN" dirty="0"/>
          </a:p>
        </p:txBody>
      </p:sp>
      <p:sp>
        <p:nvSpPr>
          <p:cNvPr id="4" name="Slide Number Placeholder 3"/>
          <p:cNvSpPr>
            <a:spLocks noGrp="1"/>
          </p:cNvSpPr>
          <p:nvPr>
            <p:ph type="sldNum" sz="quarter" idx="12"/>
          </p:nvPr>
        </p:nvSpPr>
        <p:spPr/>
        <p:txBody>
          <a:bodyPr/>
          <a:lstStyle/>
          <a:p>
            <a:r>
              <a:rPr lang="en-US" altLang="zh-CN" smtClean="0"/>
              <a:t>Slide </a:t>
            </a:r>
            <a:fld id="{A3360ABF-F91C-4C7E-90D5-CCF452F2CA01}" type="slidenum">
              <a:rPr lang="en-US" altLang="zh-CN" smtClean="0"/>
              <a:pPr/>
              <a:t>14</a:t>
            </a:fld>
            <a:endParaRPr lang="en-US" altLang="zh-CN"/>
          </a:p>
        </p:txBody>
      </p:sp>
      <p:sp>
        <p:nvSpPr>
          <p:cNvPr id="5" name="Footer Placeholder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Content Placeholder 2"/>
          <p:cNvSpPr txBox="1">
            <a:spLocks/>
          </p:cNvSpPr>
          <p:nvPr/>
        </p:nvSpPr>
        <p:spPr>
          <a:xfrm>
            <a:off x="323528" y="1556792"/>
            <a:ext cx="8496944" cy="4896544"/>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To approve the following comment resolutions and proposals to be incorporated into </a:t>
            </a:r>
            <a:r>
              <a:rPr lang="en-US" dirty="0" err="1" smtClean="0"/>
              <a:t>TGaj</a:t>
            </a:r>
            <a:r>
              <a:rPr lang="en-US" dirty="0" smtClean="0"/>
              <a:t> technical draft </a:t>
            </a:r>
            <a:r>
              <a:rPr lang="en-US" dirty="0" err="1" smtClean="0"/>
              <a:t>D4.0</a:t>
            </a:r>
            <a:endParaRPr lang="en-US" dirty="0" smtClean="0"/>
          </a:p>
          <a:p>
            <a:pPr lvl="1"/>
            <a:r>
              <a:rPr lang="en-US" sz="1600" dirty="0" smtClean="0"/>
              <a:t>CID </a:t>
            </a:r>
            <a:r>
              <a:rPr lang="en-US" altLang="zh-CN" sz="1600" dirty="0" smtClean="0"/>
              <a:t>506, 508, 509, 510, 511, 512, 513, 514 </a:t>
            </a:r>
            <a:r>
              <a:rPr lang="en-US" sz="1600" dirty="0" smtClean="0"/>
              <a:t>(from 11-16/1145r1)</a:t>
            </a:r>
          </a:p>
          <a:p>
            <a:pPr lvl="1"/>
            <a:r>
              <a:rPr lang="en-GB" sz="1600" dirty="0" smtClean="0"/>
              <a:t>CID </a:t>
            </a:r>
            <a:r>
              <a:rPr lang="en-US" altLang="zh-CN" sz="1600" dirty="0" smtClean="0"/>
              <a:t>502,</a:t>
            </a:r>
            <a:r>
              <a:rPr lang="zh-CN" altLang="en-US" sz="1600" dirty="0" smtClean="0"/>
              <a:t> </a:t>
            </a:r>
            <a:r>
              <a:rPr lang="en-US" altLang="zh-CN" sz="1600" dirty="0" smtClean="0"/>
              <a:t>503,</a:t>
            </a:r>
            <a:r>
              <a:rPr lang="zh-CN" altLang="en-US" sz="1600" dirty="0" smtClean="0"/>
              <a:t> </a:t>
            </a:r>
            <a:r>
              <a:rPr lang="en-US" altLang="zh-CN" sz="1600" dirty="0" smtClean="0"/>
              <a:t>504,</a:t>
            </a:r>
            <a:r>
              <a:rPr lang="zh-CN" altLang="en-US" sz="1600" dirty="0" smtClean="0"/>
              <a:t> </a:t>
            </a:r>
            <a:r>
              <a:rPr lang="en-US" altLang="zh-CN" sz="1600" dirty="0" smtClean="0"/>
              <a:t>520</a:t>
            </a:r>
            <a:r>
              <a:rPr lang="zh-CN" altLang="en-US" sz="1600" dirty="0" smtClean="0"/>
              <a:t> </a:t>
            </a:r>
            <a:r>
              <a:rPr lang="en-US" sz="1600" dirty="0" smtClean="0"/>
              <a:t>(from 11-16/1467r3)</a:t>
            </a:r>
          </a:p>
          <a:p>
            <a:pPr lvl="1"/>
            <a:r>
              <a:rPr lang="en-US" sz="1600" dirty="0" smtClean="0"/>
              <a:t>CID </a:t>
            </a:r>
            <a:r>
              <a:rPr lang="en-US" altLang="zh-CN" sz="1600" dirty="0" smtClean="0"/>
              <a:t>516,</a:t>
            </a:r>
            <a:r>
              <a:rPr lang="zh-CN" altLang="en-US" sz="1600" dirty="0" smtClean="0"/>
              <a:t> </a:t>
            </a:r>
            <a:r>
              <a:rPr lang="en-US" altLang="zh-CN" sz="1600" dirty="0" smtClean="0"/>
              <a:t>517,</a:t>
            </a:r>
            <a:r>
              <a:rPr lang="zh-CN" altLang="en-US" sz="1600" dirty="0" smtClean="0"/>
              <a:t> </a:t>
            </a:r>
            <a:r>
              <a:rPr lang="en-US" altLang="zh-CN" sz="1600" dirty="0" smtClean="0"/>
              <a:t>518,</a:t>
            </a:r>
            <a:r>
              <a:rPr lang="zh-CN" altLang="en-US" sz="1600" dirty="0" smtClean="0"/>
              <a:t> </a:t>
            </a:r>
            <a:r>
              <a:rPr lang="en-US" altLang="zh-CN" sz="1600" dirty="0" smtClean="0"/>
              <a:t>519</a:t>
            </a:r>
            <a:r>
              <a:rPr lang="zh-CN" altLang="en-US" sz="1600" dirty="0" smtClean="0"/>
              <a:t> </a:t>
            </a:r>
            <a:r>
              <a:rPr lang="en-US" sz="1600" dirty="0" smtClean="0"/>
              <a:t>(from 11-16/1462r1)</a:t>
            </a:r>
          </a:p>
          <a:p>
            <a:pPr lvl="1"/>
            <a:r>
              <a:rPr lang="en-US" sz="1600" dirty="0" smtClean="0"/>
              <a:t>CID </a:t>
            </a:r>
            <a:r>
              <a:rPr lang="en-US" altLang="zh-CN" sz="1600" dirty="0" smtClean="0"/>
              <a:t>521</a:t>
            </a:r>
            <a:r>
              <a:rPr lang="zh-CN" altLang="en-US" sz="1600" dirty="0" smtClean="0"/>
              <a:t> </a:t>
            </a:r>
            <a:r>
              <a:rPr lang="en-US" sz="1600" dirty="0" smtClean="0"/>
              <a:t>(from 11-16/1463r0)</a:t>
            </a:r>
          </a:p>
          <a:p>
            <a:pPr lvl="1"/>
            <a:r>
              <a:rPr lang="en-US" sz="1600" dirty="0" smtClean="0"/>
              <a:t>CID 505 (from 11-16/1479r0)</a:t>
            </a:r>
          </a:p>
          <a:p>
            <a:pPr lvl="1"/>
            <a:r>
              <a:rPr lang="en-US" sz="1600" dirty="0" smtClean="0"/>
              <a:t>CID 507 (from 11-16/1491r0)</a:t>
            </a:r>
          </a:p>
          <a:p>
            <a:pPr lvl="1"/>
            <a:r>
              <a:rPr lang="en-US" sz="1600" dirty="0" smtClean="0"/>
              <a:t>CID 501, 515 (from 11-16/1527r2)</a:t>
            </a:r>
          </a:p>
          <a:p>
            <a:pPr lvl="1">
              <a:lnSpc>
                <a:spcPct val="90000"/>
              </a:lnSpc>
            </a:pPr>
            <a:endParaRPr lang="en-US" sz="1400" dirty="0" smtClean="0"/>
          </a:p>
          <a:p>
            <a:pPr lvl="1">
              <a:lnSpc>
                <a:spcPct val="90000"/>
              </a:lnSpc>
            </a:pPr>
            <a:r>
              <a:rPr lang="en-US" altLang="zh-CN" sz="2400" dirty="0" smtClean="0"/>
              <a:t>Move: </a:t>
            </a:r>
            <a:r>
              <a:rPr lang="en-US" altLang="zh-CN" sz="2400" dirty="0" err="1" smtClean="0"/>
              <a:t>Haiming</a:t>
            </a:r>
            <a:r>
              <a:rPr lang="en-US" altLang="zh-CN" sz="2400" dirty="0" smtClean="0"/>
              <a:t> WANG</a:t>
            </a:r>
          </a:p>
          <a:p>
            <a:pPr lvl="1">
              <a:lnSpc>
                <a:spcPct val="90000"/>
              </a:lnSpc>
            </a:pPr>
            <a:r>
              <a:rPr lang="en-US" altLang="zh-CN" sz="2400" dirty="0" smtClean="0"/>
              <a:t>Second: </a:t>
            </a:r>
            <a:r>
              <a:rPr lang="en-US" altLang="zh-CN" sz="2400" dirty="0" err="1" smtClean="0"/>
              <a:t>Dejian</a:t>
            </a:r>
            <a:r>
              <a:rPr lang="en-US" altLang="zh-CN" sz="2400" dirty="0" smtClean="0"/>
              <a:t> LI</a:t>
            </a:r>
          </a:p>
          <a:p>
            <a:pPr lvl="1">
              <a:lnSpc>
                <a:spcPct val="90000"/>
              </a:lnSpc>
            </a:pPr>
            <a:r>
              <a:rPr lang="en-GB" altLang="en-US" sz="2400" dirty="0" smtClean="0"/>
              <a:t>Result: Y-6  N-0  A-0 </a:t>
            </a:r>
          </a:p>
          <a:p>
            <a:pPr lvl="1">
              <a:lnSpc>
                <a:spcPct val="90000"/>
              </a:lnSpc>
            </a:pPr>
            <a:endParaRPr lang="en-US" altLang="zh-CN" sz="2400" b="1" dirty="0" smtClean="0"/>
          </a:p>
        </p:txBody>
      </p:sp>
    </p:spTree>
    <p:extLst>
      <p:ext uri="{BB962C8B-B14F-4D97-AF65-F5344CB8AC3E}">
        <p14:creationId xmlns="" xmlns:p14="http://schemas.microsoft.com/office/powerpoint/2010/main" val="2221329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3</a:t>
            </a:r>
            <a:endParaRPr lang="en-US" dirty="0"/>
          </a:p>
        </p:txBody>
      </p:sp>
      <p:sp>
        <p:nvSpPr>
          <p:cNvPr id="3" name="Date Placeholder 2"/>
          <p:cNvSpPr>
            <a:spLocks noGrp="1"/>
          </p:cNvSpPr>
          <p:nvPr>
            <p:ph type="dt" sz="half" idx="10"/>
          </p:nvPr>
        </p:nvSpPr>
        <p:spPr>
          <a:xfrm>
            <a:off x="696913" y="333375"/>
            <a:ext cx="1541128" cy="276999"/>
          </a:xfrm>
        </p:spPr>
        <p:txBody>
          <a:bodyPr/>
          <a:lstStyle/>
          <a:p>
            <a:pPr>
              <a:defRPr/>
            </a:pPr>
            <a:r>
              <a:rPr lang="en-US" altLang="zh-CN" dirty="0" smtClean="0"/>
              <a:t>November </a:t>
            </a:r>
            <a:r>
              <a:rPr lang="en-US" altLang="zh-CN" dirty="0" smtClean="0"/>
              <a:t>2016</a:t>
            </a:r>
            <a:endParaRPr lang="en-US" altLang="zh-CN" dirty="0"/>
          </a:p>
        </p:txBody>
      </p:sp>
      <p:sp>
        <p:nvSpPr>
          <p:cNvPr id="4" name="Slide Number Placeholder 3"/>
          <p:cNvSpPr>
            <a:spLocks noGrp="1"/>
          </p:cNvSpPr>
          <p:nvPr>
            <p:ph type="sldNum" sz="quarter" idx="12"/>
          </p:nvPr>
        </p:nvSpPr>
        <p:spPr/>
        <p:txBody>
          <a:bodyPr/>
          <a:lstStyle/>
          <a:p>
            <a:r>
              <a:rPr lang="en-US" altLang="zh-CN" smtClean="0"/>
              <a:t>Slide </a:t>
            </a:r>
            <a:fld id="{A3360ABF-F91C-4C7E-90D5-CCF452F2CA01}" type="slidenum">
              <a:rPr lang="en-US" altLang="zh-CN" smtClean="0"/>
              <a:pPr/>
              <a:t>15</a:t>
            </a:fld>
            <a:endParaRPr lang="en-US" altLang="zh-CN"/>
          </a:p>
        </p:txBody>
      </p:sp>
      <p:sp>
        <p:nvSpPr>
          <p:cNvPr id="5" name="Footer Placeholder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Content Placeholder 2"/>
          <p:cNvSpPr txBox="1">
            <a:spLocks/>
          </p:cNvSpPr>
          <p:nvPr/>
        </p:nvSpPr>
        <p:spPr>
          <a:xfrm>
            <a:off x="323528" y="1556792"/>
            <a:ext cx="8496944" cy="4896544"/>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To approve the suggested changes from the Mandatory Draft Review by WG editors to be incorporated into </a:t>
            </a:r>
            <a:r>
              <a:rPr lang="en-US" dirty="0" err="1" smtClean="0"/>
              <a:t>TGaj</a:t>
            </a:r>
            <a:r>
              <a:rPr lang="en-US" dirty="0" smtClean="0"/>
              <a:t> technical draft D4.0, granting the editor </a:t>
            </a:r>
            <a:r>
              <a:rPr lang="en-GB" dirty="0" smtClean="0"/>
              <a:t>modification license.</a:t>
            </a:r>
            <a:endParaRPr lang="en-US" dirty="0" smtClean="0"/>
          </a:p>
          <a:p>
            <a:pPr lvl="1"/>
            <a:r>
              <a:rPr lang="en-US" altLang="zh-CN" sz="1800" dirty="0" smtClean="0"/>
              <a:t>11-16/1333r4 – </a:t>
            </a:r>
            <a:r>
              <a:rPr lang="en-US" altLang="zh-CN" sz="1800" dirty="0" err="1" smtClean="0"/>
              <a:t>TGaj</a:t>
            </a:r>
            <a:r>
              <a:rPr lang="en-US" altLang="zh-CN" sz="1800" dirty="0" smtClean="0"/>
              <a:t> MDR Report </a:t>
            </a:r>
          </a:p>
          <a:p>
            <a:pPr lvl="1">
              <a:lnSpc>
                <a:spcPct val="90000"/>
              </a:lnSpc>
            </a:pPr>
            <a:endParaRPr lang="en-US" sz="1400" dirty="0" smtClean="0"/>
          </a:p>
          <a:p>
            <a:pPr lvl="1">
              <a:lnSpc>
                <a:spcPct val="90000"/>
              </a:lnSpc>
            </a:pPr>
            <a:r>
              <a:rPr lang="en-US" altLang="zh-CN" sz="2400" dirty="0" smtClean="0"/>
              <a:t>Move: </a:t>
            </a:r>
            <a:r>
              <a:rPr lang="en-US" altLang="zh-CN" sz="2400" dirty="0" err="1" smtClean="0"/>
              <a:t>Haiming</a:t>
            </a:r>
            <a:r>
              <a:rPr lang="en-US" altLang="zh-CN" sz="2400" dirty="0" smtClean="0"/>
              <a:t> WANG</a:t>
            </a:r>
          </a:p>
          <a:p>
            <a:pPr lvl="1">
              <a:lnSpc>
                <a:spcPct val="90000"/>
              </a:lnSpc>
            </a:pPr>
            <a:r>
              <a:rPr lang="en-US" altLang="zh-CN" sz="2400" dirty="0" smtClean="0"/>
              <a:t>Second: </a:t>
            </a:r>
            <a:r>
              <a:rPr lang="en-US" altLang="zh-CN" sz="2400" dirty="0" err="1" smtClean="0"/>
              <a:t>Dejian</a:t>
            </a:r>
            <a:r>
              <a:rPr lang="en-US" altLang="zh-CN" sz="2400" dirty="0" smtClean="0"/>
              <a:t> LI</a:t>
            </a:r>
          </a:p>
          <a:p>
            <a:pPr lvl="1">
              <a:lnSpc>
                <a:spcPct val="90000"/>
              </a:lnSpc>
            </a:pPr>
            <a:r>
              <a:rPr lang="en-GB" altLang="en-US" sz="2400" dirty="0" smtClean="0"/>
              <a:t>Result: Y-6  N-0  A-0 </a:t>
            </a:r>
          </a:p>
          <a:p>
            <a:pPr lvl="1">
              <a:lnSpc>
                <a:spcPct val="90000"/>
              </a:lnSpc>
            </a:pPr>
            <a:endParaRPr lang="en-US" altLang="zh-CN" sz="2400" b="1" dirty="0" smtClean="0"/>
          </a:p>
        </p:txBody>
      </p:sp>
    </p:spTree>
    <p:extLst>
      <p:ext uri="{BB962C8B-B14F-4D97-AF65-F5344CB8AC3E}">
        <p14:creationId xmlns="" xmlns:p14="http://schemas.microsoft.com/office/powerpoint/2010/main" val="2221329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98984"/>
          </a:xfrm>
        </p:spPr>
        <p:txBody>
          <a:bodyPr/>
          <a:lstStyle/>
          <a:p>
            <a:r>
              <a:rPr lang="en-US" altLang="en-US" dirty="0" smtClean="0"/>
              <a:t>Motion 4</a:t>
            </a:r>
            <a:endParaRPr lang="en-US" dirty="0"/>
          </a:p>
        </p:txBody>
      </p:sp>
      <p:sp>
        <p:nvSpPr>
          <p:cNvPr id="3" name="Content Placeholder 2"/>
          <p:cNvSpPr>
            <a:spLocks noGrp="1"/>
          </p:cNvSpPr>
          <p:nvPr>
            <p:ph idx="1"/>
          </p:nvPr>
        </p:nvSpPr>
        <p:spPr>
          <a:xfrm>
            <a:off x="611560" y="1484784"/>
            <a:ext cx="8136904" cy="5087488"/>
          </a:xfrm>
        </p:spPr>
        <p:txBody>
          <a:bodyPr/>
          <a:lstStyle/>
          <a:p>
            <a:r>
              <a:rPr lang="en-US" altLang="en-US" dirty="0" smtClean="0"/>
              <a:t>Having approved comment resolutions for all of the comments received from WG Recirculation Letter Ballot on P802.11aj D3.0 (LB223) as specified in 11-16/1524r0</a:t>
            </a:r>
            <a:endParaRPr lang="en-GB" altLang="en-US" dirty="0" smtClean="0"/>
          </a:p>
          <a:p>
            <a:r>
              <a:rPr lang="en-GB" altLang="en-US" dirty="0" smtClean="0"/>
              <a:t>Instruct the editor to generate P802.11aj D4.0,  and</a:t>
            </a:r>
          </a:p>
          <a:p>
            <a:r>
              <a:rPr lang="en-GB" altLang="en-US" dirty="0" smtClean="0"/>
              <a:t>Approve a 15-day Working Group Technical 3</a:t>
            </a:r>
            <a:r>
              <a:rPr lang="en-GB" altLang="en-US" baseline="30000" dirty="0" smtClean="0"/>
              <a:t>rd</a:t>
            </a:r>
            <a:r>
              <a:rPr lang="en-GB" altLang="en-US" dirty="0" smtClean="0"/>
              <a:t>  Recirculation</a:t>
            </a:r>
            <a:r>
              <a:rPr lang="en-GB" altLang="en-US" dirty="0" smtClean="0">
                <a:solidFill>
                  <a:srgbClr val="FF0000"/>
                </a:solidFill>
              </a:rPr>
              <a:t> </a:t>
            </a:r>
            <a:r>
              <a:rPr lang="en-GB" altLang="en-US" dirty="0" smtClean="0"/>
              <a:t>Letter Ballot asking the question “Should P802.11aj D4.0 be forwarded to Sponsor Ballot?”</a:t>
            </a:r>
          </a:p>
          <a:p>
            <a:pPr lvl="1">
              <a:lnSpc>
                <a:spcPct val="90000"/>
              </a:lnSpc>
            </a:pPr>
            <a:r>
              <a:rPr lang="en-GB" altLang="en-US" sz="2400" dirty="0" smtClean="0"/>
              <a:t>Move: </a:t>
            </a:r>
            <a:r>
              <a:rPr lang="en-GB" altLang="en-US" sz="2400" dirty="0" err="1" smtClean="0"/>
              <a:t>Haiming</a:t>
            </a:r>
            <a:r>
              <a:rPr lang="en-GB" altLang="en-US" sz="2400" dirty="0" smtClean="0"/>
              <a:t> WANG</a:t>
            </a:r>
          </a:p>
          <a:p>
            <a:pPr lvl="1">
              <a:lnSpc>
                <a:spcPct val="90000"/>
              </a:lnSpc>
            </a:pPr>
            <a:r>
              <a:rPr lang="en-GB" altLang="en-US" sz="2400" dirty="0" smtClean="0"/>
              <a:t>Second: Jon </a:t>
            </a:r>
            <a:r>
              <a:rPr lang="en-GB" altLang="en-US" sz="2400" dirty="0" err="1" smtClean="0"/>
              <a:t>Rosdahl</a:t>
            </a:r>
            <a:endParaRPr lang="en-GB" altLang="en-US" sz="2400" dirty="0" smtClean="0"/>
          </a:p>
          <a:p>
            <a:pPr lvl="1">
              <a:lnSpc>
                <a:spcPct val="90000"/>
              </a:lnSpc>
            </a:pPr>
            <a:r>
              <a:rPr lang="en-GB" altLang="en-US" sz="2400" dirty="0" smtClean="0"/>
              <a:t>Result: Y-6  N-0  A-0 </a:t>
            </a:r>
          </a:p>
        </p:txBody>
      </p:sp>
      <p:sp>
        <p:nvSpPr>
          <p:cNvPr id="4" name="Date Placeholder 3"/>
          <p:cNvSpPr>
            <a:spLocks noGrp="1"/>
          </p:cNvSpPr>
          <p:nvPr>
            <p:ph type="dt" sz="half" idx="10"/>
          </p:nvPr>
        </p:nvSpPr>
        <p:spPr>
          <a:xfrm>
            <a:off x="696913" y="333375"/>
            <a:ext cx="1598836" cy="276999"/>
          </a:xfrm>
        </p:spPr>
        <p:txBody>
          <a:bodyPr/>
          <a:lstStyle/>
          <a:p>
            <a:pPr>
              <a:defRPr/>
            </a:pPr>
            <a:r>
              <a:rPr lang="en-US" altLang="zh-CN" dirty="0" smtClean="0"/>
              <a:t>November </a:t>
            </a:r>
            <a:r>
              <a:rPr lang="en-US" altLang="zh-CN" dirty="0" smtClean="0"/>
              <a:t>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16</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9848541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a:t>
            </a:r>
            <a:r>
              <a:rPr lang="en-US" dirty="0" smtClean="0"/>
              <a:t>January 2017 meeting</a:t>
            </a:r>
            <a:endParaRPr lang="en-US" dirty="0"/>
          </a:p>
        </p:txBody>
      </p:sp>
      <p:sp>
        <p:nvSpPr>
          <p:cNvPr id="3" name="Content Placeholder 2"/>
          <p:cNvSpPr>
            <a:spLocks noGrp="1"/>
          </p:cNvSpPr>
          <p:nvPr>
            <p:ph idx="1"/>
          </p:nvPr>
        </p:nvSpPr>
        <p:spPr/>
        <p:txBody>
          <a:bodyPr/>
          <a:lstStyle/>
          <a:p>
            <a:r>
              <a:rPr lang="en-US" sz="2800" dirty="0" smtClean="0"/>
              <a:t>Comment resolution for 802.11aj WG  Recirculation Letter Ballot</a:t>
            </a:r>
          </a:p>
          <a:p>
            <a:r>
              <a:rPr lang="en-US" sz="2800" dirty="0" smtClean="0"/>
              <a:t>Conditional Sponsor Ballot</a:t>
            </a:r>
          </a:p>
        </p:txBody>
      </p:sp>
      <p:sp>
        <p:nvSpPr>
          <p:cNvPr id="4" name="Date Placeholder 3"/>
          <p:cNvSpPr>
            <a:spLocks noGrp="1"/>
          </p:cNvSpPr>
          <p:nvPr>
            <p:ph type="dt" sz="half" idx="10"/>
          </p:nvPr>
        </p:nvSpPr>
        <p:spPr>
          <a:xfrm>
            <a:off x="696913" y="333375"/>
            <a:ext cx="1541128" cy="276999"/>
          </a:xfrm>
        </p:spPr>
        <p:txBody>
          <a:bodyPr/>
          <a:lstStyle/>
          <a:p>
            <a:pPr>
              <a:defRPr/>
            </a:pPr>
            <a:r>
              <a:rPr lang="en-US" altLang="zh-CN" dirty="0" smtClean="0"/>
              <a:t>November </a:t>
            </a:r>
            <a:r>
              <a:rPr lang="en-US" altLang="zh-CN" dirty="0" smtClean="0"/>
              <a:t>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17</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9757014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Call Time</a:t>
            </a:r>
          </a:p>
        </p:txBody>
      </p:sp>
      <p:sp>
        <p:nvSpPr>
          <p:cNvPr id="3" name="Content Placeholder 2"/>
          <p:cNvSpPr>
            <a:spLocks noGrp="1"/>
          </p:cNvSpPr>
          <p:nvPr>
            <p:ph idx="1"/>
          </p:nvPr>
        </p:nvSpPr>
        <p:spPr/>
        <p:txBody>
          <a:bodyPr/>
          <a:lstStyle/>
          <a:p>
            <a:pPr lvl="1"/>
            <a:r>
              <a:rPr lang="en-US" altLang="zh-CN" sz="2400" b="1" dirty="0" smtClean="0"/>
              <a:t>15th December, 2016, 8pm ET for 1hour</a:t>
            </a:r>
          </a:p>
          <a:p>
            <a:pPr lvl="1">
              <a:buNone/>
            </a:pPr>
            <a:r>
              <a:rPr lang="en-US" altLang="zh-CN" b="1" dirty="0" smtClean="0"/>
              <a:t>     (16</a:t>
            </a:r>
            <a:r>
              <a:rPr lang="en-US" altLang="zh-CN" b="1" baseline="30000" dirty="0" smtClean="0"/>
              <a:t>th</a:t>
            </a:r>
            <a:r>
              <a:rPr lang="en-US" altLang="zh-CN" b="1" dirty="0" smtClean="0"/>
              <a:t> December, 2016, 9am Beijing Time)</a:t>
            </a:r>
          </a:p>
          <a:p>
            <a:pPr lvl="1"/>
            <a:r>
              <a:rPr lang="en-US" altLang="zh-CN" sz="2600" b="1" dirty="0" smtClean="0"/>
              <a:t>5th January, 2017, 8 pm ET for 1 hour</a:t>
            </a:r>
          </a:p>
          <a:p>
            <a:pPr lvl="1">
              <a:buNone/>
            </a:pPr>
            <a:r>
              <a:rPr lang="en-US" altLang="zh-CN" b="1" dirty="0" smtClean="0"/>
              <a:t>     (6th January, 2017, 9am </a:t>
            </a:r>
            <a:r>
              <a:rPr lang="en-US" altLang="zh-CN" b="1" dirty="0"/>
              <a:t>Beijing </a:t>
            </a:r>
            <a:r>
              <a:rPr lang="en-US" altLang="zh-CN" b="1" dirty="0" smtClean="0"/>
              <a:t>Time)</a:t>
            </a:r>
            <a:endParaRPr lang="en-US" altLang="zh-CN" b="1" dirty="0"/>
          </a:p>
        </p:txBody>
      </p:sp>
      <p:sp>
        <p:nvSpPr>
          <p:cNvPr id="4" name="Date Placeholder 3"/>
          <p:cNvSpPr>
            <a:spLocks noGrp="1"/>
          </p:cNvSpPr>
          <p:nvPr>
            <p:ph type="dt" sz="half" idx="10"/>
          </p:nvPr>
        </p:nvSpPr>
        <p:spPr>
          <a:xfrm>
            <a:off x="696913" y="333375"/>
            <a:ext cx="1541128" cy="276999"/>
          </a:xfrm>
        </p:spPr>
        <p:txBody>
          <a:bodyPr/>
          <a:lstStyle/>
          <a:p>
            <a:pPr>
              <a:defRPr/>
            </a:pPr>
            <a:r>
              <a:rPr lang="en-US" altLang="zh-CN" dirty="0" smtClean="0"/>
              <a:t>November </a:t>
            </a:r>
            <a:r>
              <a:rPr lang="en-US" altLang="zh-CN" dirty="0" smtClean="0"/>
              <a:t>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18</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1579600" cy="276999"/>
          </a:xfrm>
        </p:spPr>
        <p:txBody>
          <a:bodyPr/>
          <a:lstStyle/>
          <a:p>
            <a:pPr>
              <a:defRPr/>
            </a:pPr>
            <a:r>
              <a:rPr lang="en-US" altLang="zh-CN" dirty="0" smtClean="0"/>
              <a:t>November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19</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November 2016, </a:t>
            </a:r>
            <a:r>
              <a:rPr lang="en-US" altLang="zh-CN" sz="2800" dirty="0" smtClean="0">
                <a:latin typeface="Times New Roman" charset="0"/>
              </a:rPr>
              <a:t>San Antonio</a:t>
            </a:r>
            <a:r>
              <a:rPr lang="en-GB" sz="2800" dirty="0" smtClean="0">
                <a:latin typeface="Times New Roman" charset="0"/>
              </a:rPr>
              <a:t>, USA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November 2016</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November 2016</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6</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July meeting</a:t>
            </a:r>
          </a:p>
          <a:p>
            <a:r>
              <a:rPr lang="en-US" altLang="zh-CN" b="0" dirty="0" smtClean="0">
                <a:latin typeface="+mj-lt"/>
                <a:cs typeface="Arial" panose="020B0604020202020204" pitchFamily="34" charset="0"/>
              </a:rPr>
              <a:t>Approve the meeting minutes for July meeting</a:t>
            </a:r>
          </a:p>
          <a:p>
            <a:r>
              <a:rPr lang="en-US" altLang="zh-CN" b="0" dirty="0" smtClean="0">
                <a:latin typeface="+mj-lt"/>
                <a:cs typeface="Arial" panose="020B0604020202020204" pitchFamily="34" charset="0"/>
              </a:rPr>
              <a:t>Comment Resolution for 2</a:t>
            </a:r>
            <a:r>
              <a:rPr lang="en-US" altLang="zh-CN" b="0" baseline="30000" dirty="0" smtClean="0">
                <a:latin typeface="+mj-lt"/>
                <a:cs typeface="Arial" panose="020B0604020202020204" pitchFamily="34" charset="0"/>
              </a:rPr>
              <a:t>nd</a:t>
            </a:r>
            <a:r>
              <a:rPr lang="en-US" altLang="zh-CN" b="0" dirty="0" smtClean="0">
                <a:latin typeface="+mj-lt"/>
                <a:cs typeface="Arial" panose="020B0604020202020204" pitchFamily="34" charset="0"/>
              </a:rPr>
              <a:t> WG Recirculation Letter Ballot</a:t>
            </a:r>
          </a:p>
          <a:p>
            <a:r>
              <a:rPr lang="en-US" altLang="zh-CN" b="0" dirty="0" smtClean="0">
                <a:latin typeface="+mj-lt"/>
                <a:cs typeface="Arial" panose="020B0604020202020204" pitchFamily="34" charset="0"/>
              </a:rPr>
              <a:t>Resolution for MDR (Mandatory Draft Review)</a:t>
            </a:r>
          </a:p>
          <a:p>
            <a:r>
              <a:rPr lang="en-US" b="0" dirty="0" smtClean="0"/>
              <a:t>Motion</a:t>
            </a:r>
          </a:p>
          <a:p>
            <a:r>
              <a:rPr lang="en-US" altLang="zh-CN" b="0" dirty="0" smtClean="0">
                <a:latin typeface="+mj-lt"/>
                <a:cs typeface="Arial" panose="020B0604020202020204" pitchFamily="34" charset="0"/>
              </a:rPr>
              <a:t>Planning for January 2017 meeting</a:t>
            </a:r>
          </a:p>
          <a:p>
            <a:r>
              <a:rPr lang="en-US" altLang="zh-CN" b="0" dirty="0" smtClean="0">
                <a:latin typeface="+mj-lt"/>
              </a:rPr>
              <a:t>Conference call time</a:t>
            </a: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7</a:t>
            </a:fld>
            <a:endParaRPr lang="en-US" altLang="zh-CN"/>
          </a:p>
        </p:txBody>
      </p:sp>
      <p:sp>
        <p:nvSpPr>
          <p:cNvPr id="38917"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000" dirty="0" smtClean="0"/>
              <a:t>Monday, November 7, 2016 13:30 – 15:30</a:t>
            </a:r>
            <a:endParaRPr lang="en-US" altLang="zh-CN" sz="20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July meeting</a:t>
            </a:r>
          </a:p>
          <a:p>
            <a:pPr lvl="1"/>
            <a:r>
              <a:rPr lang="en-US" altLang="zh-CN" sz="2000" dirty="0" err="1" smtClean="0"/>
              <a:t>TGaj</a:t>
            </a:r>
            <a:r>
              <a:rPr lang="en-US" altLang="zh-CN" sz="2000" dirty="0" smtClean="0"/>
              <a:t> Editor Report for WG 2</a:t>
            </a:r>
            <a:r>
              <a:rPr lang="en-US" altLang="zh-CN" sz="2000" baseline="30000" dirty="0" smtClean="0"/>
              <a:t>nd</a:t>
            </a:r>
            <a:r>
              <a:rPr lang="en-US" altLang="zh-CN" sz="2000" dirty="0" smtClean="0"/>
              <a:t> Recirculation Letter Ballot</a:t>
            </a:r>
          </a:p>
          <a:p>
            <a:pPr lvl="2">
              <a:lnSpc>
                <a:spcPct val="90000"/>
              </a:lnSpc>
            </a:pPr>
            <a:r>
              <a:rPr lang="en-US" sz="1600" dirty="0" smtClean="0">
                <a:solidFill>
                  <a:srgbClr val="000000"/>
                </a:solidFill>
              </a:rPr>
              <a:t>11-16/1305r0 - </a:t>
            </a:r>
            <a:r>
              <a:rPr lang="en-US" sz="1600" dirty="0" err="1" smtClean="0">
                <a:solidFill>
                  <a:srgbClr val="000000"/>
                </a:solidFill>
              </a:rPr>
              <a:t>TGaj</a:t>
            </a:r>
            <a:r>
              <a:rPr lang="en-US" sz="1600" dirty="0" smtClean="0">
                <a:solidFill>
                  <a:srgbClr val="000000"/>
                </a:solidFill>
              </a:rPr>
              <a:t> Editor Report for LB223</a:t>
            </a:r>
            <a:endParaRPr lang="en-US" altLang="zh-CN" sz="1600" dirty="0" smtClean="0">
              <a:solidFill>
                <a:srgbClr val="000000"/>
              </a:solidFill>
            </a:endParaRPr>
          </a:p>
          <a:p>
            <a:pPr lvl="1"/>
            <a:r>
              <a:rPr lang="en-US" sz="2000" dirty="0" err="1" smtClean="0"/>
              <a:t>TGaj</a:t>
            </a:r>
            <a:r>
              <a:rPr lang="en-US" sz="2000" dirty="0" smtClean="0"/>
              <a:t> comments database for 2</a:t>
            </a:r>
            <a:r>
              <a:rPr lang="en-US" sz="2000" baseline="30000" dirty="0" smtClean="0"/>
              <a:t>nd</a:t>
            </a:r>
            <a:r>
              <a:rPr lang="en-US" sz="2000" dirty="0" smtClean="0"/>
              <a:t> WG Recirculation Letter Ballot</a:t>
            </a:r>
          </a:p>
          <a:p>
            <a:pPr lvl="2">
              <a:lnSpc>
                <a:spcPct val="90000"/>
              </a:lnSpc>
            </a:pPr>
            <a:r>
              <a:rPr lang="en-US" sz="1600" dirty="0" smtClean="0">
                <a:solidFill>
                  <a:srgbClr val="000000"/>
                </a:solidFill>
              </a:rPr>
              <a:t>11-16/1129r1 - </a:t>
            </a:r>
            <a:r>
              <a:rPr lang="en-US" sz="1600" dirty="0" smtClean="0"/>
              <a:t>LB223 comments database</a:t>
            </a:r>
            <a:endParaRPr lang="en-US" sz="2000" dirty="0" smtClean="0"/>
          </a:p>
          <a:p>
            <a:pPr lvl="1">
              <a:lnSpc>
                <a:spcPct val="90000"/>
              </a:lnSpc>
            </a:pPr>
            <a:r>
              <a:rPr lang="en-US" sz="2000" dirty="0" smtClean="0"/>
              <a:t>Resolution for Comments on </a:t>
            </a:r>
            <a:r>
              <a:rPr lang="en-US" sz="2000" dirty="0" err="1" smtClean="0"/>
              <a:t>TGaj</a:t>
            </a:r>
            <a:r>
              <a:rPr lang="en-US" sz="2000" dirty="0" smtClean="0"/>
              <a:t> D3.0 2</a:t>
            </a:r>
            <a:r>
              <a:rPr lang="en-US" sz="2000" baseline="30000" dirty="0" smtClean="0"/>
              <a:t>nd</a:t>
            </a:r>
            <a:r>
              <a:rPr lang="en-US" sz="2000" dirty="0" smtClean="0"/>
              <a:t> Recirculation Letter Ballot </a:t>
            </a:r>
          </a:p>
          <a:p>
            <a:pPr lvl="2">
              <a:lnSpc>
                <a:spcPct val="90000"/>
              </a:lnSpc>
            </a:pPr>
            <a:r>
              <a:rPr lang="en-US" sz="1600" dirty="0" smtClean="0">
                <a:solidFill>
                  <a:srgbClr val="000000"/>
                </a:solidFill>
              </a:rPr>
              <a:t>11-16/1145r0 - </a:t>
            </a:r>
            <a:r>
              <a:rPr lang="en-US" sz="1600" dirty="0" smtClean="0"/>
              <a:t>Proposed resolution to CID 506, 508, 509, 510, 511, 512, 513 and 514 in LB223</a:t>
            </a:r>
            <a:endParaRPr lang="en-US" sz="1600" dirty="0" smtClean="0">
              <a:solidFill>
                <a:srgbClr val="000000"/>
              </a:solidFill>
            </a:endParaRPr>
          </a:p>
          <a:p>
            <a:pPr lvl="2">
              <a:lnSpc>
                <a:spcPct val="90000"/>
              </a:lnSpc>
            </a:pPr>
            <a:r>
              <a:rPr lang="en-US" sz="1600" dirty="0" smtClean="0">
                <a:solidFill>
                  <a:srgbClr val="000000"/>
                </a:solidFill>
              </a:rPr>
              <a:t>11-16/1467r0 - </a:t>
            </a:r>
            <a:r>
              <a:rPr lang="en-US" sz="1600" dirty="0" smtClean="0"/>
              <a:t>Proposed resolutions for CID 502,503,504,520 11aj LB223</a:t>
            </a:r>
            <a:endParaRPr lang="en-US" sz="1600" dirty="0" smtClean="0">
              <a:solidFill>
                <a:srgbClr val="000000"/>
              </a:solidFill>
            </a:endParaRPr>
          </a:p>
          <a:p>
            <a:pPr lvl="1">
              <a:lnSpc>
                <a:spcPct val="90000"/>
              </a:lnSpc>
            </a:pPr>
            <a:endParaRPr lang="en-US" sz="2000" dirty="0" smtClean="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8</a:t>
            </a:fld>
            <a:endParaRPr lang="en-US" altLang="zh-CN"/>
          </a:p>
        </p:txBody>
      </p:sp>
      <p:sp>
        <p:nvSpPr>
          <p:cNvPr id="39942"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dirty="0" smtClean="0"/>
              <a:t>Approve the meeting minutes</a:t>
            </a:r>
          </a:p>
        </p:txBody>
      </p:sp>
      <p:sp>
        <p:nvSpPr>
          <p:cNvPr id="46082" name="Content Placeholder 2"/>
          <p:cNvSpPr>
            <a:spLocks noGrp="1"/>
          </p:cNvSpPr>
          <p:nvPr>
            <p:ph idx="1"/>
          </p:nvPr>
        </p:nvSpPr>
        <p:spPr/>
        <p:txBody>
          <a:bodyPr/>
          <a:lstStyle/>
          <a:p>
            <a:r>
              <a:rPr lang="en-US" altLang="zh-CN" dirty="0" smtClean="0"/>
              <a:t>IEEE 802.11aj July meeting minutes (11-16/</a:t>
            </a:r>
            <a:r>
              <a:rPr lang="en-US" altLang="zh-CN" dirty="0" err="1" smtClean="0"/>
              <a:t>1061r0</a:t>
            </a:r>
            <a:r>
              <a:rPr lang="en-US" altLang="zh-CN" dirty="0" smtClean="0"/>
              <a:t>)</a:t>
            </a:r>
          </a:p>
          <a:p>
            <a:endParaRPr lang="en-US" altLang="zh-CN" dirty="0" smtClean="0"/>
          </a:p>
          <a:p>
            <a:pPr lvl="1">
              <a:lnSpc>
                <a:spcPct val="90000"/>
              </a:lnSpc>
            </a:pPr>
            <a:r>
              <a:rPr lang="en-US" altLang="zh-CN" sz="2400" dirty="0" smtClean="0"/>
              <a:t>Move:  </a:t>
            </a:r>
            <a:r>
              <a:rPr lang="en-US" altLang="zh-CN" sz="2400" dirty="0" err="1" smtClean="0"/>
              <a:t>Haiming</a:t>
            </a:r>
            <a:r>
              <a:rPr lang="en-US" altLang="zh-CN" sz="2400" dirty="0" smtClean="0"/>
              <a:t> WANG	</a:t>
            </a:r>
          </a:p>
          <a:p>
            <a:pPr lvl="1">
              <a:lnSpc>
                <a:spcPct val="90000"/>
              </a:lnSpc>
            </a:pPr>
            <a:r>
              <a:rPr lang="en-US" altLang="zh-CN" sz="2400" dirty="0" smtClean="0"/>
              <a:t>Second: </a:t>
            </a:r>
            <a:r>
              <a:rPr lang="en-US" altLang="zh-CN" sz="2400" dirty="0" err="1" smtClean="0"/>
              <a:t>Shiwen</a:t>
            </a:r>
            <a:r>
              <a:rPr lang="en-US" altLang="zh-CN" sz="2400" dirty="0" smtClean="0"/>
              <a:t> HE</a:t>
            </a:r>
          </a:p>
          <a:p>
            <a:pPr lvl="1">
              <a:lnSpc>
                <a:spcPct val="90000"/>
              </a:lnSpc>
            </a:pPr>
            <a:r>
              <a:rPr lang="en-US" altLang="zh-CN" sz="2400" dirty="0" smtClean="0"/>
              <a:t>Result: Approved by unanimous consent</a:t>
            </a:r>
            <a:endParaRPr lang="en-US" altLang="zh-CN" dirty="0" smtClean="0"/>
          </a:p>
          <a:p>
            <a:endParaRPr lang="en-US" altLang="zh-CN" dirty="0" smtClean="0"/>
          </a:p>
          <a:p>
            <a:endParaRPr lang="en-US" altLang="zh-CN" dirty="0" smtClean="0"/>
          </a:p>
          <a:p>
            <a:endParaRPr lang="en-US" altLang="zh-CN" dirty="0" smtClean="0"/>
          </a:p>
        </p:txBody>
      </p:sp>
      <p:sp>
        <p:nvSpPr>
          <p:cNvPr id="46083" name="Slide Number Placeholder 5"/>
          <p:cNvSpPr>
            <a:spLocks noGrp="1"/>
          </p:cNvSpPr>
          <p:nvPr>
            <p:ph type="sldNum" sz="quarter" idx="12"/>
          </p:nvPr>
        </p:nvSpPr>
        <p:spPr>
          <a:noFill/>
        </p:spPr>
        <p:txBody>
          <a:bodyPr/>
          <a:lstStyle/>
          <a:p>
            <a:r>
              <a:rPr lang="en-US" altLang="zh-CN"/>
              <a:t>Slide </a:t>
            </a:r>
            <a:fld id="{F6721855-AAB3-4975-8729-1B157FA51D66}" type="slidenum">
              <a:rPr lang="en-US" altLang="zh-CN"/>
              <a:pPr/>
              <a:t>9</a:t>
            </a:fld>
            <a:endParaRPr lang="en-US" altLang="zh-CN"/>
          </a:p>
        </p:txBody>
      </p:sp>
      <p:sp>
        <p:nvSpPr>
          <p:cNvPr id="7" name="Footer Placeholder 4"/>
          <p:cNvSpPr>
            <a:spLocks noGrp="1"/>
          </p:cNvSpPr>
          <p:nvPr>
            <p:ph type="ftr" sz="quarter" idx="4294967295"/>
          </p:nvPr>
        </p:nvSpPr>
        <p:spPr>
          <a:xfrm>
            <a:off x="5257800" y="6475413"/>
            <a:ext cx="3286125" cy="184150"/>
          </a:xfrm>
          <a:prstGeom prst="rect">
            <a:avLst/>
          </a:prstGeo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8" name="Date Placeholder 3"/>
          <p:cNvSpPr>
            <a:spLocks noGrp="1"/>
          </p:cNvSpPr>
          <p:nvPr>
            <p:ph type="dt" sz="quarter" idx="10"/>
          </p:nvPr>
        </p:nvSpPr>
        <p:spPr>
          <a:xfrm>
            <a:off x="696913" y="333375"/>
            <a:ext cx="942566" cy="276999"/>
          </a:xfrm>
        </p:spPr>
        <p:txBody>
          <a:bodyPr/>
          <a:lstStyle/>
          <a:p>
            <a:pPr>
              <a:defRPr/>
            </a:pPr>
            <a:r>
              <a:rPr lang="en-US" dirty="0" smtClean="0"/>
              <a:t>July 2016</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123517</TotalTime>
  <Words>1513</Words>
  <Application>Microsoft Office PowerPoint</Application>
  <PresentationFormat>全屏显示(4:3)</PresentationFormat>
  <Paragraphs>258</Paragraphs>
  <Slides>19</Slides>
  <Notes>9</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21"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Resources – URLs</vt:lpstr>
      <vt:lpstr>Agenda Items for the Week</vt:lpstr>
      <vt:lpstr>IEEE 802.11aj Agenda for the Week</vt:lpstr>
      <vt:lpstr>Approve the meeting minutes</vt:lpstr>
      <vt:lpstr>IEEE 802.11aj Agenda for the Week</vt:lpstr>
      <vt:lpstr>IEEE 802.11aj Agenda for the Week</vt:lpstr>
      <vt:lpstr>Official Time Line for 802.11aj  (Updated in November 2016)</vt:lpstr>
      <vt:lpstr>Motion 1</vt:lpstr>
      <vt:lpstr>Motion 2</vt:lpstr>
      <vt:lpstr>Motion 3</vt:lpstr>
      <vt:lpstr>Motion 4</vt:lpstr>
      <vt:lpstr>Plan for January 2017 meeting</vt:lpstr>
      <vt:lpstr>Conference Call Time</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3730</cp:revision>
  <cp:lastPrinted>1998-02-10T13:28:06Z</cp:lastPrinted>
  <dcterms:created xsi:type="dcterms:W3CDTF">2007-04-17T18:10:23Z</dcterms:created>
  <dcterms:modified xsi:type="dcterms:W3CDTF">2016-11-11T15:53:32Z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1474980207</vt:lpwstr>
  </property>
</Properties>
</file>