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48" r:id="rId2"/>
    <p:sldId id="449" r:id="rId3"/>
    <p:sldId id="602" r:id="rId4"/>
    <p:sldId id="604" r:id="rId5"/>
    <p:sldId id="589" r:id="rId6"/>
    <p:sldId id="590" r:id="rId7"/>
    <p:sldId id="458" r:id="rId8"/>
    <p:sldId id="592" r:id="rId9"/>
    <p:sldId id="613" r:id="rId10"/>
    <p:sldId id="612" r:id="rId11"/>
    <p:sldId id="614" r:id="rId12"/>
    <p:sldId id="615" r:id="rId13"/>
    <p:sldId id="616" r:id="rId14"/>
    <p:sldId id="617" r:id="rId15"/>
    <p:sldId id="618" r:id="rId16"/>
    <p:sldId id="619" r:id="rId17"/>
    <p:sldId id="620" r:id="rId18"/>
    <p:sldId id="621" r:id="rId19"/>
    <p:sldId id="611" r:id="rId20"/>
  </p:sldIdLst>
  <p:sldSz cx="9144000" cy="6858000" type="screen4x3"/>
  <p:notesSz cx="6934200" cy="9280525"/>
  <p:custDataLst>
    <p:tags r:id="rId2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039" autoAdjust="0"/>
  </p:normalViewPr>
  <p:slideViewPr>
    <p:cSldViewPr>
      <p:cViewPr varScale="1">
        <p:scale>
          <a:sx n="84" d="100"/>
          <a:sy n="84" d="100"/>
        </p:scale>
        <p:origin x="-1330"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27" y="-43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November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802.11-16/1302r4</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2016-11-09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November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13:30 – 15:30</a:t>
            </a:r>
          </a:p>
          <a:p>
            <a:pPr lvl="1">
              <a:lnSpc>
                <a:spcPct val="90000"/>
              </a:lnSpc>
            </a:pPr>
            <a:r>
              <a:rPr lang="en-US" altLang="zh-CN" sz="2000" dirty="0" smtClean="0"/>
              <a:t>Resolution for Comments on </a:t>
            </a:r>
            <a:r>
              <a:rPr lang="en-US" altLang="zh-CN" sz="2000" dirty="0" err="1" smtClean="0"/>
              <a:t>TGaj</a:t>
            </a:r>
            <a:r>
              <a:rPr lang="en-US" altLang="zh-CN" sz="2000" dirty="0" smtClean="0"/>
              <a:t> D3.0 2</a:t>
            </a:r>
            <a:r>
              <a:rPr lang="en-US" altLang="zh-CN" sz="2000" baseline="30000" dirty="0" smtClean="0"/>
              <a:t>nd</a:t>
            </a:r>
            <a:r>
              <a:rPr lang="en-US" altLang="zh-CN" sz="2000" dirty="0" smtClean="0"/>
              <a:t> Recirculation Letter Ballot </a:t>
            </a:r>
          </a:p>
          <a:p>
            <a:pPr lvl="2">
              <a:lnSpc>
                <a:spcPct val="90000"/>
              </a:lnSpc>
            </a:pPr>
            <a:r>
              <a:rPr lang="en-US" sz="1600" dirty="0" smtClean="0">
                <a:solidFill>
                  <a:srgbClr val="000000"/>
                </a:solidFill>
              </a:rPr>
              <a:t>11-16/1479r0 – </a:t>
            </a:r>
            <a:r>
              <a:rPr lang="en-US" sz="1600" dirty="0" smtClean="0"/>
              <a:t>Proposed resolution to CID 505 in LB223</a:t>
            </a:r>
          </a:p>
          <a:p>
            <a:pPr lvl="2">
              <a:lnSpc>
                <a:spcPct val="90000"/>
              </a:lnSpc>
            </a:pPr>
            <a:r>
              <a:rPr lang="en-US" sz="1600" dirty="0" smtClean="0">
                <a:solidFill>
                  <a:srgbClr val="000000"/>
                </a:solidFill>
              </a:rPr>
              <a:t>11-16/1491r0 – Proposed resolution to CID 507 in LB223</a:t>
            </a:r>
          </a:p>
          <a:p>
            <a:pPr lvl="2">
              <a:lnSpc>
                <a:spcPct val="90000"/>
              </a:lnSpc>
            </a:pPr>
            <a:r>
              <a:rPr lang="en-US" sz="1600" dirty="0" smtClean="0">
                <a:solidFill>
                  <a:srgbClr val="000000"/>
                </a:solidFill>
              </a:rPr>
              <a:t>11-16/1463r0 – </a:t>
            </a:r>
            <a:r>
              <a:rPr lang="en-US" sz="1600" dirty="0" smtClean="0"/>
              <a:t>Proposed resolutions to CID 521 in LB223</a:t>
            </a:r>
          </a:p>
          <a:p>
            <a:pPr lvl="2">
              <a:lnSpc>
                <a:spcPct val="90000"/>
              </a:lnSpc>
            </a:pPr>
            <a:r>
              <a:rPr lang="en-US" sz="1600" dirty="0" smtClean="0">
                <a:solidFill>
                  <a:srgbClr val="000000"/>
                </a:solidFill>
              </a:rPr>
              <a:t>11-16/1462r0 – </a:t>
            </a:r>
            <a:r>
              <a:rPr lang="en-US" sz="1600" dirty="0" smtClean="0"/>
              <a:t>Proposed resolutions to CID 516-519 in LB223</a:t>
            </a:r>
          </a:p>
          <a:p>
            <a:pPr lvl="2">
              <a:lnSpc>
                <a:spcPct val="90000"/>
              </a:lnSpc>
            </a:pPr>
            <a:endParaRPr lang="en-US" sz="1600" dirty="0" smtClean="0">
              <a:solidFill>
                <a:srgbClr val="000000"/>
              </a:solidFill>
            </a:endParaRPr>
          </a:p>
          <a:p>
            <a:pPr lvl="1">
              <a:lnSpc>
                <a:spcPct val="90000"/>
              </a:lnSpc>
            </a:pPr>
            <a:r>
              <a:rPr lang="en-US" altLang="zh-CN" sz="2000" dirty="0" smtClean="0">
                <a:cs typeface="Arial" panose="020B0604020202020204" pitchFamily="34" charset="0"/>
              </a:rPr>
              <a:t>Resolution for MDR (Mandatory Draft Review)</a:t>
            </a:r>
          </a:p>
          <a:p>
            <a:pPr lvl="2">
              <a:lnSpc>
                <a:spcPct val="90000"/>
              </a:lnSpc>
            </a:pPr>
            <a:r>
              <a:rPr lang="en-US" sz="1600" dirty="0" smtClean="0">
                <a:solidFill>
                  <a:srgbClr val="000000"/>
                </a:solidFill>
              </a:rPr>
              <a:t>11-16/1333r2 – </a:t>
            </a:r>
            <a:r>
              <a:rPr lang="en-US" sz="1600" dirty="0" err="1" smtClean="0">
                <a:solidFill>
                  <a:srgbClr val="000000"/>
                </a:solidFill>
              </a:rPr>
              <a:t>TGaj</a:t>
            </a:r>
            <a:r>
              <a:rPr lang="en-US" sz="1600" dirty="0" smtClean="0">
                <a:solidFill>
                  <a:srgbClr val="000000"/>
                </a:solidFill>
              </a:rPr>
              <a:t> MDR report</a:t>
            </a:r>
            <a:endParaRPr lang="en-US" altLang="zh-CN" sz="2000" dirty="0" smtClean="0">
              <a:cs typeface="Arial" panose="020B0604020202020204" pitchFamily="34" charset="0"/>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19:30 – 21:30</a:t>
            </a:r>
          </a:p>
          <a:p>
            <a:pPr lvl="1">
              <a:lnSpc>
                <a:spcPct val="90000"/>
              </a:lnSpc>
            </a:pPr>
            <a:r>
              <a:rPr lang="en-US" altLang="zh-CN" sz="2000" dirty="0" smtClean="0">
                <a:cs typeface="Arial" panose="020B0604020202020204" pitchFamily="34" charset="0"/>
              </a:rPr>
              <a:t>Cancelled</a:t>
            </a:r>
            <a:endParaRPr lang="en-US" altLang="zh-CN" sz="2000" dirty="0" smtClean="0"/>
          </a:p>
          <a:p>
            <a:pPr>
              <a:lnSpc>
                <a:spcPct val="90000"/>
              </a:lnSpc>
            </a:pPr>
            <a:r>
              <a:rPr lang="en-US" altLang="zh-CN" sz="2000" dirty="0" smtClean="0"/>
              <a:t>Wednesday, November 9, 2016 13:30 – 15:30</a:t>
            </a:r>
          </a:p>
          <a:p>
            <a:pPr lvl="1">
              <a:lnSpc>
                <a:spcPct val="90000"/>
              </a:lnSpc>
            </a:pPr>
            <a:r>
              <a:rPr lang="en-US" sz="2000" dirty="0" smtClean="0"/>
              <a:t>Resolution for Comments on </a:t>
            </a:r>
            <a:r>
              <a:rPr lang="en-US" sz="2000" dirty="0" err="1" smtClean="0"/>
              <a:t>TGaj</a:t>
            </a:r>
            <a:r>
              <a:rPr lang="en-US" sz="2000" dirty="0" smtClean="0"/>
              <a:t> </a:t>
            </a:r>
            <a:r>
              <a:rPr lang="en-US" altLang="zh-CN" sz="2000" dirty="0" smtClean="0"/>
              <a:t>D3.0 2</a:t>
            </a:r>
            <a:r>
              <a:rPr lang="en-US" altLang="zh-CN" sz="2000" baseline="30000" dirty="0" smtClean="0"/>
              <a:t>nd</a:t>
            </a:r>
            <a:r>
              <a:rPr lang="en-US" sz="2000" dirty="0" smtClean="0"/>
              <a:t> Recirculation Letter Ballot </a:t>
            </a:r>
            <a:endParaRPr lang="en-US" sz="2000" dirty="0" smtClean="0">
              <a:solidFill>
                <a:srgbClr val="FF0000"/>
              </a:solidFill>
            </a:endParaRPr>
          </a:p>
          <a:p>
            <a:pPr lvl="2">
              <a:lnSpc>
                <a:spcPct val="90000"/>
              </a:lnSpc>
            </a:pPr>
            <a:r>
              <a:rPr lang="en-US" sz="1600" dirty="0" smtClean="0">
                <a:solidFill>
                  <a:srgbClr val="000000"/>
                </a:solidFill>
              </a:rPr>
              <a:t>11-16/1527r1 – Proposed resolutions to CID 501, 515 </a:t>
            </a:r>
            <a:endParaRPr lang="en-US" altLang="zh-CN" dirty="0" smtClean="0">
              <a:cs typeface="Arial" panose="020B0604020202020204" pitchFamily="34" charset="0"/>
            </a:endParaRPr>
          </a:p>
          <a:p>
            <a:pPr lvl="1">
              <a:lnSpc>
                <a:spcPct val="90000"/>
              </a:lnSpc>
            </a:pPr>
            <a:r>
              <a:rPr lang="en-US" altLang="zh-CN" sz="2000" dirty="0" smtClean="0">
                <a:cs typeface="Arial" panose="020B0604020202020204" pitchFamily="34" charset="0"/>
              </a:rPr>
              <a:t>Continue </a:t>
            </a:r>
            <a:r>
              <a:rPr lang="en-US" altLang="zh-CN" sz="2000" dirty="0" smtClean="0">
                <a:cs typeface="Arial" panose="020B0604020202020204" pitchFamily="34" charset="0"/>
              </a:rPr>
              <a:t>the resolution for MDR (Mandatory Draft Review)</a:t>
            </a:r>
          </a:p>
          <a:p>
            <a:pPr lvl="2">
              <a:lnSpc>
                <a:spcPct val="90000"/>
              </a:lnSpc>
            </a:pPr>
            <a:r>
              <a:rPr lang="en-US" sz="1600" dirty="0" smtClean="0">
                <a:solidFill>
                  <a:srgbClr val="000000"/>
                </a:solidFill>
              </a:rPr>
              <a:t>11-16/1333r2 – </a:t>
            </a:r>
            <a:r>
              <a:rPr lang="en-US" sz="1600" dirty="0" err="1" smtClean="0">
                <a:solidFill>
                  <a:srgbClr val="000000"/>
                </a:solidFill>
              </a:rPr>
              <a:t>TGaj</a:t>
            </a:r>
            <a:r>
              <a:rPr lang="en-US" sz="1600" dirty="0" smtClean="0">
                <a:solidFill>
                  <a:srgbClr val="000000"/>
                </a:solidFill>
              </a:rPr>
              <a:t> MDR report</a:t>
            </a:r>
            <a:endParaRPr lang="en-US" altLang="zh-CN" dirty="0" smtClean="0">
              <a:cs typeface="Arial" panose="020B0604020202020204" pitchFamily="34" charset="0"/>
            </a:endParaRPr>
          </a:p>
          <a:p>
            <a:pPr>
              <a:lnSpc>
                <a:spcPct val="90000"/>
              </a:lnSpc>
            </a:pPr>
            <a:r>
              <a:rPr lang="en-US" altLang="zh-CN" sz="2000" dirty="0" smtClean="0"/>
              <a:t>Thursday, November 10, 2016</a:t>
            </a:r>
            <a:r>
              <a:rPr lang="en-US" altLang="zh-CN" sz="1800" dirty="0" smtClean="0"/>
              <a:t> </a:t>
            </a:r>
            <a:r>
              <a:rPr lang="en-US" altLang="zh-CN" sz="2000" dirty="0" smtClean="0"/>
              <a:t> 13:30 – 15:30</a:t>
            </a:r>
            <a:endParaRPr lang="en-US" altLang="zh-CN" sz="1800" dirty="0" smtClean="0"/>
          </a:p>
          <a:p>
            <a:pPr lvl="1">
              <a:lnSpc>
                <a:spcPct val="90000"/>
              </a:lnSpc>
            </a:pPr>
            <a:r>
              <a:rPr lang="en-US" sz="1800" dirty="0" smtClean="0"/>
              <a:t>Resolution for Comments on </a:t>
            </a:r>
            <a:r>
              <a:rPr lang="en-US" sz="1800" dirty="0" err="1" smtClean="0"/>
              <a:t>TGaj</a:t>
            </a:r>
            <a:r>
              <a:rPr lang="en-US" sz="1800" dirty="0" smtClean="0"/>
              <a:t> </a:t>
            </a:r>
            <a:r>
              <a:rPr lang="en-US" altLang="zh-CN" sz="1800" dirty="0" smtClean="0"/>
              <a:t>D3.0 2</a:t>
            </a:r>
            <a:r>
              <a:rPr lang="en-US" altLang="zh-CN" sz="1800" baseline="30000" dirty="0" smtClean="0"/>
              <a:t>nd</a:t>
            </a:r>
            <a:r>
              <a:rPr lang="en-US" sz="1800" dirty="0" smtClean="0"/>
              <a:t> Recirculation Letter Ballot </a:t>
            </a:r>
            <a:endParaRPr lang="en-US" sz="1800" dirty="0" smtClean="0">
              <a:solidFill>
                <a:srgbClr val="FF0000"/>
              </a:solidFill>
            </a:endParaRPr>
          </a:p>
          <a:p>
            <a:pPr lvl="1">
              <a:lnSpc>
                <a:spcPct val="90000"/>
              </a:lnSpc>
            </a:pPr>
            <a:r>
              <a:rPr lang="en-US" altLang="zh-CN" sz="1800" dirty="0" smtClean="0">
                <a:cs typeface="Arial" panose="020B0604020202020204" pitchFamily="34" charset="0"/>
              </a:rPr>
              <a:t>Discussion on conditional Mandatory Draft Review</a:t>
            </a:r>
            <a:endParaRPr lang="en-US" altLang="zh-CN" sz="1800" dirty="0" smtClean="0"/>
          </a:p>
          <a:p>
            <a:pPr lvl="1">
              <a:lnSpc>
                <a:spcPct val="90000"/>
              </a:lnSpc>
            </a:pPr>
            <a:r>
              <a:rPr lang="en-US" altLang="zh-CN" sz="1800" dirty="0" smtClean="0">
                <a:cs typeface="Arial" panose="020B0604020202020204" pitchFamily="34" charset="0"/>
              </a:rPr>
              <a:t>Motion</a:t>
            </a:r>
            <a:endParaRPr lang="en-US" altLang="zh-CN" sz="1800" dirty="0" smtClean="0">
              <a:sym typeface="Wingdings" panose="05000000000000000000" pitchFamily="2" charset="2"/>
            </a:endParaRPr>
          </a:p>
          <a:p>
            <a:pPr lvl="1"/>
            <a:r>
              <a:rPr lang="en-US" altLang="zh-CN" sz="1800" dirty="0" smtClean="0">
                <a:cs typeface="Arial" panose="020B0604020202020204" pitchFamily="34" charset="0"/>
                <a:sym typeface="Wingdings" panose="05000000000000000000" pitchFamily="2" charset="2"/>
              </a:rPr>
              <a:t>Plan for January 2017 meeting</a:t>
            </a:r>
          </a:p>
          <a:p>
            <a:pPr lvl="1"/>
            <a:r>
              <a:rPr lang="en-US" altLang="zh-CN" sz="1800" dirty="0" smtClean="0"/>
              <a:t>Conference call time</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November 2016)</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a:t>
            </a:r>
            <a:r>
              <a:rPr lang="en-US" altLang="zh-CN" sz="1400" dirty="0" err="1" smtClean="0"/>
              <a:t>MDR</a:t>
            </a:r>
            <a:r>
              <a:rPr lang="en-US" altLang="zh-CN" sz="1400" dirty="0" smtClean="0"/>
              <a:t> done</a:t>
            </a:r>
          </a:p>
          <a:p>
            <a:pPr>
              <a:lnSpc>
                <a:spcPct val="90000"/>
              </a:lnSpc>
            </a:pPr>
            <a:r>
              <a:rPr lang="en-US" altLang="zh-CN" sz="1400" dirty="0" smtClean="0">
                <a:solidFill>
                  <a:srgbClr val="0000FF"/>
                </a:solidFill>
              </a:rPr>
              <a:t>01-2017: Form Sponsor Ballot Pool</a:t>
            </a:r>
          </a:p>
          <a:p>
            <a:pPr>
              <a:lnSpc>
                <a:spcPct val="90000"/>
              </a:lnSpc>
            </a:pPr>
            <a:r>
              <a:rPr lang="en-US" altLang="zh-CN" sz="1400" dirty="0" smtClean="0">
                <a:solidFill>
                  <a:srgbClr val="0000FF"/>
                </a:solidFill>
              </a:rPr>
              <a:t>02-2017: Conditional or unconditional Sponsor Ballot Initial</a:t>
            </a:r>
          </a:p>
          <a:p>
            <a:pPr>
              <a:lnSpc>
                <a:spcPct val="90000"/>
              </a:lnSpc>
            </a:pPr>
            <a:r>
              <a:rPr lang="en-US" altLang="zh-CN" sz="1400" dirty="0" smtClean="0">
                <a:solidFill>
                  <a:srgbClr val="0000FF"/>
                </a:solidFill>
              </a:rPr>
              <a:t>03-2017: Sponsor Ballot Recirculation 1</a:t>
            </a:r>
          </a:p>
          <a:p>
            <a:pPr>
              <a:lnSpc>
                <a:spcPct val="90000"/>
              </a:lnSpc>
            </a:pPr>
            <a:r>
              <a:rPr lang="en-US" altLang="zh-CN" sz="1400" dirty="0" smtClean="0">
                <a:solidFill>
                  <a:srgbClr val="0000FF"/>
                </a:solidFill>
              </a:rPr>
              <a:t>05-2017: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1</a:t>
            </a:r>
            <a:endParaRPr lang="zh-CN" altLang="en-US" dirty="0"/>
          </a:p>
        </p:txBody>
      </p:sp>
      <p:sp>
        <p:nvSpPr>
          <p:cNvPr id="3" name="日期占位符 2"/>
          <p:cNvSpPr>
            <a:spLocks noGrp="1"/>
          </p:cNvSpPr>
          <p:nvPr>
            <p:ph type="dt" sz="half" idx="10"/>
          </p:nvPr>
        </p:nvSpPr>
        <p:spPr/>
        <p:txBody>
          <a:bodyPr/>
          <a:lstStyle/>
          <a:p>
            <a:pPr>
              <a:defRPr/>
            </a:pPr>
            <a:r>
              <a:rPr lang="en-US" altLang="zh-CN" dirty="0" smtClean="0"/>
              <a:t>July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13</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approve updated </a:t>
            </a:r>
            <a:r>
              <a:rPr lang="en-US" altLang="en-US" sz="2400" b="1" dirty="0" err="1" smtClean="0"/>
              <a:t>TGaj</a:t>
            </a:r>
            <a:r>
              <a:rPr lang="en-US" altLang="en-US" sz="2400" b="1" dirty="0" smtClean="0"/>
              <a:t> Timeline contained in 11-16/1302r4</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dirty="0" smtClean="0">
                <a:latin typeface="+mn-lt"/>
                <a:cs typeface="MS PGothic" charset="0"/>
              </a:rPr>
              <a:t>Move: </a:t>
            </a:r>
          </a:p>
          <a:p>
            <a:pPr marL="742950" lvl="1" indent="-285750" eaLnBrk="0" hangingPunct="0">
              <a:lnSpc>
                <a:spcPct val="90000"/>
              </a:lnSpc>
              <a:spcBef>
                <a:spcPct val="20000"/>
              </a:spcBef>
              <a:buChar char="–"/>
            </a:pPr>
            <a:r>
              <a:rPr lang="en-GB" altLang="en-US" sz="2400" dirty="0" smtClean="0">
                <a:latin typeface="+mn-lt"/>
                <a:cs typeface="MS PGothic" charset="0"/>
              </a:rPr>
              <a:t>Second: </a:t>
            </a:r>
          </a:p>
          <a:p>
            <a:pPr marL="742950" lvl="1" indent="-285750" eaLnBrk="0" hangingPunct="0">
              <a:lnSpc>
                <a:spcPct val="90000"/>
              </a:lnSpc>
              <a:spcBef>
                <a:spcPct val="20000"/>
              </a:spcBef>
              <a:buChar char="–"/>
            </a:pPr>
            <a:r>
              <a:rPr lang="en-GB" altLang="en-US" sz="2400" dirty="0" smtClean="0">
                <a:latin typeface="+mn-lt"/>
                <a:cs typeface="MS PGothic" charset="0"/>
              </a:rPr>
              <a:t>Result: Y-  N-  A- </a:t>
            </a:r>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14</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a:t>
            </a:r>
            <a:r>
              <a:rPr lang="en-US" dirty="0" err="1" smtClean="0"/>
              <a:t>D4.0</a:t>
            </a:r>
            <a:endParaRPr lang="en-US" dirty="0" smtClean="0"/>
          </a:p>
          <a:p>
            <a:pPr lvl="1"/>
            <a:r>
              <a:rPr lang="en-US" sz="1600" dirty="0" smtClean="0"/>
              <a:t>CID </a:t>
            </a:r>
            <a:r>
              <a:rPr lang="en-US" altLang="zh-CN" sz="1600" dirty="0" smtClean="0"/>
              <a:t>506, 508, 509, 510, 511, 512, 513, 514 </a:t>
            </a:r>
            <a:r>
              <a:rPr lang="en-US" sz="1600" dirty="0" smtClean="0"/>
              <a:t>(from 11-16/1145r1)</a:t>
            </a:r>
          </a:p>
          <a:p>
            <a:pPr lvl="1"/>
            <a:r>
              <a:rPr lang="en-GB" sz="1600" dirty="0" smtClean="0"/>
              <a:t>CID </a:t>
            </a:r>
            <a:r>
              <a:rPr lang="en-US" altLang="zh-CN" sz="1600" dirty="0" smtClean="0"/>
              <a:t>502,</a:t>
            </a:r>
            <a:r>
              <a:rPr lang="zh-CN" altLang="en-US" sz="1600" dirty="0" smtClean="0"/>
              <a:t> </a:t>
            </a:r>
            <a:r>
              <a:rPr lang="en-US" altLang="zh-CN" sz="1600" dirty="0" smtClean="0"/>
              <a:t>503,</a:t>
            </a:r>
            <a:r>
              <a:rPr lang="zh-CN" altLang="en-US" sz="1600" dirty="0" smtClean="0"/>
              <a:t> </a:t>
            </a:r>
            <a:r>
              <a:rPr lang="en-US" altLang="zh-CN" sz="1600" dirty="0" smtClean="0"/>
              <a:t>504,</a:t>
            </a:r>
            <a:r>
              <a:rPr lang="zh-CN" altLang="en-US" sz="1600" dirty="0" smtClean="0"/>
              <a:t> </a:t>
            </a:r>
            <a:r>
              <a:rPr lang="en-US" altLang="zh-CN" sz="1600" dirty="0" smtClean="0"/>
              <a:t>520</a:t>
            </a:r>
            <a:r>
              <a:rPr lang="zh-CN" altLang="en-US" sz="1600" dirty="0" smtClean="0"/>
              <a:t> </a:t>
            </a:r>
            <a:r>
              <a:rPr lang="en-US" sz="1600" dirty="0" smtClean="0"/>
              <a:t>(from 11-16/1467r2)</a:t>
            </a:r>
          </a:p>
          <a:p>
            <a:pPr lvl="1"/>
            <a:r>
              <a:rPr lang="en-US" sz="1600" dirty="0" smtClean="0"/>
              <a:t>CID </a:t>
            </a:r>
            <a:r>
              <a:rPr lang="en-US" altLang="zh-CN" sz="1600" dirty="0" smtClean="0"/>
              <a:t>516,</a:t>
            </a:r>
            <a:r>
              <a:rPr lang="zh-CN" altLang="en-US" sz="1600" dirty="0" smtClean="0"/>
              <a:t> </a:t>
            </a:r>
            <a:r>
              <a:rPr lang="en-US" altLang="zh-CN" sz="1600" dirty="0" smtClean="0"/>
              <a:t>517,</a:t>
            </a:r>
            <a:r>
              <a:rPr lang="zh-CN" altLang="en-US" sz="1600" dirty="0" smtClean="0"/>
              <a:t> </a:t>
            </a:r>
            <a:r>
              <a:rPr lang="en-US" altLang="zh-CN" sz="1600" dirty="0" smtClean="0"/>
              <a:t>518,</a:t>
            </a:r>
            <a:r>
              <a:rPr lang="zh-CN" altLang="en-US" sz="1600" dirty="0" smtClean="0"/>
              <a:t> </a:t>
            </a:r>
            <a:r>
              <a:rPr lang="en-US" altLang="zh-CN" sz="1600" dirty="0" smtClean="0"/>
              <a:t>519</a:t>
            </a:r>
            <a:r>
              <a:rPr lang="zh-CN" altLang="en-US" sz="1600" dirty="0" smtClean="0"/>
              <a:t> </a:t>
            </a:r>
            <a:r>
              <a:rPr lang="en-US" sz="1600" dirty="0" smtClean="0"/>
              <a:t>(from 11-16/1462r0)</a:t>
            </a:r>
          </a:p>
          <a:p>
            <a:pPr lvl="1"/>
            <a:r>
              <a:rPr lang="en-US" sz="1600" dirty="0" smtClean="0"/>
              <a:t>CID </a:t>
            </a:r>
            <a:r>
              <a:rPr lang="en-US" altLang="zh-CN" sz="1600" dirty="0" smtClean="0"/>
              <a:t>521</a:t>
            </a:r>
            <a:r>
              <a:rPr lang="zh-CN" altLang="en-US" sz="1600" dirty="0" smtClean="0"/>
              <a:t> </a:t>
            </a:r>
            <a:r>
              <a:rPr lang="en-US" sz="1600" dirty="0" smtClean="0"/>
              <a:t>(from 11-16/1463r0)</a:t>
            </a:r>
          </a:p>
          <a:p>
            <a:pPr lvl="1"/>
            <a:r>
              <a:rPr lang="en-US" sz="1600" dirty="0" smtClean="0"/>
              <a:t>CID 505 (from 11-16/1479r0)</a:t>
            </a:r>
          </a:p>
          <a:p>
            <a:pPr lvl="1"/>
            <a:r>
              <a:rPr lang="en-US" sz="1600" dirty="0" smtClean="0"/>
              <a:t>CID 507 (from 11-16/1491r0)</a:t>
            </a:r>
          </a:p>
          <a:p>
            <a:pPr lvl="1"/>
            <a:r>
              <a:rPr lang="en-US" sz="1600" dirty="0" smtClean="0"/>
              <a:t>CID 501, 515 (from 11-16/1527r1)</a:t>
            </a:r>
          </a:p>
          <a:p>
            <a:pPr lvl="1">
              <a:lnSpc>
                <a:spcPct val="90000"/>
              </a:lnSpc>
            </a:pPr>
            <a:endParaRPr lang="en-US" sz="1400" dirty="0" smtClean="0"/>
          </a:p>
          <a:p>
            <a:pPr lvl="1">
              <a:lnSpc>
                <a:spcPct val="90000"/>
              </a:lnSpc>
            </a:pPr>
            <a:r>
              <a:rPr lang="en-US" altLang="zh-CN" sz="2400" dirty="0" smtClean="0"/>
              <a:t>Move:</a:t>
            </a:r>
          </a:p>
          <a:p>
            <a:pPr lvl="1">
              <a:lnSpc>
                <a:spcPct val="90000"/>
              </a:lnSpc>
            </a:pPr>
            <a:r>
              <a:rPr lang="en-US" altLang="zh-CN" sz="2400" dirty="0" smtClean="0"/>
              <a:t>Second: </a:t>
            </a:r>
          </a:p>
          <a:p>
            <a:pPr lvl="1">
              <a:lnSpc>
                <a:spcPct val="90000"/>
              </a:lnSpc>
            </a:pPr>
            <a:r>
              <a:rPr lang="en-GB" altLang="en-US" sz="2400" dirty="0" smtClean="0"/>
              <a:t>Result: Y-  N-  A- </a:t>
            </a:r>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15</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suggested changes from the Mandatory Draft Review by WG editors to be incorporated into </a:t>
            </a:r>
            <a:r>
              <a:rPr lang="en-US" dirty="0" err="1" smtClean="0"/>
              <a:t>TGaj</a:t>
            </a:r>
            <a:r>
              <a:rPr lang="en-US" dirty="0" smtClean="0"/>
              <a:t> technical draft D4.0, granting the editor </a:t>
            </a:r>
            <a:r>
              <a:rPr lang="en-GB" dirty="0" smtClean="0"/>
              <a:t>modification license.</a:t>
            </a:r>
            <a:endParaRPr lang="en-US" dirty="0" smtClean="0"/>
          </a:p>
          <a:p>
            <a:pPr lvl="1"/>
            <a:r>
              <a:rPr lang="en-US" altLang="zh-CN" sz="1800" dirty="0" smtClean="0"/>
              <a:t>11-16/1333r3 – </a:t>
            </a:r>
            <a:r>
              <a:rPr lang="en-US" altLang="zh-CN" sz="1800" dirty="0" err="1" smtClean="0"/>
              <a:t>TGaj</a:t>
            </a:r>
            <a:r>
              <a:rPr lang="en-US" altLang="zh-CN" sz="1800" dirty="0" smtClean="0"/>
              <a:t> MDR Report </a:t>
            </a:r>
          </a:p>
          <a:p>
            <a:pPr lvl="1">
              <a:lnSpc>
                <a:spcPct val="90000"/>
              </a:lnSpc>
            </a:pPr>
            <a:endParaRPr lang="en-US" sz="1400" dirty="0" smtClean="0"/>
          </a:p>
          <a:p>
            <a:pPr lvl="1">
              <a:lnSpc>
                <a:spcPct val="90000"/>
              </a:lnSpc>
            </a:pPr>
            <a:r>
              <a:rPr lang="en-US" altLang="zh-CN" sz="2400" dirty="0" smtClean="0"/>
              <a:t>Move:</a:t>
            </a:r>
          </a:p>
          <a:p>
            <a:pPr lvl="1">
              <a:lnSpc>
                <a:spcPct val="90000"/>
              </a:lnSpc>
            </a:pPr>
            <a:r>
              <a:rPr lang="en-US" altLang="zh-CN" sz="2400" dirty="0" smtClean="0"/>
              <a:t>Second: </a:t>
            </a:r>
          </a:p>
          <a:p>
            <a:pPr lvl="1">
              <a:lnSpc>
                <a:spcPct val="90000"/>
              </a:lnSpc>
            </a:pPr>
            <a:r>
              <a:rPr lang="en-GB" altLang="en-US" sz="2400" dirty="0" smtClean="0"/>
              <a:t>Result: Y-  N-  A- </a:t>
            </a:r>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4</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D3.0 (LB223) as specified in 11-16/1524r0</a:t>
            </a:r>
            <a:endParaRPr lang="en-GB" altLang="en-US" dirty="0" smtClean="0"/>
          </a:p>
          <a:p>
            <a:r>
              <a:rPr lang="en-GB" altLang="en-US" dirty="0" smtClean="0"/>
              <a:t>Instruct the editor to generate P802.11aj D4.0,  and</a:t>
            </a:r>
          </a:p>
          <a:p>
            <a:r>
              <a:rPr lang="en-GB" altLang="en-US" dirty="0" smtClean="0"/>
              <a:t>Approve a 15-day Working Group Technical 3</a:t>
            </a:r>
            <a:r>
              <a:rPr lang="en-GB" altLang="en-US" baseline="30000" dirty="0" smtClean="0"/>
              <a:t>rd</a:t>
            </a:r>
            <a:r>
              <a:rPr lang="en-GB" altLang="en-US" dirty="0" smtClean="0"/>
              <a:t>  Recirculation</a:t>
            </a:r>
            <a:r>
              <a:rPr lang="en-GB" altLang="en-US" dirty="0" smtClean="0">
                <a:solidFill>
                  <a:srgbClr val="FF0000"/>
                </a:solidFill>
              </a:rPr>
              <a:t> </a:t>
            </a:r>
            <a:r>
              <a:rPr lang="en-GB" altLang="en-US" dirty="0" smtClean="0"/>
              <a:t>Letter Ballot asking the question “Should P802.11aj D4.0 be forwarded to Sponsor Ballot?”</a:t>
            </a:r>
          </a:p>
          <a:p>
            <a:pPr lvl="1">
              <a:lnSpc>
                <a:spcPct val="90000"/>
              </a:lnSpc>
            </a:pPr>
            <a:r>
              <a:rPr lang="en-GB" altLang="en-US" sz="2400" dirty="0" smtClean="0"/>
              <a:t>Move: </a:t>
            </a:r>
          </a:p>
          <a:p>
            <a:pPr lvl="1">
              <a:lnSpc>
                <a:spcPct val="90000"/>
              </a:lnSpc>
            </a:pPr>
            <a:r>
              <a:rPr lang="en-GB" altLang="en-US" sz="2400" dirty="0" smtClean="0"/>
              <a:t>Second: </a:t>
            </a:r>
          </a:p>
          <a:p>
            <a:pPr lvl="1">
              <a:lnSpc>
                <a:spcPct val="90000"/>
              </a:lnSpc>
            </a:pPr>
            <a:r>
              <a:rPr lang="en-GB" altLang="en-US" sz="2400" dirty="0" smtClean="0"/>
              <a:t>Result: Y-  N-  A- </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98485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January 2017 meeting</a:t>
            </a:r>
            <a:endParaRPr lang="en-US" dirty="0"/>
          </a:p>
        </p:txBody>
      </p:sp>
      <p:sp>
        <p:nvSpPr>
          <p:cNvPr id="3" name="Content Placeholder 2"/>
          <p:cNvSpPr>
            <a:spLocks noGrp="1"/>
          </p:cNvSpPr>
          <p:nvPr>
            <p:ph idx="1"/>
          </p:nvPr>
        </p:nvSpPr>
        <p:spPr/>
        <p:txBody>
          <a:bodyPr/>
          <a:lstStyle/>
          <a:p>
            <a:r>
              <a:rPr lang="en-US" sz="2800" dirty="0" smtClean="0"/>
              <a:t>Comment resolution for 802.11aj WG  Recirculation Letter Ballot</a:t>
            </a:r>
          </a:p>
          <a:p>
            <a:r>
              <a:rPr lang="en-US" sz="2800" dirty="0" smtClean="0"/>
              <a:t>Conditional Sponsor Ballot</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975701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800" b="1" dirty="0" smtClean="0"/>
              <a:t>5</a:t>
            </a:r>
            <a:r>
              <a:rPr lang="en-US" altLang="zh-CN" sz="2800" b="1" baseline="30000" dirty="0" smtClean="0"/>
              <a:t>th</a:t>
            </a:r>
            <a:r>
              <a:rPr lang="en-US" altLang="zh-CN" sz="2800" b="1" dirty="0" smtClean="0"/>
              <a:t> January</a:t>
            </a:r>
            <a:r>
              <a:rPr lang="en-US" altLang="zh-CN" sz="2600" b="1" dirty="0" smtClean="0"/>
              <a:t>, 2017, 8 pm ET for 1 hour</a:t>
            </a:r>
            <a:endParaRPr lang="en-US" altLang="zh-CN" sz="2600" b="1" dirty="0"/>
          </a:p>
          <a:p>
            <a:pPr marL="801688" lvl="1" indent="-176213">
              <a:buNone/>
            </a:pPr>
            <a:r>
              <a:rPr lang="en-US" altLang="zh-CN" sz="2400" b="1" dirty="0"/>
              <a:t>   </a:t>
            </a:r>
            <a:r>
              <a:rPr lang="en-US" altLang="zh-CN" sz="2400" b="1" dirty="0" smtClean="0"/>
              <a:t>(6</a:t>
            </a:r>
            <a:r>
              <a:rPr lang="en-US" altLang="zh-CN" sz="2400" b="1" baseline="30000" dirty="0" smtClean="0"/>
              <a:t>th</a:t>
            </a:r>
            <a:r>
              <a:rPr lang="en-US" altLang="zh-CN" sz="2400" b="1" dirty="0" smtClean="0"/>
              <a:t> January, 2017, 9am </a:t>
            </a:r>
            <a:r>
              <a:rPr lang="en-US" altLang="zh-CN" sz="2400" b="1" dirty="0"/>
              <a:t>Beijing </a:t>
            </a:r>
            <a:r>
              <a:rPr lang="en-US" altLang="zh-CN" sz="2400" b="1" dirty="0" smtClean="0"/>
              <a:t>Time)</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November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November 2016, </a:t>
            </a:r>
            <a:r>
              <a:rPr lang="en-US" altLang="zh-CN" sz="2800" dirty="0" smtClean="0">
                <a:latin typeface="Times New Roman" charset="0"/>
              </a:rPr>
              <a:t>San Antonio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the meeting minutes for July meeting</a:t>
            </a:r>
          </a:p>
          <a:p>
            <a:r>
              <a:rPr lang="en-US" altLang="zh-CN" b="0" dirty="0" smtClean="0">
                <a:latin typeface="+mj-lt"/>
                <a:cs typeface="Arial" panose="020B0604020202020204" pitchFamily="34" charset="0"/>
              </a:rPr>
              <a:t>Comment Resolution for 2</a:t>
            </a:r>
            <a:r>
              <a:rPr lang="en-US" altLang="zh-CN" b="0" baseline="30000" dirty="0" smtClean="0">
                <a:latin typeface="+mj-lt"/>
                <a:cs typeface="Arial" panose="020B0604020202020204" pitchFamily="34" charset="0"/>
              </a:rPr>
              <a:t>nd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Resolution for MDR (Mandatory Draft Review)</a:t>
            </a:r>
          </a:p>
          <a:p>
            <a:r>
              <a:rPr lang="en-US" b="0" dirty="0" smtClean="0"/>
              <a:t>Motion</a:t>
            </a:r>
          </a:p>
          <a:p>
            <a:r>
              <a:rPr lang="en-US" altLang="zh-CN" b="0" dirty="0" smtClean="0">
                <a:latin typeface="+mj-lt"/>
                <a:cs typeface="Arial" panose="020B0604020202020204" pitchFamily="34" charset="0"/>
              </a:rPr>
              <a:t>Planning for January 2017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Monday, November 7, 2016 13:30 – 15:30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July meeting</a:t>
            </a:r>
          </a:p>
          <a:p>
            <a:pPr lvl="1"/>
            <a:r>
              <a:rPr lang="en-US" altLang="zh-CN" sz="2000" dirty="0" err="1" smtClean="0"/>
              <a:t>TGaj</a:t>
            </a:r>
            <a:r>
              <a:rPr lang="en-US" altLang="zh-CN" sz="2000" dirty="0" smtClean="0"/>
              <a:t> Editor Report for WG 2</a:t>
            </a:r>
            <a:r>
              <a:rPr lang="en-US" altLang="zh-CN" sz="2000" baseline="30000" dirty="0" smtClean="0"/>
              <a:t>nd</a:t>
            </a:r>
            <a:r>
              <a:rPr lang="en-US" altLang="zh-CN" sz="2000" dirty="0" smtClean="0"/>
              <a:t> Recirculation Letter Ballot</a:t>
            </a:r>
          </a:p>
          <a:p>
            <a:pPr lvl="2">
              <a:lnSpc>
                <a:spcPct val="90000"/>
              </a:lnSpc>
            </a:pPr>
            <a:r>
              <a:rPr lang="en-US" sz="1600" dirty="0" smtClean="0">
                <a:solidFill>
                  <a:srgbClr val="000000"/>
                </a:solidFill>
              </a:rPr>
              <a:t>11-16/1305r0 - </a:t>
            </a:r>
            <a:r>
              <a:rPr lang="en-US" sz="1600" dirty="0" err="1" smtClean="0">
                <a:solidFill>
                  <a:srgbClr val="000000"/>
                </a:solidFill>
              </a:rPr>
              <a:t>TGaj</a:t>
            </a:r>
            <a:r>
              <a:rPr lang="en-US" sz="1600" dirty="0" smtClean="0">
                <a:solidFill>
                  <a:srgbClr val="000000"/>
                </a:solidFill>
              </a:rPr>
              <a:t> Editor Report for LB223</a:t>
            </a:r>
            <a:endParaRPr lang="en-US" altLang="zh-CN" sz="1600" dirty="0" smtClean="0">
              <a:solidFill>
                <a:srgbClr val="000000"/>
              </a:solidFill>
            </a:endParaRPr>
          </a:p>
          <a:p>
            <a:pPr lvl="1"/>
            <a:r>
              <a:rPr lang="en-US" sz="2000" dirty="0" err="1" smtClean="0"/>
              <a:t>TGaj</a:t>
            </a:r>
            <a:r>
              <a:rPr lang="en-US" sz="2000" dirty="0" smtClean="0"/>
              <a:t> comments database for 2</a:t>
            </a:r>
            <a:r>
              <a:rPr lang="en-US" sz="2000" baseline="30000" dirty="0" smtClean="0"/>
              <a:t>nd</a:t>
            </a:r>
            <a:r>
              <a:rPr lang="en-US" sz="2000" dirty="0" smtClean="0"/>
              <a:t> WG Recirculation Letter Ballot</a:t>
            </a:r>
          </a:p>
          <a:p>
            <a:pPr lvl="2">
              <a:lnSpc>
                <a:spcPct val="90000"/>
              </a:lnSpc>
            </a:pPr>
            <a:r>
              <a:rPr lang="en-US" sz="1600" dirty="0" smtClean="0">
                <a:solidFill>
                  <a:srgbClr val="000000"/>
                </a:solidFill>
              </a:rPr>
              <a:t>11-16/1129r1 - </a:t>
            </a:r>
            <a:r>
              <a:rPr lang="en-US" sz="1600" dirty="0" smtClean="0"/>
              <a:t>LB223 comments database</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D3.0 2</a:t>
            </a:r>
            <a:r>
              <a:rPr lang="en-US" sz="2000" baseline="30000" dirty="0" smtClean="0"/>
              <a:t>nd</a:t>
            </a:r>
            <a:r>
              <a:rPr lang="en-US" sz="2000" dirty="0" smtClean="0"/>
              <a:t> Recirculation Letter Ballot </a:t>
            </a:r>
          </a:p>
          <a:p>
            <a:pPr lvl="2">
              <a:lnSpc>
                <a:spcPct val="90000"/>
              </a:lnSpc>
            </a:pPr>
            <a:r>
              <a:rPr lang="en-US" sz="1600" dirty="0" smtClean="0">
                <a:solidFill>
                  <a:srgbClr val="000000"/>
                </a:solidFill>
              </a:rPr>
              <a:t>11-16/1145r0 - </a:t>
            </a:r>
            <a:r>
              <a:rPr lang="en-US" sz="1600" dirty="0" smtClean="0"/>
              <a:t>Proposed resolution to CID 506, 508, 509, 510, 511, 512, 513 and 514 in LB223</a:t>
            </a:r>
            <a:endParaRPr lang="en-US" sz="1600" dirty="0" smtClean="0">
              <a:solidFill>
                <a:srgbClr val="000000"/>
              </a:solidFill>
            </a:endParaRPr>
          </a:p>
          <a:p>
            <a:pPr lvl="2">
              <a:lnSpc>
                <a:spcPct val="90000"/>
              </a:lnSpc>
            </a:pPr>
            <a:r>
              <a:rPr lang="en-US" sz="1600" dirty="0" smtClean="0">
                <a:solidFill>
                  <a:srgbClr val="000000"/>
                </a:solidFill>
              </a:rPr>
              <a:t>11-16/1467r0 - </a:t>
            </a:r>
            <a:r>
              <a:rPr lang="en-US" sz="1600" dirty="0" smtClean="0"/>
              <a:t>Proposed resolutions for CID 502,503,504,520 11aj LB223</a:t>
            </a:r>
            <a:endParaRPr lang="en-US" sz="1600" dirty="0" smtClean="0">
              <a:solidFill>
                <a:srgbClr val="000000"/>
              </a:solidFill>
            </a:endParaRP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July meeting minutes (11-16/</a:t>
            </a:r>
            <a:r>
              <a:rPr lang="en-US" altLang="zh-CN" dirty="0" err="1" smtClean="0"/>
              <a:t>1061r0</a:t>
            </a:r>
            <a:r>
              <a:rPr lang="en-US" altLang="zh-CN" dirty="0" smtClean="0"/>
              <a:t>)</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	</a:t>
            </a:r>
          </a:p>
          <a:p>
            <a:pPr lvl="1">
              <a:lnSpc>
                <a:spcPct val="90000"/>
              </a:lnSpc>
            </a:pPr>
            <a:r>
              <a:rPr lang="en-US" altLang="zh-CN" sz="2400" dirty="0" smtClean="0"/>
              <a:t>Second: </a:t>
            </a:r>
            <a:r>
              <a:rPr lang="en-US" altLang="zh-CN" sz="2400" dirty="0" err="1" smtClean="0"/>
              <a:t>Shiwen</a:t>
            </a:r>
            <a:r>
              <a:rPr lang="en-US" altLang="zh-CN" sz="2400" dirty="0" smtClean="0"/>
              <a:t> HE</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9</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123061</TotalTime>
  <Words>1503</Words>
  <Application>Microsoft Office PowerPoint</Application>
  <PresentationFormat>全屏显示(4:3)</PresentationFormat>
  <Paragraphs>256</Paragraphs>
  <Slides>19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Approve the meeting minutes</vt:lpstr>
      <vt:lpstr>IEEE 802.11aj Agenda for the Week</vt:lpstr>
      <vt:lpstr>IEEE 802.11aj Agenda for the Week</vt:lpstr>
      <vt:lpstr>Official Time Line for 802.11aj  (Updated in November 2016)</vt:lpstr>
      <vt:lpstr>Motion 1</vt:lpstr>
      <vt:lpstr>Motion 2</vt:lpstr>
      <vt:lpstr>Motion 3</vt:lpstr>
      <vt:lpstr>Motion 4</vt:lpstr>
      <vt:lpstr>Plan for January 2017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3706</cp:revision>
  <cp:lastPrinted>1998-02-10T13:28:06Z</cp:lastPrinted>
  <dcterms:created xsi:type="dcterms:W3CDTF">2007-04-17T18:10:23Z</dcterms:created>
  <dcterms:modified xsi:type="dcterms:W3CDTF">2016-11-09T18:38:34Z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1474980207</vt:lpwstr>
  </property>
</Properties>
</file>