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448" r:id="rId2"/>
    <p:sldId id="449" r:id="rId3"/>
    <p:sldId id="602" r:id="rId4"/>
    <p:sldId id="604" r:id="rId5"/>
    <p:sldId id="589" r:id="rId6"/>
    <p:sldId id="590" r:id="rId7"/>
    <p:sldId id="458" r:id="rId8"/>
    <p:sldId id="592" r:id="rId9"/>
    <p:sldId id="613" r:id="rId10"/>
    <p:sldId id="612" r:id="rId11"/>
    <p:sldId id="614" r:id="rId12"/>
    <p:sldId id="611" r:id="rId13"/>
  </p:sldIdLst>
  <p:sldSz cx="9144000" cy="6858000" type="screen4x3"/>
  <p:notesSz cx="6934200" cy="9280525"/>
  <p:custDataLst>
    <p:tags r:id="rId16"/>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82" d="100"/>
          <a:sy n="82" d="100"/>
        </p:scale>
        <p:origin x="-140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3427" y="-437"/>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802.11-16/</a:t>
            </a:r>
            <a:r>
              <a:rPr lang="en-US" dirty="0" err="1" smtClean="0"/>
              <a:t>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802.11-16/</a:t>
            </a:r>
            <a:r>
              <a:rPr lang="en-US" dirty="0" err="1" smtClean="0"/>
              <a:t>xxxxr0</a:t>
            </a:r>
            <a:endParaRPr lang="en-US" dirty="0"/>
          </a:p>
        </p:txBody>
      </p:sp>
      <p:sp>
        <p:nvSpPr>
          <p:cNvPr id="2051" name="Rectangle 3"/>
          <p:cNvSpPr>
            <a:spLocks noGrp="1" noChangeArrowheads="1"/>
          </p:cNvSpPr>
          <p:nvPr>
            <p:ph type="dt" idx="1"/>
          </p:nvPr>
        </p:nvSpPr>
        <p:spPr bwMode="auto">
          <a:xfrm>
            <a:off x="654050" y="95706"/>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November 2016</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1227837"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November </a:t>
            </a:r>
            <a:r>
              <a:rPr lang="en-US" sz="1400" dirty="0"/>
              <a:t>2013</a:t>
            </a:r>
            <a:endParaRPr lang="en-GB" sz="1400" dirty="0"/>
          </a:p>
        </p:txBody>
      </p:sp>
      <p:sp>
        <p:nvSpPr>
          <p:cNvPr id="25603" name="Rectangle 2"/>
          <p:cNvSpPr>
            <a:spLocks noGrp="1" noChangeArrowheads="1"/>
          </p:cNvSpPr>
          <p:nvPr>
            <p:ph type="hdr" sz="quarter"/>
          </p:nvPr>
        </p:nvSpPr>
        <p:spPr>
          <a:xfrm>
            <a:off x="4086873" y="96083"/>
            <a:ext cx="2194411"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5604"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November </a:t>
            </a:r>
            <a:r>
              <a:rPr lang="en-GB" sz="1400" b="1" dirty="0"/>
              <a:t>2012</a:t>
            </a:r>
          </a:p>
        </p:txBody>
      </p:sp>
      <p:sp>
        <p:nvSpPr>
          <p:cNvPr id="25605" name="Rectangle 6"/>
          <p:cNvSpPr>
            <a:spLocks noGrp="1" noChangeArrowheads="1"/>
          </p:cNvSpPr>
          <p:nvPr>
            <p:ph type="ftr" sz="quarter" idx="4"/>
          </p:nvPr>
        </p:nvSpPr>
        <p:spPr>
          <a:xfrm>
            <a:off x="4323568" y="8985317"/>
            <a:ext cx="1957717"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xfrm>
            <a:off x="654050" y="95706"/>
            <a:ext cx="1227837"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November </a:t>
            </a:r>
            <a:r>
              <a:rPr lang="en-US" sz="1400" dirty="0"/>
              <a:t>2013</a:t>
            </a:r>
            <a:endParaRPr lang="en-GB" sz="1400" dirty="0"/>
          </a:p>
        </p:txBody>
      </p:sp>
      <p:sp>
        <p:nvSpPr>
          <p:cNvPr id="26627" name="Rectangle 2"/>
          <p:cNvSpPr>
            <a:spLocks noGrp="1" noChangeArrowheads="1"/>
          </p:cNvSpPr>
          <p:nvPr>
            <p:ph type="hdr" sz="quarter"/>
          </p:nvPr>
        </p:nvSpPr>
        <p:spPr>
          <a:xfrm>
            <a:off x="4086873" y="96083"/>
            <a:ext cx="2194411"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6628"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November </a:t>
            </a:r>
            <a:r>
              <a:rPr lang="en-GB" sz="1400" b="1" dirty="0"/>
              <a:t>2012</a:t>
            </a:r>
          </a:p>
        </p:txBody>
      </p:sp>
      <p:sp>
        <p:nvSpPr>
          <p:cNvPr id="26629" name="Rectangle 6"/>
          <p:cNvSpPr>
            <a:spLocks noGrp="1" noChangeArrowheads="1"/>
          </p:cNvSpPr>
          <p:nvPr>
            <p:ph type="ftr" sz="quarter" idx="4"/>
          </p:nvPr>
        </p:nvSpPr>
        <p:spPr>
          <a:xfrm>
            <a:off x="4323568" y="8985317"/>
            <a:ext cx="1957717"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November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November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November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802.11-16/1302r3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111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2016-11-09</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November 2016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854075" y="3071813"/>
          <a:ext cx="7226300" cy="1450975"/>
        </p:xfrm>
        <a:graphic>
          <a:graphicData uri="http://schemas.openxmlformats.org/presentationml/2006/ole">
            <p:oleObj spid="_x0000_s28767" name="Document" r:id="rId4" imgW="9104835" imgH="1824715" progId="">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5016050"/>
          </a:xfrm>
        </p:spPr>
        <p:txBody>
          <a:bodyPr/>
          <a:lstStyle/>
          <a:p>
            <a:pPr>
              <a:lnSpc>
                <a:spcPct val="90000"/>
              </a:lnSpc>
            </a:pPr>
            <a:r>
              <a:rPr lang="en-US" altLang="zh-CN" sz="2000" dirty="0" smtClean="0"/>
              <a:t>Tuesday, November 8, 2016 13:30 – 15:30</a:t>
            </a:r>
          </a:p>
          <a:p>
            <a:pPr lvl="1">
              <a:lnSpc>
                <a:spcPct val="90000"/>
              </a:lnSpc>
            </a:pPr>
            <a:r>
              <a:rPr lang="en-US" altLang="zh-CN" sz="2000" dirty="0" smtClean="0"/>
              <a:t>Resolution for Comments on </a:t>
            </a:r>
            <a:r>
              <a:rPr lang="en-US" altLang="zh-CN" sz="2000" dirty="0" err="1" smtClean="0"/>
              <a:t>TGaj</a:t>
            </a:r>
            <a:r>
              <a:rPr lang="en-US" altLang="zh-CN" sz="2000" dirty="0" smtClean="0"/>
              <a:t> D3.0 2</a:t>
            </a:r>
            <a:r>
              <a:rPr lang="en-US" altLang="zh-CN" sz="2000" baseline="30000" dirty="0" smtClean="0"/>
              <a:t>nd</a:t>
            </a:r>
            <a:r>
              <a:rPr lang="en-US" altLang="zh-CN" sz="2000" dirty="0" smtClean="0"/>
              <a:t> Recirculation Letter Ballot </a:t>
            </a:r>
          </a:p>
          <a:p>
            <a:pPr lvl="2">
              <a:lnSpc>
                <a:spcPct val="90000"/>
              </a:lnSpc>
            </a:pPr>
            <a:r>
              <a:rPr lang="en-US" sz="1600" dirty="0" smtClean="0">
                <a:solidFill>
                  <a:srgbClr val="000000"/>
                </a:solidFill>
              </a:rPr>
              <a:t>11-16/1479r0 – </a:t>
            </a:r>
            <a:r>
              <a:rPr lang="en-US" sz="1600" dirty="0" smtClean="0"/>
              <a:t>Proposed resolution to CID 505 in LB223</a:t>
            </a:r>
          </a:p>
          <a:p>
            <a:pPr lvl="2">
              <a:lnSpc>
                <a:spcPct val="90000"/>
              </a:lnSpc>
            </a:pPr>
            <a:r>
              <a:rPr lang="en-US" sz="1600" dirty="0" smtClean="0">
                <a:solidFill>
                  <a:srgbClr val="000000"/>
                </a:solidFill>
              </a:rPr>
              <a:t>11-16/1491r0 – Proposed resolution to CID 507 in LB223</a:t>
            </a:r>
          </a:p>
          <a:p>
            <a:pPr lvl="2">
              <a:lnSpc>
                <a:spcPct val="90000"/>
              </a:lnSpc>
            </a:pPr>
            <a:r>
              <a:rPr lang="en-US" sz="1600" dirty="0" smtClean="0">
                <a:solidFill>
                  <a:srgbClr val="000000"/>
                </a:solidFill>
              </a:rPr>
              <a:t>11-16/1463r0 – </a:t>
            </a:r>
            <a:r>
              <a:rPr lang="en-US" sz="1600" dirty="0" smtClean="0"/>
              <a:t>Proposed resolutions to CID 521 in LB223</a:t>
            </a:r>
          </a:p>
          <a:p>
            <a:pPr lvl="2">
              <a:lnSpc>
                <a:spcPct val="90000"/>
              </a:lnSpc>
            </a:pPr>
            <a:r>
              <a:rPr lang="en-US" sz="1600" dirty="0" smtClean="0">
                <a:solidFill>
                  <a:srgbClr val="000000"/>
                </a:solidFill>
              </a:rPr>
              <a:t>11-16/1462r0 – </a:t>
            </a:r>
            <a:r>
              <a:rPr lang="en-US" sz="1600" dirty="0" smtClean="0"/>
              <a:t>Proposed resolutions to CID 516-519 in LB223</a:t>
            </a:r>
          </a:p>
          <a:p>
            <a:pPr lvl="2">
              <a:lnSpc>
                <a:spcPct val="90000"/>
              </a:lnSpc>
            </a:pPr>
            <a:endParaRPr lang="en-US" sz="1600" dirty="0" smtClean="0">
              <a:solidFill>
                <a:srgbClr val="000000"/>
              </a:solidFill>
            </a:endParaRPr>
          </a:p>
          <a:p>
            <a:pPr lvl="1">
              <a:lnSpc>
                <a:spcPct val="90000"/>
              </a:lnSpc>
            </a:pPr>
            <a:r>
              <a:rPr lang="en-US" altLang="zh-CN" sz="2000" dirty="0" smtClean="0">
                <a:cs typeface="Arial" panose="020B0604020202020204" pitchFamily="34" charset="0"/>
              </a:rPr>
              <a:t>Resolution for MDR (Mandatory Draft Review)</a:t>
            </a:r>
          </a:p>
          <a:p>
            <a:pPr lvl="2">
              <a:lnSpc>
                <a:spcPct val="90000"/>
              </a:lnSpc>
            </a:pPr>
            <a:r>
              <a:rPr lang="en-US" sz="1600" dirty="0" smtClean="0">
                <a:solidFill>
                  <a:srgbClr val="000000"/>
                </a:solidFill>
              </a:rPr>
              <a:t>11-16/1333r2 – </a:t>
            </a:r>
            <a:r>
              <a:rPr lang="en-US" sz="1600" dirty="0" err="1" smtClean="0">
                <a:solidFill>
                  <a:srgbClr val="000000"/>
                </a:solidFill>
              </a:rPr>
              <a:t>TGaj</a:t>
            </a:r>
            <a:r>
              <a:rPr lang="en-US" sz="1600" dirty="0" smtClean="0">
                <a:solidFill>
                  <a:srgbClr val="000000"/>
                </a:solidFill>
              </a:rPr>
              <a:t> MDR report</a:t>
            </a:r>
            <a:endParaRPr lang="en-US" altLang="zh-CN" sz="2000" dirty="0" smtClean="0">
              <a:cs typeface="Arial" panose="020B0604020202020204" pitchFamily="34" charset="0"/>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5016050"/>
          </a:xfrm>
        </p:spPr>
        <p:txBody>
          <a:bodyPr/>
          <a:lstStyle/>
          <a:p>
            <a:pPr>
              <a:lnSpc>
                <a:spcPct val="90000"/>
              </a:lnSpc>
            </a:pPr>
            <a:r>
              <a:rPr lang="en-US" altLang="zh-CN" sz="2000" dirty="0" smtClean="0"/>
              <a:t>Tuesday, November 8, 2016 19:30 – 21:30</a:t>
            </a:r>
          </a:p>
          <a:p>
            <a:pPr lvl="1">
              <a:lnSpc>
                <a:spcPct val="90000"/>
              </a:lnSpc>
            </a:pPr>
            <a:r>
              <a:rPr lang="en-US" altLang="zh-CN" sz="2000" dirty="0" smtClean="0">
                <a:cs typeface="Arial" panose="020B0604020202020204" pitchFamily="34" charset="0"/>
              </a:rPr>
              <a:t>Cancelled</a:t>
            </a:r>
            <a:endParaRPr lang="en-US" altLang="zh-CN" sz="2000" dirty="0" smtClean="0"/>
          </a:p>
          <a:p>
            <a:pPr>
              <a:lnSpc>
                <a:spcPct val="90000"/>
              </a:lnSpc>
            </a:pPr>
            <a:r>
              <a:rPr lang="en-US" altLang="zh-CN" sz="2000" dirty="0" smtClean="0"/>
              <a:t>Wednesday, November 9, 2016 13:30 – 15:30</a:t>
            </a:r>
          </a:p>
          <a:p>
            <a:pPr lvl="1">
              <a:lnSpc>
                <a:spcPct val="90000"/>
              </a:lnSpc>
            </a:pPr>
            <a:r>
              <a:rPr lang="en-US" sz="2000" dirty="0" smtClean="0"/>
              <a:t>Resolution for Comments on </a:t>
            </a:r>
            <a:r>
              <a:rPr lang="en-US" sz="2000" dirty="0" err="1" smtClean="0"/>
              <a:t>TGaj</a:t>
            </a:r>
            <a:r>
              <a:rPr lang="en-US" sz="2000" dirty="0" smtClean="0"/>
              <a:t> </a:t>
            </a:r>
            <a:r>
              <a:rPr lang="en-US" altLang="zh-CN" sz="2000" dirty="0" smtClean="0"/>
              <a:t>D3.0 2</a:t>
            </a:r>
            <a:r>
              <a:rPr lang="en-US" altLang="zh-CN" sz="2000" baseline="30000" dirty="0" smtClean="0"/>
              <a:t>nd</a:t>
            </a:r>
            <a:r>
              <a:rPr lang="en-US" sz="2000" dirty="0" smtClean="0"/>
              <a:t> Recirculation Letter Ballot </a:t>
            </a:r>
            <a:endParaRPr lang="en-US" sz="2000" dirty="0" smtClean="0">
              <a:solidFill>
                <a:srgbClr val="FF0000"/>
              </a:solidFill>
            </a:endParaRPr>
          </a:p>
          <a:p>
            <a:pPr lvl="2">
              <a:lnSpc>
                <a:spcPct val="90000"/>
              </a:lnSpc>
            </a:pPr>
            <a:r>
              <a:rPr lang="en-US" sz="1600" dirty="0" smtClean="0">
                <a:solidFill>
                  <a:srgbClr val="000000"/>
                </a:solidFill>
              </a:rPr>
              <a:t>11-16/1527r1</a:t>
            </a:r>
            <a:r>
              <a:rPr lang="en-US" sz="1600" dirty="0" smtClean="0">
                <a:solidFill>
                  <a:srgbClr val="000000"/>
                </a:solidFill>
              </a:rPr>
              <a:t> – </a:t>
            </a:r>
            <a:r>
              <a:rPr lang="en-US" sz="1600" dirty="0" smtClean="0">
                <a:solidFill>
                  <a:srgbClr val="000000"/>
                </a:solidFill>
              </a:rPr>
              <a:t>Proposed resolutions to CID </a:t>
            </a:r>
            <a:r>
              <a:rPr lang="en-US" sz="1600" dirty="0" smtClean="0">
                <a:solidFill>
                  <a:srgbClr val="000000"/>
                </a:solidFill>
              </a:rPr>
              <a:t>501, 515 </a:t>
            </a:r>
            <a:endParaRPr lang="en-US" altLang="zh-CN" sz="2000" dirty="0" smtClean="0">
              <a:cs typeface="Arial" panose="020B0604020202020204" pitchFamily="34" charset="0"/>
            </a:endParaRPr>
          </a:p>
          <a:p>
            <a:pPr lvl="1">
              <a:lnSpc>
                <a:spcPct val="90000"/>
              </a:lnSpc>
            </a:pPr>
            <a:r>
              <a:rPr lang="en-US" altLang="zh-CN" sz="2000" dirty="0" smtClean="0">
                <a:cs typeface="Arial" panose="020B0604020202020204" pitchFamily="34" charset="0"/>
              </a:rPr>
              <a:t>Continue the resolution for MDR (Mandatory Draft Review)</a:t>
            </a:r>
          </a:p>
          <a:p>
            <a:pPr lvl="2">
              <a:lnSpc>
                <a:spcPct val="90000"/>
              </a:lnSpc>
            </a:pPr>
            <a:r>
              <a:rPr lang="en-US" sz="1600" dirty="0" smtClean="0">
                <a:solidFill>
                  <a:srgbClr val="000000"/>
                </a:solidFill>
              </a:rPr>
              <a:t>11-16/1333r2 </a:t>
            </a:r>
            <a:r>
              <a:rPr lang="en-US" sz="1600" dirty="0" smtClean="0">
                <a:solidFill>
                  <a:srgbClr val="000000"/>
                </a:solidFill>
              </a:rPr>
              <a:t>– </a:t>
            </a:r>
            <a:r>
              <a:rPr lang="en-US" sz="1600" dirty="0" err="1" smtClean="0">
                <a:solidFill>
                  <a:srgbClr val="000000"/>
                </a:solidFill>
              </a:rPr>
              <a:t>TGaj</a:t>
            </a:r>
            <a:r>
              <a:rPr lang="en-US" sz="1600" dirty="0" smtClean="0">
                <a:solidFill>
                  <a:srgbClr val="000000"/>
                </a:solidFill>
              </a:rPr>
              <a:t> MDR </a:t>
            </a:r>
            <a:r>
              <a:rPr lang="en-US" sz="1600" dirty="0" smtClean="0">
                <a:solidFill>
                  <a:srgbClr val="000000"/>
                </a:solidFill>
              </a:rPr>
              <a:t>report</a:t>
            </a:r>
          </a:p>
          <a:p>
            <a:pPr>
              <a:lnSpc>
                <a:spcPct val="90000"/>
              </a:lnSpc>
            </a:pPr>
            <a:r>
              <a:rPr lang="en-US" altLang="zh-CN" sz="2000" dirty="0" smtClean="0"/>
              <a:t>Thursday</a:t>
            </a:r>
            <a:r>
              <a:rPr lang="en-US" altLang="zh-CN" sz="2000" dirty="0" smtClean="0"/>
              <a:t>, November 10, 2016</a:t>
            </a:r>
            <a:r>
              <a:rPr lang="en-US" altLang="zh-CN" sz="1800" dirty="0" smtClean="0"/>
              <a:t> </a:t>
            </a:r>
            <a:r>
              <a:rPr lang="en-US" altLang="zh-CN" sz="2000" dirty="0" smtClean="0"/>
              <a:t> 13:30 – 15:30</a:t>
            </a:r>
            <a:endParaRPr lang="en-US" altLang="zh-CN" sz="1800" dirty="0" smtClean="0"/>
          </a:p>
          <a:p>
            <a:pPr lvl="1">
              <a:lnSpc>
                <a:spcPct val="90000"/>
              </a:lnSpc>
            </a:pPr>
            <a:r>
              <a:rPr lang="en-US" altLang="zh-CN" sz="1800" dirty="0" smtClean="0">
                <a:cs typeface="Arial" panose="020B0604020202020204" pitchFamily="34" charset="0"/>
              </a:rPr>
              <a:t>Discussion on TG timeline</a:t>
            </a:r>
          </a:p>
          <a:p>
            <a:pPr lvl="1">
              <a:lnSpc>
                <a:spcPct val="90000"/>
              </a:lnSpc>
            </a:pPr>
            <a:r>
              <a:rPr lang="en-US" altLang="zh-CN" sz="1800" dirty="0" smtClean="0">
                <a:cs typeface="Arial" panose="020B0604020202020204" pitchFamily="34" charset="0"/>
              </a:rPr>
              <a:t>Motion</a:t>
            </a:r>
            <a:endParaRPr lang="en-US" altLang="zh-CN" sz="1800" dirty="0" smtClean="0">
              <a:sym typeface="Wingdings" panose="05000000000000000000" pitchFamily="2" charset="2"/>
            </a:endParaRPr>
          </a:p>
          <a:p>
            <a:pPr lvl="1"/>
            <a:r>
              <a:rPr lang="en-US" altLang="zh-CN" sz="1800" dirty="0" smtClean="0">
                <a:cs typeface="Arial" panose="020B0604020202020204" pitchFamily="34" charset="0"/>
                <a:sym typeface="Wingdings" panose="05000000000000000000" pitchFamily="2" charset="2"/>
              </a:rPr>
              <a:t>Plan for January 2017 meeting</a:t>
            </a:r>
          </a:p>
          <a:p>
            <a:pPr lvl="1"/>
            <a:r>
              <a:rPr lang="en-US" altLang="zh-CN" sz="1800" dirty="0" smtClean="0"/>
              <a:t>Conference call time</a:t>
            </a: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579600" cy="276999"/>
          </a:xfrm>
        </p:spPr>
        <p:txBody>
          <a:bodyPr/>
          <a:lstStyle/>
          <a:p>
            <a:pPr>
              <a:defRPr/>
            </a:pPr>
            <a:r>
              <a:rPr lang="en-US" altLang="zh-CN" dirty="0" smtClean="0"/>
              <a:t>November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12</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November 2016, </a:t>
            </a:r>
            <a:r>
              <a:rPr lang="en-US" altLang="zh-CN" sz="2800" dirty="0" smtClean="0">
                <a:latin typeface="Times New Roman" charset="0"/>
              </a:rPr>
              <a:t>San Antonio</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November 2016</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November 2016</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July meeting</a:t>
            </a:r>
          </a:p>
          <a:p>
            <a:r>
              <a:rPr lang="en-US" altLang="zh-CN" b="0" dirty="0" smtClean="0">
                <a:latin typeface="+mj-lt"/>
                <a:cs typeface="Arial" panose="020B0604020202020204" pitchFamily="34" charset="0"/>
              </a:rPr>
              <a:t>Approve the meeting minutes for July meeting</a:t>
            </a:r>
          </a:p>
          <a:p>
            <a:r>
              <a:rPr lang="en-US" altLang="zh-CN" b="0" dirty="0" smtClean="0">
                <a:latin typeface="+mj-lt"/>
                <a:cs typeface="Arial" panose="020B0604020202020204" pitchFamily="34" charset="0"/>
              </a:rPr>
              <a:t>Comment Resolution for 2</a:t>
            </a:r>
            <a:r>
              <a:rPr lang="en-US" altLang="zh-CN" b="0" baseline="30000" dirty="0" smtClean="0">
                <a:latin typeface="+mj-lt"/>
                <a:cs typeface="Arial" panose="020B0604020202020204" pitchFamily="34" charset="0"/>
              </a:rPr>
              <a:t>nd</a:t>
            </a:r>
            <a:r>
              <a:rPr lang="en-US" altLang="zh-CN" b="0" dirty="0" smtClean="0">
                <a:latin typeface="+mj-lt"/>
                <a:cs typeface="Arial" panose="020B0604020202020204" pitchFamily="34" charset="0"/>
              </a:rPr>
              <a:t> WG Recirculation Letter Ballot</a:t>
            </a:r>
          </a:p>
          <a:p>
            <a:r>
              <a:rPr lang="en-US" altLang="zh-CN" b="0" dirty="0" smtClean="0">
                <a:latin typeface="+mj-lt"/>
                <a:cs typeface="Arial" panose="020B0604020202020204" pitchFamily="34" charset="0"/>
              </a:rPr>
              <a:t>Resolution for MDR (Mandatory Draft Review)</a:t>
            </a:r>
          </a:p>
          <a:p>
            <a:r>
              <a:rPr lang="en-US" b="0" dirty="0" smtClean="0"/>
              <a:t>Motion</a:t>
            </a:r>
          </a:p>
          <a:p>
            <a:r>
              <a:rPr lang="en-US" altLang="zh-CN" b="0" dirty="0" smtClean="0">
                <a:latin typeface="+mj-lt"/>
                <a:cs typeface="Arial" panose="020B0604020202020204" pitchFamily="34" charset="0"/>
              </a:rPr>
              <a:t>Planning for January 2017 meeting</a:t>
            </a:r>
          </a:p>
          <a:p>
            <a:r>
              <a:rPr lang="en-US" altLang="zh-CN" b="0" dirty="0" smtClean="0">
                <a:latin typeface="+mj-lt"/>
              </a:rPr>
              <a:t>Conference call time</a:t>
            </a: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000" dirty="0" smtClean="0"/>
              <a:t>Monday, November 7, 2016 13:30 – 15:30</a:t>
            </a:r>
            <a:endParaRPr lang="en-US" altLang="zh-CN" sz="20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July meeting</a:t>
            </a:r>
          </a:p>
          <a:p>
            <a:pPr lvl="1"/>
            <a:r>
              <a:rPr lang="en-US" altLang="zh-CN" sz="2000" dirty="0" err="1" smtClean="0"/>
              <a:t>TGaj</a:t>
            </a:r>
            <a:r>
              <a:rPr lang="en-US" altLang="zh-CN" sz="2000" dirty="0" smtClean="0"/>
              <a:t> Editor Report for WG 2</a:t>
            </a:r>
            <a:r>
              <a:rPr lang="en-US" altLang="zh-CN" sz="2000" baseline="30000" dirty="0" smtClean="0"/>
              <a:t>nd</a:t>
            </a:r>
            <a:r>
              <a:rPr lang="en-US" altLang="zh-CN" sz="2000" dirty="0" smtClean="0"/>
              <a:t> Recirculation Letter Ballot</a:t>
            </a:r>
          </a:p>
          <a:p>
            <a:pPr lvl="2">
              <a:lnSpc>
                <a:spcPct val="90000"/>
              </a:lnSpc>
            </a:pPr>
            <a:r>
              <a:rPr lang="en-US" sz="1600" dirty="0" smtClean="0">
                <a:solidFill>
                  <a:srgbClr val="000000"/>
                </a:solidFill>
              </a:rPr>
              <a:t>11-16/1305r0 - </a:t>
            </a:r>
            <a:r>
              <a:rPr lang="en-US" sz="1600" dirty="0" err="1" smtClean="0">
                <a:solidFill>
                  <a:srgbClr val="000000"/>
                </a:solidFill>
              </a:rPr>
              <a:t>TGaj</a:t>
            </a:r>
            <a:r>
              <a:rPr lang="en-US" sz="1600" dirty="0" smtClean="0">
                <a:solidFill>
                  <a:srgbClr val="000000"/>
                </a:solidFill>
              </a:rPr>
              <a:t> Editor Report for LB223</a:t>
            </a:r>
            <a:endParaRPr lang="en-US" altLang="zh-CN" sz="1600" dirty="0" smtClean="0">
              <a:solidFill>
                <a:srgbClr val="000000"/>
              </a:solidFill>
            </a:endParaRPr>
          </a:p>
          <a:p>
            <a:pPr lvl="1"/>
            <a:r>
              <a:rPr lang="en-US" sz="2000" dirty="0" err="1" smtClean="0"/>
              <a:t>TGaj</a:t>
            </a:r>
            <a:r>
              <a:rPr lang="en-US" sz="2000" dirty="0" smtClean="0"/>
              <a:t> comments database for 2</a:t>
            </a:r>
            <a:r>
              <a:rPr lang="en-US" sz="2000" baseline="30000" dirty="0" smtClean="0"/>
              <a:t>nd</a:t>
            </a:r>
            <a:r>
              <a:rPr lang="en-US" sz="2000" dirty="0" smtClean="0"/>
              <a:t> WG Recirculation Letter Ballot</a:t>
            </a:r>
          </a:p>
          <a:p>
            <a:pPr lvl="2">
              <a:lnSpc>
                <a:spcPct val="90000"/>
              </a:lnSpc>
            </a:pPr>
            <a:r>
              <a:rPr lang="en-US" sz="1600" dirty="0" smtClean="0">
                <a:solidFill>
                  <a:srgbClr val="000000"/>
                </a:solidFill>
              </a:rPr>
              <a:t>11-16/1129r1 - </a:t>
            </a:r>
            <a:r>
              <a:rPr lang="en-US" sz="1600" dirty="0" smtClean="0"/>
              <a:t>LB223 comments database</a:t>
            </a:r>
            <a:endParaRPr lang="en-US" sz="2000" dirty="0" smtClean="0"/>
          </a:p>
          <a:p>
            <a:pPr lvl="1">
              <a:lnSpc>
                <a:spcPct val="90000"/>
              </a:lnSpc>
            </a:pPr>
            <a:r>
              <a:rPr lang="en-US" sz="2000" dirty="0" smtClean="0"/>
              <a:t>Resolution for Comments on </a:t>
            </a:r>
            <a:r>
              <a:rPr lang="en-US" sz="2000" dirty="0" err="1" smtClean="0"/>
              <a:t>TGaj</a:t>
            </a:r>
            <a:r>
              <a:rPr lang="en-US" sz="2000" dirty="0" smtClean="0"/>
              <a:t> D3.0 2</a:t>
            </a:r>
            <a:r>
              <a:rPr lang="en-US" sz="2000" baseline="30000" dirty="0" smtClean="0"/>
              <a:t>nd</a:t>
            </a:r>
            <a:r>
              <a:rPr lang="en-US" sz="2000" dirty="0" smtClean="0"/>
              <a:t> Recirculation Letter Ballot </a:t>
            </a:r>
          </a:p>
          <a:p>
            <a:pPr lvl="2">
              <a:lnSpc>
                <a:spcPct val="90000"/>
              </a:lnSpc>
            </a:pPr>
            <a:r>
              <a:rPr lang="en-US" sz="1600" dirty="0" smtClean="0">
                <a:solidFill>
                  <a:srgbClr val="000000"/>
                </a:solidFill>
              </a:rPr>
              <a:t>11-16/1145r0 - </a:t>
            </a:r>
            <a:r>
              <a:rPr lang="en-US" sz="1600" dirty="0" smtClean="0"/>
              <a:t>Proposed resolution to CID 506, 508, 509, 510, 511, 512, 513 and 514 in LB223</a:t>
            </a:r>
            <a:endParaRPr lang="en-US" sz="1600" dirty="0" smtClean="0">
              <a:solidFill>
                <a:srgbClr val="000000"/>
              </a:solidFill>
            </a:endParaRPr>
          </a:p>
          <a:p>
            <a:pPr lvl="2">
              <a:lnSpc>
                <a:spcPct val="90000"/>
              </a:lnSpc>
            </a:pPr>
            <a:r>
              <a:rPr lang="en-US" sz="1600" dirty="0" smtClean="0">
                <a:solidFill>
                  <a:srgbClr val="000000"/>
                </a:solidFill>
              </a:rPr>
              <a:t>11-16/1467r0 - </a:t>
            </a:r>
            <a:r>
              <a:rPr lang="en-US" sz="1600" dirty="0" smtClean="0"/>
              <a:t>Proposed resolutions for CID 502,503,504,520 11aj LB223</a:t>
            </a:r>
            <a:endParaRPr lang="en-US" sz="1600" dirty="0" smtClean="0">
              <a:solidFill>
                <a:srgbClr val="000000"/>
              </a:solidFill>
            </a:endParaRPr>
          </a:p>
          <a:p>
            <a:pPr lvl="1">
              <a:lnSpc>
                <a:spcPct val="90000"/>
              </a:lnSpc>
            </a:pPr>
            <a:endParaRPr lang="en-US" sz="2000" dirty="0" smtClean="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dirty="0" smtClean="0"/>
              <a:t>Approve the meeting minutes</a:t>
            </a:r>
          </a:p>
        </p:txBody>
      </p:sp>
      <p:sp>
        <p:nvSpPr>
          <p:cNvPr id="46082" name="Content Placeholder 2"/>
          <p:cNvSpPr>
            <a:spLocks noGrp="1"/>
          </p:cNvSpPr>
          <p:nvPr>
            <p:ph idx="1"/>
          </p:nvPr>
        </p:nvSpPr>
        <p:spPr/>
        <p:txBody>
          <a:bodyPr/>
          <a:lstStyle/>
          <a:p>
            <a:r>
              <a:rPr lang="en-US" altLang="zh-CN" dirty="0" smtClean="0"/>
              <a:t>IEEE 802.11aj July meeting minutes (11-16/</a:t>
            </a:r>
            <a:r>
              <a:rPr lang="en-US" altLang="zh-CN" dirty="0" err="1" smtClean="0"/>
              <a:t>1061r0</a:t>
            </a:r>
            <a:r>
              <a:rPr lang="en-US" altLang="zh-CN" dirty="0" smtClean="0"/>
              <a:t>)</a:t>
            </a:r>
          </a:p>
          <a:p>
            <a:endParaRPr lang="en-US" altLang="zh-CN" dirty="0" smtClean="0"/>
          </a:p>
          <a:p>
            <a:pPr lvl="1">
              <a:lnSpc>
                <a:spcPct val="90000"/>
              </a:lnSpc>
            </a:pPr>
            <a:r>
              <a:rPr lang="en-US" altLang="zh-CN" sz="2400" dirty="0" smtClean="0"/>
              <a:t>Move:  </a:t>
            </a:r>
            <a:r>
              <a:rPr lang="en-US" altLang="zh-CN" sz="2400" dirty="0" err="1" smtClean="0"/>
              <a:t>Haiming</a:t>
            </a:r>
            <a:r>
              <a:rPr lang="en-US" altLang="zh-CN" sz="2400" dirty="0" smtClean="0"/>
              <a:t> WANG	</a:t>
            </a:r>
          </a:p>
          <a:p>
            <a:pPr lvl="1">
              <a:lnSpc>
                <a:spcPct val="90000"/>
              </a:lnSpc>
            </a:pPr>
            <a:r>
              <a:rPr lang="en-US" altLang="zh-CN" sz="2400" dirty="0" smtClean="0"/>
              <a:t>Second: </a:t>
            </a:r>
            <a:r>
              <a:rPr lang="en-US" altLang="zh-CN" sz="2400" dirty="0" err="1" smtClean="0"/>
              <a:t>Shiwen</a:t>
            </a:r>
            <a:r>
              <a:rPr lang="en-US" altLang="zh-CN" sz="2400" dirty="0" smtClean="0"/>
              <a:t> HE</a:t>
            </a:r>
          </a:p>
          <a:p>
            <a:pPr lvl="1">
              <a:lnSpc>
                <a:spcPct val="90000"/>
              </a:lnSpc>
            </a:pPr>
            <a:r>
              <a:rPr lang="en-US" altLang="zh-CN" sz="2400" dirty="0" smtClean="0"/>
              <a:t>Result: Approved by unanimous consent</a:t>
            </a:r>
            <a:endParaRPr lang="en-US" altLang="zh-CN" dirty="0" smtClean="0"/>
          </a:p>
          <a:p>
            <a:endParaRPr lang="en-US" altLang="zh-CN" dirty="0" smtClean="0"/>
          </a:p>
          <a:p>
            <a:endParaRPr lang="en-US" altLang="zh-CN" dirty="0" smtClean="0"/>
          </a:p>
          <a:p>
            <a:endParaRPr lang="en-US" altLang="zh-CN" dirty="0" smtClean="0"/>
          </a:p>
        </p:txBody>
      </p:sp>
      <p:sp>
        <p:nvSpPr>
          <p:cNvPr id="46083" name="Slide Number Placeholder 5"/>
          <p:cNvSpPr>
            <a:spLocks noGrp="1"/>
          </p:cNvSpPr>
          <p:nvPr>
            <p:ph type="sldNum" sz="quarter" idx="12"/>
          </p:nvPr>
        </p:nvSpPr>
        <p:spPr>
          <a:noFill/>
        </p:spPr>
        <p:txBody>
          <a:bodyPr/>
          <a:lstStyle/>
          <a:p>
            <a:r>
              <a:rPr lang="en-US" altLang="zh-CN"/>
              <a:t>Slide </a:t>
            </a:r>
            <a:fld id="{F6721855-AAB3-4975-8729-1B157FA51D66}" type="slidenum">
              <a:rPr lang="en-US" altLang="zh-CN"/>
              <a:pPr/>
              <a:t>9</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8" name="Date Placeholder 3"/>
          <p:cNvSpPr>
            <a:spLocks noGrp="1"/>
          </p:cNvSpPr>
          <p:nvPr>
            <p:ph type="dt" sz="quarter" idx="10"/>
          </p:nvPr>
        </p:nvSpPr>
        <p:spPr>
          <a:xfrm>
            <a:off x="696913" y="333375"/>
            <a:ext cx="942566" cy="276999"/>
          </a:xfrm>
        </p:spPr>
        <p:txBody>
          <a:bodyPr/>
          <a:lstStyle/>
          <a:p>
            <a:pPr>
              <a:defRPr/>
            </a:pPr>
            <a:r>
              <a:rPr lang="en-US" dirty="0" smtClean="0"/>
              <a:t>July 2016</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122997</TotalTime>
  <Words>1080</Words>
  <Application>Microsoft Office PowerPoint</Application>
  <PresentationFormat>全屏显示(4:3)</PresentationFormat>
  <Paragraphs>171</Paragraphs>
  <Slides>12</Slides>
  <Notes>8</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4"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IEEE 802.11aj Agenda for the Week</vt:lpstr>
      <vt:lpstr>Approve the meeting minutes</vt:lpstr>
      <vt:lpstr>IEEE 802.11aj Agenda for the Week</vt:lpstr>
      <vt:lpstr>IEEE 802.11aj Agenda for the Week</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3708</cp:revision>
  <cp:lastPrinted>1998-02-10T13:28:06Z</cp:lastPrinted>
  <dcterms:created xsi:type="dcterms:W3CDTF">2007-04-17T18:10:23Z</dcterms:created>
  <dcterms:modified xsi:type="dcterms:W3CDTF">2016-11-09T17:38:11Z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1474980207</vt:lpwstr>
  </property>
</Properties>
</file>