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448" r:id="rId2"/>
    <p:sldId id="449" r:id="rId3"/>
    <p:sldId id="602" r:id="rId4"/>
    <p:sldId id="604" r:id="rId5"/>
    <p:sldId id="589" r:id="rId6"/>
    <p:sldId id="590" r:id="rId7"/>
    <p:sldId id="458" r:id="rId8"/>
    <p:sldId id="592" r:id="rId9"/>
    <p:sldId id="612" r:id="rId10"/>
    <p:sldId id="611" r:id="rId11"/>
  </p:sldIdLst>
  <p:sldSz cx="9144000" cy="6858000" type="screen4x3"/>
  <p:notesSz cx="6934200" cy="9280525"/>
  <p:custDataLst>
    <p:tags r:id="rId1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60" d="100"/>
          <a:sy n="60" d="100"/>
        </p:scale>
        <p:origin x="-67" y="-42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18" y="-480"/>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November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November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802.11-16/1302r1</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2016-11-07</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November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79600" cy="276999"/>
          </a:xfrm>
        </p:spPr>
        <p:txBody>
          <a:bodyPr/>
          <a:lstStyle/>
          <a:p>
            <a:pPr>
              <a:defRPr/>
            </a:pPr>
            <a:r>
              <a:rPr lang="en-US" altLang="zh-CN" dirty="0" smtClean="0"/>
              <a:t>November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November 2016, </a:t>
            </a:r>
            <a:r>
              <a:rPr lang="en-US" altLang="zh-CN" sz="2800" dirty="0" smtClean="0">
                <a:latin typeface="Times New Roman" charset="0"/>
              </a:rPr>
              <a:t>San Antonio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July meeting</a:t>
            </a:r>
          </a:p>
          <a:p>
            <a:r>
              <a:rPr lang="en-US" altLang="zh-CN" b="0" dirty="0" smtClean="0">
                <a:latin typeface="+mj-lt"/>
                <a:cs typeface="Arial" panose="020B0604020202020204" pitchFamily="34" charset="0"/>
              </a:rPr>
              <a:t>Approve the meeting minutes for July meeting</a:t>
            </a:r>
          </a:p>
          <a:p>
            <a:r>
              <a:rPr lang="en-US" altLang="zh-CN" b="0" dirty="0" smtClean="0">
                <a:latin typeface="+mj-lt"/>
                <a:cs typeface="Arial" panose="020B0604020202020204" pitchFamily="34" charset="0"/>
              </a:rPr>
              <a:t>Comment Resolution for 2</a:t>
            </a:r>
            <a:r>
              <a:rPr lang="en-US" altLang="zh-CN" b="0" baseline="30000" dirty="0" smtClean="0">
                <a:latin typeface="+mj-lt"/>
                <a:cs typeface="Arial" panose="020B0604020202020204" pitchFamily="34" charset="0"/>
              </a:rPr>
              <a:t>nd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Resolution for MDR (Mandatory </a:t>
            </a:r>
            <a:r>
              <a:rPr lang="en-US" altLang="zh-CN" b="0" dirty="0" smtClean="0">
                <a:latin typeface="+mj-lt"/>
                <a:cs typeface="Arial" panose="020B0604020202020204" pitchFamily="34" charset="0"/>
              </a:rPr>
              <a:t>Draft </a:t>
            </a:r>
            <a:r>
              <a:rPr lang="en-US" altLang="zh-CN" b="0" dirty="0" smtClean="0">
                <a:latin typeface="+mj-lt"/>
                <a:cs typeface="Arial" panose="020B0604020202020204" pitchFamily="34" charset="0"/>
              </a:rPr>
              <a:t>Review)</a:t>
            </a:r>
            <a:endParaRPr lang="en-US" altLang="zh-CN" b="0" dirty="0" smtClean="0">
              <a:latin typeface="+mj-lt"/>
              <a:cs typeface="Arial" panose="020B0604020202020204" pitchFamily="34" charset="0"/>
            </a:endParaRPr>
          </a:p>
          <a:p>
            <a:r>
              <a:rPr lang="en-US" b="0" dirty="0" smtClean="0"/>
              <a:t>Motion</a:t>
            </a:r>
          </a:p>
          <a:p>
            <a:r>
              <a:rPr lang="en-US" altLang="zh-CN" b="0" dirty="0" smtClean="0">
                <a:latin typeface="+mj-lt"/>
                <a:cs typeface="Arial" panose="020B0604020202020204" pitchFamily="34" charset="0"/>
              </a:rPr>
              <a:t>Planning for January 2017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Monday, November 7, 2016 13:30 – 15:30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July meeting</a:t>
            </a:r>
          </a:p>
          <a:p>
            <a:pPr lvl="1"/>
            <a:r>
              <a:rPr lang="en-US" altLang="zh-CN" sz="2000" dirty="0" err="1" smtClean="0"/>
              <a:t>TGaj</a:t>
            </a:r>
            <a:r>
              <a:rPr lang="en-US" altLang="zh-CN" sz="2000" dirty="0" smtClean="0"/>
              <a:t> Editor Report for WG 2</a:t>
            </a:r>
            <a:r>
              <a:rPr lang="en-US" altLang="zh-CN" sz="2000" baseline="30000" dirty="0" smtClean="0"/>
              <a:t>nd</a:t>
            </a:r>
            <a:r>
              <a:rPr lang="en-US" altLang="zh-CN" sz="2000" dirty="0" smtClean="0"/>
              <a:t> Recirculation Letter </a:t>
            </a:r>
            <a:r>
              <a:rPr lang="en-US" altLang="zh-CN" sz="2000" dirty="0" smtClean="0"/>
              <a:t>Ballot</a:t>
            </a:r>
          </a:p>
          <a:p>
            <a:pPr lvl="2">
              <a:lnSpc>
                <a:spcPct val="90000"/>
              </a:lnSpc>
            </a:pPr>
            <a:r>
              <a:rPr lang="en-US" sz="1600" dirty="0" smtClean="0">
                <a:solidFill>
                  <a:srgbClr val="000000"/>
                </a:solidFill>
              </a:rPr>
              <a:t>11-16/1305r0 - </a:t>
            </a:r>
            <a:r>
              <a:rPr lang="en-US" sz="1600" dirty="0" err="1" smtClean="0">
                <a:solidFill>
                  <a:srgbClr val="000000"/>
                </a:solidFill>
              </a:rPr>
              <a:t>TGaj</a:t>
            </a:r>
            <a:r>
              <a:rPr lang="en-US" sz="1600" dirty="0" smtClean="0">
                <a:solidFill>
                  <a:srgbClr val="000000"/>
                </a:solidFill>
              </a:rPr>
              <a:t> Editor Report for LB223</a:t>
            </a:r>
            <a:endParaRPr lang="en-US" altLang="zh-CN" sz="1600" dirty="0" smtClean="0">
              <a:solidFill>
                <a:srgbClr val="000000"/>
              </a:solidFill>
            </a:endParaRPr>
          </a:p>
          <a:p>
            <a:pPr lvl="1"/>
            <a:r>
              <a:rPr lang="en-US" sz="2000" dirty="0" err="1" smtClean="0"/>
              <a:t>TGaj</a:t>
            </a:r>
            <a:r>
              <a:rPr lang="en-US" sz="2000" dirty="0" smtClean="0"/>
              <a:t> comments database for 2</a:t>
            </a:r>
            <a:r>
              <a:rPr lang="en-US" sz="2000" baseline="30000" dirty="0" smtClean="0"/>
              <a:t>nd</a:t>
            </a:r>
            <a:r>
              <a:rPr lang="en-US" sz="2000" dirty="0" smtClean="0"/>
              <a:t> WG Recirculation Letter </a:t>
            </a:r>
            <a:r>
              <a:rPr lang="en-US" sz="2000" dirty="0" smtClean="0"/>
              <a:t>Ballot</a:t>
            </a:r>
          </a:p>
          <a:p>
            <a:pPr lvl="2">
              <a:lnSpc>
                <a:spcPct val="90000"/>
              </a:lnSpc>
            </a:pPr>
            <a:r>
              <a:rPr lang="en-US" sz="1600" dirty="0" smtClean="0">
                <a:solidFill>
                  <a:srgbClr val="000000"/>
                </a:solidFill>
              </a:rPr>
              <a:t>11-16/1129r1 </a:t>
            </a:r>
            <a:r>
              <a:rPr lang="en-US" sz="1600" dirty="0" smtClean="0">
                <a:solidFill>
                  <a:srgbClr val="000000"/>
                </a:solidFill>
              </a:rPr>
              <a:t>- </a:t>
            </a:r>
            <a:r>
              <a:rPr lang="en-US" sz="1600" dirty="0" smtClean="0"/>
              <a:t>LB223 comments database</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D3.0 2</a:t>
            </a:r>
            <a:r>
              <a:rPr lang="en-US" sz="2000" baseline="30000" dirty="0" smtClean="0"/>
              <a:t>nd</a:t>
            </a:r>
            <a:r>
              <a:rPr lang="en-US" sz="2000" dirty="0" smtClean="0"/>
              <a:t> Recirculation Letter Ballot </a:t>
            </a:r>
            <a:endParaRPr lang="en-US" sz="2000" dirty="0" smtClean="0"/>
          </a:p>
          <a:p>
            <a:pPr lvl="2">
              <a:lnSpc>
                <a:spcPct val="90000"/>
              </a:lnSpc>
            </a:pPr>
            <a:r>
              <a:rPr lang="en-US" sz="1600" dirty="0" smtClean="0">
                <a:solidFill>
                  <a:srgbClr val="000000"/>
                </a:solidFill>
              </a:rPr>
              <a:t>11-16/1467r0 </a:t>
            </a:r>
            <a:r>
              <a:rPr lang="en-US" sz="1600" dirty="0" smtClean="0">
                <a:solidFill>
                  <a:srgbClr val="000000"/>
                </a:solidFill>
              </a:rPr>
              <a:t>- </a:t>
            </a:r>
            <a:r>
              <a:rPr lang="en-US" sz="1600" dirty="0" smtClean="0"/>
              <a:t>Proposed </a:t>
            </a:r>
            <a:r>
              <a:rPr lang="en-US" sz="1600" dirty="0" smtClean="0"/>
              <a:t>resolutions-for-CID-502,503,504,520-11aj-lb223</a:t>
            </a:r>
            <a:endParaRPr lang="en-US" sz="1600" dirty="0" smtClean="0">
              <a:solidFill>
                <a:srgbClr val="000000"/>
              </a:solidFill>
            </a:endParaRPr>
          </a:p>
          <a:p>
            <a:pPr lvl="2">
              <a:lnSpc>
                <a:spcPct val="90000"/>
              </a:lnSpc>
            </a:pPr>
            <a:r>
              <a:rPr lang="en-US" sz="1600" dirty="0" smtClean="0">
                <a:solidFill>
                  <a:srgbClr val="000000"/>
                </a:solidFill>
              </a:rPr>
              <a:t>11-16/1145r0 </a:t>
            </a:r>
            <a:r>
              <a:rPr lang="en-US" sz="1600" dirty="0" smtClean="0">
                <a:solidFill>
                  <a:srgbClr val="000000"/>
                </a:solidFill>
              </a:rPr>
              <a:t>- </a:t>
            </a:r>
            <a:r>
              <a:rPr lang="en-US" sz="1600" dirty="0" smtClean="0"/>
              <a:t>Proposed resolution to CID 506, 508, 509, 510, 511, 512, 513 and 514 in LB223</a:t>
            </a:r>
            <a:endParaRPr lang="en-US" sz="1600" dirty="0" smtClean="0">
              <a:solidFill>
                <a:srgbClr val="000000"/>
              </a:solidFill>
            </a:endParaRP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a:t>
            </a:r>
            <a:r>
              <a:rPr lang="en-US" altLang="zh-CN" sz="2000" dirty="0" smtClean="0"/>
              <a:t>, November 8, 2016 13:30 – 15:30</a:t>
            </a:r>
          </a:p>
          <a:p>
            <a:pPr lvl="1">
              <a:lnSpc>
                <a:spcPct val="90000"/>
              </a:lnSpc>
            </a:pPr>
            <a:r>
              <a:rPr lang="en-US" altLang="zh-CN" sz="2000" dirty="0" smtClean="0"/>
              <a:t>Resolution for Comments on </a:t>
            </a:r>
            <a:r>
              <a:rPr lang="en-US" altLang="zh-CN" sz="2000" dirty="0" err="1" smtClean="0"/>
              <a:t>TGaj</a:t>
            </a:r>
            <a:r>
              <a:rPr lang="en-US" altLang="zh-CN" sz="2000" dirty="0" smtClean="0"/>
              <a:t> D3.0 2</a:t>
            </a:r>
            <a:r>
              <a:rPr lang="en-US" altLang="zh-CN" sz="2000" baseline="30000" dirty="0" smtClean="0"/>
              <a:t>nd</a:t>
            </a:r>
            <a:r>
              <a:rPr lang="en-US" altLang="zh-CN" sz="2000" dirty="0" smtClean="0"/>
              <a:t> Recirculation Letter Ballot </a:t>
            </a:r>
            <a:endParaRPr lang="en-US" altLang="zh-CN" sz="2000" dirty="0" smtClean="0"/>
          </a:p>
          <a:p>
            <a:pPr lvl="1">
              <a:lnSpc>
                <a:spcPct val="90000"/>
              </a:lnSpc>
            </a:pPr>
            <a:r>
              <a:rPr lang="en-US" altLang="zh-CN" sz="2000" dirty="0" smtClean="0">
                <a:cs typeface="Arial" panose="020B0604020202020204" pitchFamily="34" charset="0"/>
              </a:rPr>
              <a:t>Resolution for MDR (Mandatory Draft Review)</a:t>
            </a:r>
          </a:p>
          <a:p>
            <a:pPr>
              <a:lnSpc>
                <a:spcPct val="90000"/>
              </a:lnSpc>
            </a:pPr>
            <a:r>
              <a:rPr lang="en-US" altLang="zh-CN" sz="2000" dirty="0" smtClean="0"/>
              <a:t>Tuesday</a:t>
            </a:r>
            <a:r>
              <a:rPr lang="en-US" altLang="zh-CN" sz="2000" dirty="0" smtClean="0"/>
              <a:t>, November 8, 2016 19:30 – 21:30</a:t>
            </a:r>
          </a:p>
          <a:p>
            <a:pPr lvl="1">
              <a:lnSpc>
                <a:spcPct val="90000"/>
              </a:lnSpc>
            </a:pPr>
            <a:r>
              <a:rPr lang="en-US" altLang="zh-CN" sz="2000" dirty="0" smtClean="0"/>
              <a:t>Resolution for Comments on </a:t>
            </a:r>
            <a:r>
              <a:rPr lang="en-US" altLang="zh-CN" sz="2000" dirty="0" err="1" smtClean="0"/>
              <a:t>TGaj</a:t>
            </a:r>
            <a:r>
              <a:rPr lang="en-US" altLang="zh-CN" sz="2000" dirty="0" smtClean="0"/>
              <a:t> </a:t>
            </a:r>
            <a:r>
              <a:rPr lang="en-US" altLang="zh-CN" sz="2000" dirty="0" err="1" smtClean="0"/>
              <a:t>D3.0</a:t>
            </a:r>
            <a:r>
              <a:rPr lang="en-US" altLang="zh-CN" sz="2000" dirty="0" smtClean="0"/>
              <a:t> 2</a:t>
            </a:r>
            <a:r>
              <a:rPr lang="en-US" altLang="zh-CN" sz="2000" baseline="30000" dirty="0" smtClean="0"/>
              <a:t>nd</a:t>
            </a:r>
            <a:r>
              <a:rPr lang="en-US" altLang="zh-CN" sz="2000" dirty="0" smtClean="0"/>
              <a:t> Recirculation Letter Ballot </a:t>
            </a:r>
          </a:p>
          <a:p>
            <a:pPr>
              <a:lnSpc>
                <a:spcPct val="90000"/>
              </a:lnSpc>
            </a:pPr>
            <a:r>
              <a:rPr lang="en-US" altLang="zh-CN" sz="2000" dirty="0" smtClean="0"/>
              <a:t>Wednesday, November 9, 2016 13:30 – 15:30</a:t>
            </a:r>
          </a:p>
          <a:p>
            <a:pPr lvl="1">
              <a:lnSpc>
                <a:spcPct val="90000"/>
              </a:lnSpc>
            </a:pPr>
            <a:r>
              <a:rPr lang="en-US" altLang="zh-CN" sz="1800" dirty="0" smtClean="0"/>
              <a:t>Resolution for Comments on </a:t>
            </a:r>
            <a:r>
              <a:rPr lang="en-US" altLang="zh-CN" sz="1800" dirty="0" err="1" smtClean="0"/>
              <a:t>TGaj</a:t>
            </a:r>
            <a:r>
              <a:rPr lang="en-US" altLang="zh-CN" sz="1800" dirty="0" smtClean="0"/>
              <a:t> D3.0 2</a:t>
            </a:r>
            <a:r>
              <a:rPr lang="en-US" altLang="zh-CN" sz="1800" baseline="30000" dirty="0" smtClean="0"/>
              <a:t>nd</a:t>
            </a:r>
            <a:r>
              <a:rPr lang="en-US" altLang="zh-CN" sz="1800" dirty="0" smtClean="0"/>
              <a:t> Recirculation Letter Ballot </a:t>
            </a:r>
            <a:endParaRPr lang="en-US" sz="1800" dirty="0" smtClean="0"/>
          </a:p>
          <a:p>
            <a:pPr>
              <a:lnSpc>
                <a:spcPct val="90000"/>
              </a:lnSpc>
            </a:pPr>
            <a:r>
              <a:rPr lang="en-US" altLang="zh-CN" sz="2000" dirty="0" smtClean="0"/>
              <a:t>Thursday, November 10, 2016</a:t>
            </a:r>
            <a:r>
              <a:rPr lang="en-US" altLang="zh-CN" sz="1800" dirty="0" smtClean="0"/>
              <a:t> </a:t>
            </a:r>
            <a:r>
              <a:rPr lang="en-US" altLang="zh-CN" sz="2000" dirty="0" smtClean="0"/>
              <a:t> 13:30 – 15:30</a:t>
            </a:r>
            <a:endParaRPr lang="en-US" altLang="zh-CN" sz="1800" dirty="0" smtClean="0"/>
          </a:p>
          <a:p>
            <a:pPr lvl="1">
              <a:lnSpc>
                <a:spcPct val="90000"/>
              </a:lnSpc>
            </a:pPr>
            <a:r>
              <a:rPr lang="en-US" sz="1800" dirty="0" smtClean="0"/>
              <a:t>Resolution for Comments on </a:t>
            </a:r>
            <a:r>
              <a:rPr lang="en-US" sz="1800" dirty="0" err="1" smtClean="0"/>
              <a:t>TGaj</a:t>
            </a:r>
            <a:r>
              <a:rPr lang="en-US" sz="1800" dirty="0" smtClean="0"/>
              <a:t> </a:t>
            </a:r>
            <a:r>
              <a:rPr lang="en-US" altLang="zh-CN" sz="1800" dirty="0" smtClean="0"/>
              <a:t>D3.0 2</a:t>
            </a:r>
            <a:r>
              <a:rPr lang="en-US" altLang="zh-CN" sz="1800" baseline="30000" dirty="0" smtClean="0"/>
              <a:t>nd</a:t>
            </a:r>
            <a:r>
              <a:rPr lang="en-US" sz="1800" dirty="0" smtClean="0"/>
              <a:t> Recirculation Letter Ballot </a:t>
            </a:r>
            <a:endParaRPr lang="en-US" sz="1800" dirty="0" smtClean="0">
              <a:solidFill>
                <a:srgbClr val="FF0000"/>
              </a:solidFill>
            </a:endParaRPr>
          </a:p>
          <a:p>
            <a:pPr lvl="1">
              <a:lnSpc>
                <a:spcPct val="90000"/>
              </a:lnSpc>
            </a:pPr>
            <a:r>
              <a:rPr lang="en-US" altLang="zh-CN" sz="1800" dirty="0" smtClean="0">
                <a:cs typeface="Arial" panose="020B0604020202020204" pitchFamily="34" charset="0"/>
              </a:rPr>
              <a:t>Discussion on conditional Mandatory Draft Review</a:t>
            </a:r>
            <a:endParaRPr lang="en-US" altLang="zh-CN" sz="1800" dirty="0" smtClean="0"/>
          </a:p>
          <a:p>
            <a:pPr lvl="1">
              <a:lnSpc>
                <a:spcPct val="90000"/>
              </a:lnSpc>
            </a:pPr>
            <a:r>
              <a:rPr lang="en-US" altLang="zh-CN" sz="1800" dirty="0" smtClean="0">
                <a:cs typeface="Arial" panose="020B0604020202020204" pitchFamily="34" charset="0"/>
              </a:rPr>
              <a:t>Motion</a:t>
            </a:r>
            <a:endParaRPr lang="en-US" altLang="zh-CN" sz="1800" dirty="0" smtClean="0">
              <a:sym typeface="Wingdings" panose="05000000000000000000" pitchFamily="2" charset="2"/>
            </a:endParaRPr>
          </a:p>
          <a:p>
            <a:pPr lvl="1"/>
            <a:r>
              <a:rPr lang="en-US" altLang="zh-CN" sz="1800" dirty="0" smtClean="0">
                <a:cs typeface="Arial" panose="020B0604020202020204" pitchFamily="34" charset="0"/>
                <a:sym typeface="Wingdings" panose="05000000000000000000" pitchFamily="2" charset="2"/>
              </a:rPr>
              <a:t>Plan for January 2017 meeting</a:t>
            </a:r>
          </a:p>
          <a:p>
            <a:pPr lvl="1"/>
            <a:r>
              <a:rPr lang="en-US" altLang="zh-CN" sz="1800" dirty="0" smtClean="0"/>
              <a:t>Conference call </a:t>
            </a:r>
            <a:r>
              <a:rPr lang="en-US" altLang="zh-CN" sz="1800" dirty="0" smtClean="0"/>
              <a:t>time</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122196</TotalTime>
  <Words>979</Words>
  <Application>Microsoft Office PowerPoint</Application>
  <PresentationFormat>全屏显示(4:3)</PresentationFormat>
  <Paragraphs>145</Paragraphs>
  <Slides>10</Slides>
  <Notes>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3669</cp:revision>
  <cp:lastPrinted>1998-02-10T13:28:06Z</cp:lastPrinted>
  <dcterms:created xsi:type="dcterms:W3CDTF">2007-04-17T18:10:23Z</dcterms:created>
  <dcterms:modified xsi:type="dcterms:W3CDTF">2016-11-07T14:55:59Z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1474980207</vt:lpwstr>
  </property>
</Properties>
</file>