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2" r:id="rId3"/>
    <p:sldId id="293" r:id="rId4"/>
    <p:sldId id="298" r:id="rId5"/>
    <p:sldId id="300" r:id="rId6"/>
    <p:sldId id="299" r:id="rId7"/>
    <p:sldId id="301" r:id="rId8"/>
    <p:sldId id="290" r:id="rId9"/>
    <p:sldId id="29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134" y="8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Joseph Levy (InterDigital)</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C5F82844-D3D8-4E2F-BC31-F893CF7EFBD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3379616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802.11-16/0190r0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2016</a:t>
            </a:r>
          </a:p>
        </p:txBody>
      </p:sp>
      <p:sp>
        <p:nvSpPr>
          <p:cNvPr id="1843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Joseph Levy (InterDigital)</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A8AE28EE-710A-423D-918F-3472049856C0}"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23309609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US"/>
              <a:t>doc.: IEEE 802.11-16/0190r0</a:t>
            </a:r>
          </a:p>
        </p:txBody>
      </p:sp>
      <p:sp>
        <p:nvSpPr>
          <p:cNvPr id="19459" name="Rectangle 3"/>
          <p:cNvSpPr>
            <a:spLocks noGrp="1" noChangeArrowheads="1"/>
          </p:cNvSpPr>
          <p:nvPr>
            <p:ph type="dt" sz="quarter" idx="1"/>
          </p:nvPr>
        </p:nvSpPr>
        <p:spPr>
          <a:noFill/>
        </p:spPr>
        <p:txBody>
          <a:bodyPr/>
          <a:lstStyle/>
          <a:p>
            <a:r>
              <a:rPr lang="en-US"/>
              <a:t>January 2016</a:t>
            </a:r>
          </a:p>
        </p:txBody>
      </p:sp>
      <p:sp>
        <p:nvSpPr>
          <p:cNvPr id="19460" name="Rectangle 6"/>
          <p:cNvSpPr>
            <a:spLocks noGrp="1" noChangeArrowheads="1"/>
          </p:cNvSpPr>
          <p:nvPr>
            <p:ph type="ftr" sz="quarter" idx="4"/>
          </p:nvPr>
        </p:nvSpPr>
        <p:spPr>
          <a:noFill/>
        </p:spPr>
        <p:txBody>
          <a:bodyPr/>
          <a:lstStyle/>
          <a:p>
            <a:pPr lvl="4"/>
            <a:r>
              <a:rPr lang="en-US"/>
              <a:t>Joseph Levy (InterDigital)</a:t>
            </a:r>
          </a:p>
        </p:txBody>
      </p:sp>
      <p:sp>
        <p:nvSpPr>
          <p:cNvPr id="19461" name="Rectangle 7"/>
          <p:cNvSpPr>
            <a:spLocks noGrp="1" noChangeArrowheads="1"/>
          </p:cNvSpPr>
          <p:nvPr>
            <p:ph type="sldNum" sz="quarter" idx="5"/>
          </p:nvPr>
        </p:nvSpPr>
        <p:spPr>
          <a:noFill/>
        </p:spPr>
        <p:txBody>
          <a:bodyPr/>
          <a:lstStyle/>
          <a:p>
            <a:r>
              <a:rPr lang="en-US"/>
              <a:t>Page </a:t>
            </a:r>
            <a:fld id="{7441BA8B-EA44-4BCB-8894-4A698C9D9ECD}" type="slidenum">
              <a:rPr lang="en-US" smtClean="0"/>
              <a:pPr/>
              <a:t>1</a:t>
            </a:fld>
            <a:endParaRPr 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036939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US"/>
              <a:t>doc.: IEEE 802.11-16/0190r0</a:t>
            </a:r>
          </a:p>
        </p:txBody>
      </p:sp>
      <p:sp>
        <p:nvSpPr>
          <p:cNvPr id="20483" name="Rectangle 3"/>
          <p:cNvSpPr>
            <a:spLocks noGrp="1" noChangeArrowheads="1"/>
          </p:cNvSpPr>
          <p:nvPr>
            <p:ph type="dt" sz="quarter" idx="1"/>
          </p:nvPr>
        </p:nvSpPr>
        <p:spPr>
          <a:noFill/>
        </p:spPr>
        <p:txBody>
          <a:bodyPr/>
          <a:lstStyle/>
          <a:p>
            <a:r>
              <a:rPr lang="en-US"/>
              <a:t>January 2016</a:t>
            </a:r>
          </a:p>
        </p:txBody>
      </p:sp>
      <p:sp>
        <p:nvSpPr>
          <p:cNvPr id="20484" name="Rectangle 6"/>
          <p:cNvSpPr>
            <a:spLocks noGrp="1" noChangeArrowheads="1"/>
          </p:cNvSpPr>
          <p:nvPr>
            <p:ph type="ftr" sz="quarter" idx="4"/>
          </p:nvPr>
        </p:nvSpPr>
        <p:spPr>
          <a:noFill/>
        </p:spPr>
        <p:txBody>
          <a:bodyPr/>
          <a:lstStyle/>
          <a:p>
            <a:pPr lvl="4"/>
            <a:r>
              <a:rPr lang="en-US"/>
              <a:t>Joseph Levy (InterDigital)</a:t>
            </a:r>
          </a:p>
        </p:txBody>
      </p:sp>
      <p:sp>
        <p:nvSpPr>
          <p:cNvPr id="20485" name="Rectangle 7"/>
          <p:cNvSpPr>
            <a:spLocks noGrp="1" noChangeArrowheads="1"/>
          </p:cNvSpPr>
          <p:nvPr>
            <p:ph type="sldNum" sz="quarter" idx="5"/>
          </p:nvPr>
        </p:nvSpPr>
        <p:spPr>
          <a:noFill/>
        </p:spPr>
        <p:txBody>
          <a:bodyPr/>
          <a:lstStyle/>
          <a:p>
            <a:r>
              <a:rPr lang="en-US"/>
              <a:t>Page </a:t>
            </a:r>
            <a:fld id="{F12C820A-A132-4231-BE0A-AC79B82FD720}" type="slidenum">
              <a:rPr lang="en-US" smtClean="0"/>
              <a:pPr/>
              <a:t>2</a:t>
            </a:fld>
            <a:endParaRPr lang="en-US"/>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1727891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3</a:t>
            </a:fld>
            <a:endParaRPr lang="en-US"/>
          </a:p>
        </p:txBody>
      </p:sp>
    </p:spTree>
    <p:extLst>
      <p:ext uri="{BB962C8B-B14F-4D97-AF65-F5344CB8AC3E}">
        <p14:creationId xmlns:p14="http://schemas.microsoft.com/office/powerpoint/2010/main" val="5917501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4</a:t>
            </a:fld>
            <a:endParaRPr lang="en-US"/>
          </a:p>
        </p:txBody>
      </p:sp>
    </p:spTree>
    <p:extLst>
      <p:ext uri="{BB962C8B-B14F-4D97-AF65-F5344CB8AC3E}">
        <p14:creationId xmlns:p14="http://schemas.microsoft.com/office/powerpoint/2010/main" val="2289952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5</a:t>
            </a:fld>
            <a:endParaRPr lang="en-US"/>
          </a:p>
        </p:txBody>
      </p:sp>
    </p:spTree>
    <p:extLst>
      <p:ext uri="{BB962C8B-B14F-4D97-AF65-F5344CB8AC3E}">
        <p14:creationId xmlns:p14="http://schemas.microsoft.com/office/powerpoint/2010/main" val="13326179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6</a:t>
            </a:fld>
            <a:endParaRPr lang="en-US"/>
          </a:p>
        </p:txBody>
      </p:sp>
    </p:spTree>
    <p:extLst>
      <p:ext uri="{BB962C8B-B14F-4D97-AF65-F5344CB8AC3E}">
        <p14:creationId xmlns:p14="http://schemas.microsoft.com/office/powerpoint/2010/main" val="1056700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7</a:t>
            </a:fld>
            <a:endParaRPr lang="en-US"/>
          </a:p>
        </p:txBody>
      </p:sp>
    </p:spTree>
    <p:extLst>
      <p:ext uri="{BB962C8B-B14F-4D97-AF65-F5344CB8AC3E}">
        <p14:creationId xmlns:p14="http://schemas.microsoft.com/office/powerpoint/2010/main" val="2161758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8</a:t>
            </a:fld>
            <a:endParaRPr lang="en-US"/>
          </a:p>
        </p:txBody>
      </p:sp>
    </p:spTree>
    <p:extLst>
      <p:ext uri="{BB962C8B-B14F-4D97-AF65-F5344CB8AC3E}">
        <p14:creationId xmlns:p14="http://schemas.microsoft.com/office/powerpoint/2010/main" val="40377398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xfrm>
            <a:off x="1154113" y="701675"/>
            <a:ext cx="4625975" cy="3468688"/>
          </a:xfrm>
          <a:ln/>
        </p:spPr>
      </p:sp>
      <p:sp>
        <p:nvSpPr>
          <p:cNvPr id="23555" name="Notes Placeholder 2"/>
          <p:cNvSpPr>
            <a:spLocks noGrp="1"/>
          </p:cNvSpPr>
          <p:nvPr>
            <p:ph type="body" idx="1"/>
          </p:nvPr>
        </p:nvSpPr>
        <p:spPr>
          <a:noFill/>
          <a:ln/>
        </p:spPr>
        <p:txBody>
          <a:bodyPr/>
          <a:lstStyle/>
          <a:p>
            <a:endParaRPr lang="en-US"/>
          </a:p>
        </p:txBody>
      </p:sp>
      <p:sp>
        <p:nvSpPr>
          <p:cNvPr id="23556" name="Header Placeholder 3"/>
          <p:cNvSpPr>
            <a:spLocks noGrp="1"/>
          </p:cNvSpPr>
          <p:nvPr>
            <p:ph type="hdr" sz="quarter"/>
          </p:nvPr>
        </p:nvSpPr>
        <p:spPr>
          <a:noFill/>
        </p:spPr>
        <p:txBody>
          <a:bodyPr/>
          <a:lstStyle/>
          <a:p>
            <a:r>
              <a:rPr lang="en-US"/>
              <a:t>doc.: IEEE 802.11-16/0190r0</a:t>
            </a:r>
          </a:p>
        </p:txBody>
      </p:sp>
      <p:sp>
        <p:nvSpPr>
          <p:cNvPr id="23557" name="Date Placeholder 4"/>
          <p:cNvSpPr>
            <a:spLocks noGrp="1"/>
          </p:cNvSpPr>
          <p:nvPr>
            <p:ph type="dt" sz="quarter" idx="1"/>
          </p:nvPr>
        </p:nvSpPr>
        <p:spPr>
          <a:noFill/>
        </p:spPr>
        <p:txBody>
          <a:bodyPr/>
          <a:lstStyle/>
          <a:p>
            <a:r>
              <a:rPr lang="en-US"/>
              <a:t>January 2016</a:t>
            </a:r>
          </a:p>
        </p:txBody>
      </p:sp>
      <p:sp>
        <p:nvSpPr>
          <p:cNvPr id="23558" name="Footer Placeholder 5"/>
          <p:cNvSpPr>
            <a:spLocks noGrp="1"/>
          </p:cNvSpPr>
          <p:nvPr>
            <p:ph type="ftr" sz="quarter" idx="4"/>
          </p:nvPr>
        </p:nvSpPr>
        <p:spPr>
          <a:noFill/>
        </p:spPr>
        <p:txBody>
          <a:bodyPr/>
          <a:lstStyle/>
          <a:p>
            <a:pPr lvl="4"/>
            <a:r>
              <a:rPr lang="en-US"/>
              <a:t>Joseph Levy (InterDigital)</a:t>
            </a:r>
          </a:p>
        </p:txBody>
      </p:sp>
      <p:sp>
        <p:nvSpPr>
          <p:cNvPr id="23559" name="Slide Number Placeholder 6"/>
          <p:cNvSpPr>
            <a:spLocks noGrp="1"/>
          </p:cNvSpPr>
          <p:nvPr>
            <p:ph type="sldNum" sz="quarter" idx="5"/>
          </p:nvPr>
        </p:nvSpPr>
        <p:spPr>
          <a:noFill/>
        </p:spPr>
        <p:txBody>
          <a:bodyPr/>
          <a:lstStyle/>
          <a:p>
            <a:r>
              <a:rPr lang="en-US"/>
              <a:t>Page </a:t>
            </a:r>
            <a:fld id="{0BDA00EA-C510-44A9-980E-C8DBCAD60F3A}" type="slidenum">
              <a:rPr lang="en-US" smtClean="0"/>
              <a:pPr/>
              <a:t>9</a:t>
            </a:fld>
            <a:endParaRPr lang="en-US"/>
          </a:p>
        </p:txBody>
      </p:sp>
    </p:spTree>
    <p:extLst>
      <p:ext uri="{BB962C8B-B14F-4D97-AF65-F5344CB8AC3E}">
        <p14:creationId xmlns:p14="http://schemas.microsoft.com/office/powerpoint/2010/main" val="2366532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F657D9E5-F02D-4AA7-B795-6D72BFD3543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6276E39-D40D-45EE-BB98-AEEAB1C4156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A177F988-3EF9-4784-AC86-CD5C16932EA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6"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91C974D1-5F66-4D5B-932A-2DC0BB21FC6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A4BE456-3FE8-4C7D-BA70-D8903C2AAAE2}"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9"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FEB95BF-DBFA-4D98-8EC1-D3D333DB61A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CB3995D0-4C8C-441F-8566-9B527D4A87D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2878DC56-3D4A-4DDC-A5FE-22F351A5EA0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B5DD4CD7-45B6-4358-B054-C482FA7F6BE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noChangeArrowheads="1"/>
          </p:cNvSpPr>
          <p:nvPr>
            <p:ph type="ftr" sz="quarter" idx="11"/>
          </p:nvPr>
        </p:nvSpPr>
        <p:spPr>
          <a:xfrm>
            <a:off x="6441683" y="6475413"/>
            <a:ext cx="2102242" cy="184666"/>
          </a:xfrm>
          <a:prstGeom prst="rect">
            <a:avLst/>
          </a:prstGeom>
        </p:spPr>
        <p:txBody>
          <a:bodyPr/>
          <a:lstStyle>
            <a:lvl1pPr>
              <a:defRPr/>
            </a:lvl1pPr>
          </a:lstStyle>
          <a:p>
            <a:pPr>
              <a:defRPr/>
            </a:pPr>
            <a:r>
              <a:rPr lang="en-US"/>
              <a:t>Mark Hamilton, Polycom, Inc.</a:t>
            </a:r>
          </a:p>
        </p:txBody>
      </p:sp>
      <p:sp>
        <p:nvSpPr>
          <p:cNvPr id="7" name="Slide Number Placeholder 6"/>
          <p:cNvSpPr>
            <a:spLocks noGrp="1" noChangeArrowheads="1"/>
          </p:cNvSpPr>
          <p:nvPr>
            <p:ph type="sldNum" sz="quarter" idx="12"/>
          </p:nvPr>
        </p:nvSpPr>
        <p:spPr>
          <a:xfrm>
            <a:off x="4344988" y="6475413"/>
            <a:ext cx="530225" cy="182562"/>
          </a:xfrm>
          <a:prstGeom prst="rect">
            <a:avLst/>
          </a:prstGeom>
        </p:spPr>
        <p:txBody>
          <a:bodyPr/>
          <a:lstStyle>
            <a:lvl1pPr>
              <a:defRPr/>
            </a:lvl1pPr>
          </a:lstStyle>
          <a:p>
            <a:pPr>
              <a:defRPr/>
            </a:pPr>
            <a:r>
              <a:rPr lang="en-US"/>
              <a:t>Slide </a:t>
            </a:r>
            <a:fld id="{0D15DCF0-9B53-4E58-859A-C01E6730380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685801" y="332601"/>
            <a:ext cx="7759700" cy="276999"/>
          </a:xfrm>
          <a:prstGeom prst="rect">
            <a:avLst/>
          </a:prstGeom>
          <a:noFill/>
          <a:ln w="9525">
            <a:noFill/>
            <a:miter lim="800000"/>
            <a:headEnd/>
            <a:tailEnd/>
          </a:ln>
          <a:effectLst/>
        </p:spPr>
        <p:txBody>
          <a:bodyPr wrap="square" lIns="0" tIns="0" rIns="0" bIns="0" numCol="1" anchor="t" anchorCtr="0">
            <a:spAutoFit/>
          </a:bodyPr>
          <a:lstStyle/>
          <a:p>
            <a:pPr marL="0" lvl="4" algn="just">
              <a:tabLst>
                <a:tab pos="4846320" algn="l"/>
              </a:tabLst>
              <a:defRPr/>
            </a:pPr>
            <a:r>
              <a:rPr lang="en-US" sz="1800" b="1" baseline="0" dirty="0"/>
              <a:t>September</a:t>
            </a:r>
            <a:r>
              <a:rPr lang="en-US" sz="1800" b="1" dirty="0"/>
              <a:t> 2016	doc.: IEEE 802.11-16/1282r0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2"/>
            <a:ext cx="7772400" cy="184666"/>
          </a:xfrm>
          <a:prstGeom prst="rect">
            <a:avLst/>
          </a:prstGeom>
          <a:noFill/>
          <a:ln w="9525">
            <a:noFill/>
            <a:miter lim="800000"/>
            <a:headEnd/>
            <a:tailEnd/>
          </a:ln>
          <a:effectLst/>
        </p:spPr>
        <p:txBody>
          <a:bodyPr wrap="square" lIns="0" tIns="0" rIns="0" bIns="0">
            <a:spAutoFit/>
          </a:bodyPr>
          <a:lstStyle/>
          <a:p>
            <a:pPr>
              <a:tabLst>
                <a:tab pos="3749040" algn="ctr"/>
                <a:tab pos="7662672" algn="r"/>
              </a:tabLst>
              <a:defRPr/>
            </a:pPr>
            <a:r>
              <a:rPr lang="en-US" dirty="0"/>
              <a:t>Submission	Slide </a:t>
            </a:r>
            <a:fld id="{77B4D580-F81A-477B-82FA-805B1E489321}" type="slidenum">
              <a:rPr lang="en-US" smtClean="0"/>
              <a:t>‹#›</a:t>
            </a:fld>
            <a:r>
              <a:rPr lang="en-US" dirty="0"/>
              <a:t>	Mark Hamilton</a:t>
            </a:r>
            <a:r>
              <a:rPr lang="en-US" baseline="0" dirty="0"/>
              <a:t> (Ruckus Wireless)</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6/11-16-1078-01-0arc-arc-sc-agenda-september-2016.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6/11-16-0720-00-0arc-stacked-architecture-discussion.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15/11-15-0454-00-0arc-some-more-ds-architecture-concepts.ppt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a:noFill/>
        </p:spPr>
        <p:txBody>
          <a:bodyPr/>
          <a:lstStyle/>
          <a:p>
            <a:r>
              <a:rPr lang="en-US" dirty="0"/>
              <a:t>ARC Closing Report </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dirty="0"/>
              <a:t>Date:</a:t>
            </a:r>
            <a:r>
              <a:rPr lang="en-US" sz="2000" b="0" dirty="0"/>
              <a:t> 2016-09-15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1886157827"/>
              </p:ext>
            </p:extLst>
          </p:nvPr>
        </p:nvGraphicFramePr>
        <p:xfrm>
          <a:off x="520700" y="2292350"/>
          <a:ext cx="7662863" cy="2662238"/>
        </p:xfrm>
        <a:graphic>
          <a:graphicData uri="http://schemas.openxmlformats.org/presentationml/2006/ole">
            <mc:AlternateContent xmlns:mc="http://schemas.openxmlformats.org/markup-compatibility/2006">
              <mc:Choice xmlns:v="urn:schemas-microsoft-com:vml" Requires="v">
                <p:oleObj spid="_x0000_s1151" name="Document" r:id="rId4" imgW="8267030" imgH="2874253" progId="Word.Document.8">
                  <p:embed/>
                </p:oleObj>
              </mc:Choice>
              <mc:Fallback>
                <p:oleObj name="Document" r:id="rId4" imgW="8267030" imgH="2874253" progId="Word.Document.8">
                  <p:embed/>
                  <p:pic>
                    <p:nvPicPr>
                      <p:cNvPr id="0" name="Object 11"/>
                      <p:cNvPicPr>
                        <a:picLocks noChangeAspect="1" noChangeArrowheads="1"/>
                      </p:cNvPicPr>
                      <p:nvPr/>
                    </p:nvPicPr>
                    <p:blipFill>
                      <a:blip r:embed="rId5"/>
                      <a:srcRect/>
                      <a:stretch>
                        <a:fillRect/>
                      </a:stretch>
                    </p:blipFill>
                    <p:spPr bwMode="auto">
                      <a:xfrm>
                        <a:off x="520700" y="2292350"/>
                        <a:ext cx="7662863" cy="2662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t>Abstract</a:t>
            </a:r>
          </a:p>
        </p:txBody>
      </p:sp>
      <p:sp>
        <p:nvSpPr>
          <p:cNvPr id="14339" name="Rectangle 3"/>
          <p:cNvSpPr>
            <a:spLocks noGrp="1" noChangeArrowheads="1"/>
          </p:cNvSpPr>
          <p:nvPr>
            <p:ph idx="1"/>
          </p:nvPr>
        </p:nvSpPr>
        <p:spPr/>
        <p:txBody>
          <a:bodyPr/>
          <a:lstStyle/>
          <a:p>
            <a:pPr algn="ctr" eaLnBrk="1" hangingPunct="1">
              <a:buFontTx/>
              <a:buNone/>
            </a:pPr>
            <a:r>
              <a:rPr lang="en-US" dirty="0"/>
              <a:t>This document is the closing report for ARC SC, </a:t>
            </a:r>
          </a:p>
          <a:p>
            <a:pPr algn="ctr" eaLnBrk="1" hangingPunct="1">
              <a:buFontTx/>
              <a:buNone/>
            </a:pPr>
            <a:r>
              <a:rPr lang="en-US" dirty="0"/>
              <a:t>September 2016 Meeting in Warsaw, Poland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609600"/>
          </a:xfrm>
        </p:spPr>
        <p:txBody>
          <a:bodyPr/>
          <a:lstStyle/>
          <a:p>
            <a:r>
              <a:rPr lang="en-US" dirty="0"/>
              <a:t>Work Completed</a:t>
            </a:r>
          </a:p>
        </p:txBody>
      </p:sp>
      <p:sp>
        <p:nvSpPr>
          <p:cNvPr id="15366" name="Rectangle 3"/>
          <p:cNvSpPr>
            <a:spLocks noGrp="1" noChangeArrowheads="1"/>
          </p:cNvSpPr>
          <p:nvPr>
            <p:ph type="body" idx="1"/>
          </p:nvPr>
        </p:nvSpPr>
        <p:spPr>
          <a:xfrm>
            <a:off x="381000" y="1447800"/>
            <a:ext cx="8382000" cy="5029200"/>
          </a:xfrm>
        </p:spPr>
        <p:txBody>
          <a:bodyPr/>
          <a:lstStyle/>
          <a:p>
            <a:pPr>
              <a:spcBef>
                <a:spcPts val="0"/>
              </a:spcBef>
            </a:pPr>
            <a:r>
              <a:rPr lang="en-US" dirty="0"/>
              <a:t>Agenda is here: </a:t>
            </a:r>
            <a:r>
              <a:rPr lang="en-US" dirty="0">
                <a:hlinkClick r:id="rId3"/>
              </a:rPr>
              <a:t>https://mentor.ieee.org/802.11/dcn/16/11-16-1078-01-0arc-arc-sc-agenda-september-2016.pptx</a:t>
            </a:r>
            <a:r>
              <a:rPr lang="en-US" dirty="0"/>
              <a:t> </a:t>
            </a:r>
            <a:endParaRPr lang="en-US" b="0" dirty="0"/>
          </a:p>
          <a:p>
            <a:pPr>
              <a:spcBef>
                <a:spcPts val="0"/>
              </a:spcBef>
            </a:pPr>
            <a:endParaRPr lang="en-US" dirty="0"/>
          </a:p>
          <a:p>
            <a:pPr>
              <a:spcBef>
                <a:spcPts val="0"/>
              </a:spcBef>
            </a:pPr>
            <a:r>
              <a:rPr lang="en-US" dirty="0"/>
              <a:t>Noted status of “802.11 as a component/5G/IMT-2020”</a:t>
            </a:r>
          </a:p>
          <a:p>
            <a:pPr lvl="1">
              <a:spcBef>
                <a:spcPts val="0"/>
              </a:spcBef>
            </a:pPr>
            <a:r>
              <a:rPr lang="en-US" dirty="0"/>
              <a:t>Being handled in AANI SC.  No action needed.  Will stop tracking.</a:t>
            </a:r>
          </a:p>
          <a:p>
            <a:pPr lvl="1">
              <a:spcBef>
                <a:spcPts val="0"/>
              </a:spcBef>
            </a:pPr>
            <a:endParaRPr lang="en-US" dirty="0"/>
          </a:p>
          <a:p>
            <a:pPr>
              <a:spcBef>
                <a:spcPts val="0"/>
              </a:spcBef>
            </a:pPr>
            <a:r>
              <a:rPr lang="en-US" dirty="0"/>
              <a:t>Noted status of IEEE 1588 mapping to IEEE 802.11</a:t>
            </a:r>
          </a:p>
          <a:p>
            <a:pPr lvl="1">
              <a:spcBef>
                <a:spcPts val="0"/>
              </a:spcBef>
            </a:pPr>
            <a:r>
              <a:rPr lang="en-US" dirty="0"/>
              <a:t>No changes.  No action needed.</a:t>
            </a:r>
          </a:p>
          <a:p>
            <a:pPr lvl="1">
              <a:spcBef>
                <a:spcPts val="0"/>
              </a:spcBef>
            </a:pPr>
            <a:r>
              <a:rPr lang="en-US" dirty="0"/>
              <a:t>Aware of a concern about mapping IEEE 1588, by using 802.1AS, to 802.11, for multicast frames.  This comes up when considering streaming video, for example.</a:t>
            </a:r>
          </a:p>
          <a:p>
            <a:pPr lvl="1">
              <a:spcBef>
                <a:spcPts val="0"/>
              </a:spcBef>
            </a:pPr>
            <a:endParaRPr lang="en-US" dirty="0"/>
          </a:p>
        </p:txBody>
      </p:sp>
    </p:spTree>
    <p:extLst>
      <p:ext uri="{BB962C8B-B14F-4D97-AF65-F5344CB8AC3E}">
        <p14:creationId xmlns:p14="http://schemas.microsoft.com/office/powerpoint/2010/main" val="159427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4572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19200"/>
            <a:ext cx="8382000" cy="5029200"/>
          </a:xfrm>
        </p:spPr>
        <p:txBody>
          <a:bodyPr/>
          <a:lstStyle/>
          <a:p>
            <a:pPr>
              <a:spcBef>
                <a:spcPts val="0"/>
              </a:spcBef>
            </a:pPr>
            <a:r>
              <a:rPr lang="en-US" dirty="0"/>
              <a:t>Noted status of IETF/802 Coordination</a:t>
            </a:r>
          </a:p>
          <a:p>
            <a:pPr lvl="1">
              <a:spcBef>
                <a:spcPts val="0"/>
              </a:spcBef>
            </a:pPr>
            <a:r>
              <a:rPr lang="en-US" dirty="0"/>
              <a:t>No known action needed at this time.</a:t>
            </a:r>
          </a:p>
          <a:p>
            <a:pPr lvl="1">
              <a:spcBef>
                <a:spcPts val="0"/>
              </a:spcBef>
            </a:pPr>
            <a:r>
              <a:rPr lang="en-US" dirty="0"/>
              <a:t>Work is ongoing externally on a concern about the proliferation of multicast-based protocols, and how those perform when run over 802.11.</a:t>
            </a:r>
          </a:p>
          <a:p>
            <a:pPr lvl="1">
              <a:spcBef>
                <a:spcPts val="0"/>
              </a:spcBef>
            </a:pPr>
            <a:endParaRPr lang="en-US" dirty="0"/>
          </a:p>
          <a:p>
            <a:pPr>
              <a:spcBef>
                <a:spcPts val="0"/>
              </a:spcBef>
            </a:pPr>
            <a:r>
              <a:rPr lang="en-US" dirty="0"/>
              <a:t>Noted status of 802.1AC revision</a:t>
            </a:r>
          </a:p>
          <a:p>
            <a:pPr lvl="1">
              <a:spcBef>
                <a:spcPts val="0"/>
              </a:spcBef>
            </a:pPr>
            <a:r>
              <a:rPr lang="en-US" dirty="0"/>
              <a:t>Clean </a:t>
            </a:r>
            <a:r>
              <a:rPr lang="en-US" dirty="0" err="1"/>
              <a:t>recirc</a:t>
            </a:r>
            <a:r>
              <a:rPr lang="en-US" dirty="0"/>
              <a:t> Sponsor Ballot has closed.  Forwarding D4.0 to </a:t>
            </a:r>
            <a:r>
              <a:rPr lang="en-US" dirty="0" err="1"/>
              <a:t>RevCom</a:t>
            </a:r>
            <a:r>
              <a:rPr lang="en-US" dirty="0"/>
              <a:t>.</a:t>
            </a:r>
          </a:p>
          <a:p>
            <a:pPr lvl="1">
              <a:spcBef>
                <a:spcPts val="0"/>
              </a:spcBef>
            </a:pPr>
            <a:endParaRPr lang="en-US" dirty="0"/>
          </a:p>
          <a:p>
            <a:pPr>
              <a:spcBef>
                <a:spcPts val="0"/>
              </a:spcBef>
            </a:pPr>
            <a:r>
              <a:rPr lang="en-US" dirty="0"/>
              <a:t>Status of joint topics with </a:t>
            </a:r>
            <a:r>
              <a:rPr lang="en-US" dirty="0" err="1"/>
              <a:t>TGak</a:t>
            </a:r>
            <a:r>
              <a:rPr lang="en-US" dirty="0"/>
              <a:t> (General Links)</a:t>
            </a:r>
          </a:p>
          <a:p>
            <a:pPr lvl="1">
              <a:spcBef>
                <a:spcPts val="0"/>
              </a:spcBef>
            </a:pPr>
            <a:r>
              <a:rPr lang="en-US" dirty="0" err="1"/>
              <a:t>TGak</a:t>
            </a:r>
            <a:r>
              <a:rPr lang="en-US" dirty="0"/>
              <a:t> is still struggling with what an ESS means in their context (if anything), and what SAP types are where in their architecture.  ARC SC can help with this.  Covered later in the agenda.</a:t>
            </a:r>
          </a:p>
          <a:p>
            <a:pPr>
              <a:spcBef>
                <a:spcPts val="0"/>
              </a:spcBef>
            </a:pPr>
            <a:endParaRPr lang="en-US" dirty="0"/>
          </a:p>
          <a:p>
            <a:pPr>
              <a:spcBef>
                <a:spcPts val="0"/>
              </a:spcBef>
            </a:pPr>
            <a:r>
              <a:rPr lang="en-US" dirty="0"/>
              <a:t>Status of joint topics with </a:t>
            </a:r>
            <a:r>
              <a:rPr lang="en-US" dirty="0" err="1"/>
              <a:t>TGaq</a:t>
            </a:r>
            <a:r>
              <a:rPr lang="en-US" dirty="0"/>
              <a:t> (Pre-association Discovery)</a:t>
            </a:r>
          </a:p>
          <a:p>
            <a:pPr lvl="1">
              <a:spcBef>
                <a:spcPts val="0"/>
              </a:spcBef>
            </a:pPr>
            <a:r>
              <a:rPr lang="en-US" dirty="0" err="1"/>
              <a:t>TGaq</a:t>
            </a:r>
            <a:r>
              <a:rPr lang="en-US" dirty="0"/>
              <a:t> would like to discuss the architectural model for SIC, SIR, ANQP server and other 11aq components.  Covered later in the agenda.</a:t>
            </a:r>
          </a:p>
          <a:p>
            <a:pPr>
              <a:spcBef>
                <a:spcPts val="0"/>
              </a:spcBef>
            </a:pPr>
            <a:endParaRPr lang="en-US" dirty="0"/>
          </a:p>
        </p:txBody>
      </p:sp>
    </p:spTree>
    <p:extLst>
      <p:ext uri="{BB962C8B-B14F-4D97-AF65-F5344CB8AC3E}">
        <p14:creationId xmlns:p14="http://schemas.microsoft.com/office/powerpoint/2010/main" val="2313016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4572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295400"/>
            <a:ext cx="8382000" cy="5029200"/>
          </a:xfrm>
        </p:spPr>
        <p:txBody>
          <a:bodyPr/>
          <a:lstStyle/>
          <a:p>
            <a:pPr>
              <a:spcBef>
                <a:spcPts val="0"/>
              </a:spcBef>
            </a:pPr>
            <a:r>
              <a:rPr lang="en-US" dirty="0"/>
              <a:t>MIB Design Pattern work item</a:t>
            </a:r>
          </a:p>
          <a:p>
            <a:pPr lvl="1">
              <a:spcBef>
                <a:spcPts val="0"/>
              </a:spcBef>
            </a:pPr>
            <a:r>
              <a:rPr lang="en-US" b="0" dirty="0"/>
              <a:t>Discussed.</a:t>
            </a:r>
          </a:p>
          <a:p>
            <a:pPr lvl="1">
              <a:spcBef>
                <a:spcPts val="0"/>
              </a:spcBef>
            </a:pPr>
            <a:r>
              <a:rPr lang="en-US" dirty="0"/>
              <a:t>N</a:t>
            </a:r>
            <a:r>
              <a:rPr lang="en-US" b="0" dirty="0"/>
              <a:t>o real progress recently. </a:t>
            </a:r>
          </a:p>
          <a:p>
            <a:pPr lvl="1">
              <a:spcBef>
                <a:spcPts val="0"/>
              </a:spcBef>
            </a:pPr>
            <a:r>
              <a:rPr lang="en-US" dirty="0"/>
              <a:t>REALLY, REALLY need to put focus and emphasis on this, to get a recommendation done that can be the basis for </a:t>
            </a:r>
            <a:r>
              <a:rPr lang="en-US" dirty="0" err="1"/>
              <a:t>REVmd</a:t>
            </a:r>
            <a:r>
              <a:rPr lang="en-US" dirty="0"/>
              <a:t> and related amendments, while we still have this window of opportunity.</a:t>
            </a:r>
          </a:p>
          <a:p>
            <a:pPr lvl="1">
              <a:spcBef>
                <a:spcPts val="0"/>
              </a:spcBef>
            </a:pPr>
            <a:endParaRPr lang="en-US" b="0" dirty="0"/>
          </a:p>
          <a:p>
            <a:pPr>
              <a:spcBef>
                <a:spcPts val="0"/>
              </a:spcBef>
            </a:pPr>
            <a:r>
              <a:rPr lang="en-US" dirty="0"/>
              <a:t>YANG/NETCONF</a:t>
            </a:r>
          </a:p>
          <a:p>
            <a:pPr lvl="1">
              <a:spcBef>
                <a:spcPts val="0"/>
              </a:spcBef>
            </a:pPr>
            <a:r>
              <a:rPr lang="en-US" dirty="0"/>
              <a:t>We need to get going looking at this, as well, while we have the window before </a:t>
            </a:r>
            <a:r>
              <a:rPr lang="en-US" dirty="0" err="1"/>
              <a:t>REVmd</a:t>
            </a:r>
            <a:r>
              <a:rPr lang="en-US" dirty="0"/>
              <a:t> gets too far along.</a:t>
            </a:r>
          </a:p>
          <a:p>
            <a:pPr lvl="1">
              <a:spcBef>
                <a:spcPts val="0"/>
              </a:spcBef>
            </a:pPr>
            <a:endParaRPr lang="en-US" dirty="0"/>
          </a:p>
          <a:p>
            <a:pPr>
              <a:spcBef>
                <a:spcPts val="0"/>
              </a:spcBef>
            </a:pPr>
            <a:r>
              <a:rPr lang="en-US" dirty="0"/>
              <a:t>The above topics are likely to interrelate.</a:t>
            </a:r>
          </a:p>
          <a:p>
            <a:pPr>
              <a:spcBef>
                <a:spcPts val="0"/>
              </a:spcBef>
            </a:pPr>
            <a:endParaRPr lang="en-US" dirty="0"/>
          </a:p>
        </p:txBody>
      </p:sp>
    </p:spTree>
    <p:extLst>
      <p:ext uri="{BB962C8B-B14F-4D97-AF65-F5344CB8AC3E}">
        <p14:creationId xmlns:p14="http://schemas.microsoft.com/office/powerpoint/2010/main" val="6021395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4572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143000"/>
            <a:ext cx="8382000" cy="5029200"/>
          </a:xfrm>
        </p:spPr>
        <p:txBody>
          <a:bodyPr/>
          <a:lstStyle/>
          <a:p>
            <a:pPr>
              <a:spcBef>
                <a:spcPts val="0"/>
              </a:spcBef>
            </a:pPr>
            <a:r>
              <a:rPr lang="en-US" dirty="0"/>
              <a:t>What is an ESS?</a:t>
            </a:r>
          </a:p>
          <a:p>
            <a:pPr lvl="1">
              <a:spcBef>
                <a:spcPts val="0"/>
              </a:spcBef>
            </a:pPr>
            <a:r>
              <a:rPr lang="en-US" dirty="0"/>
              <a:t>Long discussion.  No consensus, yet.</a:t>
            </a:r>
          </a:p>
          <a:p>
            <a:pPr lvl="1">
              <a:spcBef>
                <a:spcPts val="0"/>
              </a:spcBef>
            </a:pPr>
            <a:r>
              <a:rPr lang="en-US" dirty="0"/>
              <a:t>New suggestion that ESS be a set of APs (and not any associated STAs).</a:t>
            </a:r>
          </a:p>
          <a:p>
            <a:pPr lvl="1">
              <a:spcBef>
                <a:spcPts val="0"/>
              </a:spcBef>
            </a:pPr>
            <a:r>
              <a:rPr lang="en-US" dirty="0"/>
              <a:t>Is the extent of an ESS defined by the limits of any mobility within it?  </a:t>
            </a:r>
          </a:p>
          <a:p>
            <a:pPr lvl="1">
              <a:spcBef>
                <a:spcPts val="0"/>
              </a:spcBef>
            </a:pPr>
            <a:r>
              <a:rPr lang="en-US" dirty="0"/>
              <a:t>Agreed an ESS probably most closely maps to a Bridged Network (or the wireless subset of a Bridged Network), in the 802.1 definition of that term.</a:t>
            </a:r>
          </a:p>
          <a:p>
            <a:pPr lvl="1">
              <a:spcBef>
                <a:spcPts val="0"/>
              </a:spcBef>
            </a:pPr>
            <a:r>
              <a:rPr lang="en-US" dirty="0"/>
              <a:t>Will continue discussion.  Also need to consider what changing this definition will really affect.</a:t>
            </a:r>
          </a:p>
          <a:p>
            <a:pPr>
              <a:spcBef>
                <a:spcPts val="0"/>
              </a:spcBef>
            </a:pPr>
            <a:r>
              <a:rPr lang="en-US" dirty="0"/>
              <a:t>AP/DS/Portal architecture questions</a:t>
            </a:r>
          </a:p>
          <a:p>
            <a:pPr lvl="1">
              <a:spcBef>
                <a:spcPts val="0"/>
              </a:spcBef>
            </a:pPr>
            <a:r>
              <a:rPr lang="en-US" dirty="0"/>
              <a:t>Reviewed the discussion document about whether SAPs should/must be shown as up and down (</a:t>
            </a:r>
            <a:r>
              <a:rPr lang="en-US" dirty="0">
                <a:hlinkClick r:id="rId3"/>
              </a:rPr>
              <a:t>11-16/0720r0</a:t>
            </a:r>
            <a:r>
              <a:rPr lang="en-US" dirty="0"/>
              <a:t>).  Agreed this is our convention, with a history of purpose and value for it.  Reviewed the start of a tutorial on why we do this.</a:t>
            </a:r>
          </a:p>
          <a:p>
            <a:pPr lvl="1">
              <a:spcBef>
                <a:spcPts val="0"/>
              </a:spcBef>
            </a:pPr>
            <a:r>
              <a:rPr lang="en-US" dirty="0"/>
              <a:t>Reviewed a </a:t>
            </a:r>
            <a:r>
              <a:rPr lang="en-US" dirty="0" err="1"/>
              <a:t>gedanken</a:t>
            </a:r>
            <a:r>
              <a:rPr lang="en-US" dirty="0"/>
              <a:t> presentation on how the DS can be implemented with/relates to bridges (</a:t>
            </a:r>
            <a:r>
              <a:rPr lang="en-US" dirty="0">
                <a:hlinkClick r:id="rId4"/>
              </a:rPr>
              <a:t>11-15/0454r0</a:t>
            </a:r>
            <a:r>
              <a:rPr lang="en-US" dirty="0"/>
              <a:t>).  Agreed to explore further.</a:t>
            </a:r>
          </a:p>
          <a:p>
            <a:pPr>
              <a:spcBef>
                <a:spcPts val="0"/>
              </a:spcBef>
            </a:pPr>
            <a:endParaRPr lang="en-US" dirty="0"/>
          </a:p>
        </p:txBody>
      </p:sp>
    </p:spTree>
    <p:extLst>
      <p:ext uri="{BB962C8B-B14F-4D97-AF65-F5344CB8AC3E}">
        <p14:creationId xmlns:p14="http://schemas.microsoft.com/office/powerpoint/2010/main" val="17826447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85800"/>
            <a:ext cx="7772400" cy="457200"/>
          </a:xfrm>
        </p:spPr>
        <p:txBody>
          <a:bodyPr/>
          <a:lstStyle/>
          <a:p>
            <a:r>
              <a:rPr lang="en-US" dirty="0"/>
              <a:t>Work Completed (</a:t>
            </a:r>
            <a:r>
              <a:rPr lang="en-US" dirty="0" err="1"/>
              <a:t>cont</a:t>
            </a:r>
            <a:r>
              <a:rPr lang="en-US" dirty="0"/>
              <a:t>)</a:t>
            </a:r>
          </a:p>
        </p:txBody>
      </p:sp>
      <p:sp>
        <p:nvSpPr>
          <p:cNvPr id="15366" name="Rectangle 3"/>
          <p:cNvSpPr>
            <a:spLocks noGrp="1" noChangeArrowheads="1"/>
          </p:cNvSpPr>
          <p:nvPr>
            <p:ph type="body" idx="1"/>
          </p:nvPr>
        </p:nvSpPr>
        <p:spPr>
          <a:xfrm>
            <a:off x="304800" y="1143000"/>
            <a:ext cx="8382000" cy="5029200"/>
          </a:xfrm>
        </p:spPr>
        <p:txBody>
          <a:bodyPr/>
          <a:lstStyle/>
          <a:p>
            <a:pPr>
              <a:spcBef>
                <a:spcPts val="0"/>
              </a:spcBef>
            </a:pPr>
            <a:endParaRPr lang="en-US" dirty="0"/>
          </a:p>
          <a:p>
            <a:pPr>
              <a:spcBef>
                <a:spcPts val="0"/>
              </a:spcBef>
            </a:pPr>
            <a:r>
              <a:rPr lang="en-US" dirty="0"/>
              <a:t>Joint meeting with </a:t>
            </a:r>
            <a:r>
              <a:rPr lang="en-US" dirty="0" err="1"/>
              <a:t>TGak</a:t>
            </a:r>
            <a:endParaRPr lang="en-US" dirty="0"/>
          </a:p>
          <a:p>
            <a:pPr lvl="1">
              <a:spcBef>
                <a:spcPts val="0"/>
              </a:spcBef>
            </a:pPr>
            <a:r>
              <a:rPr lang="en-US" dirty="0"/>
              <a:t>Focused on 11ak comment resolutions with architectural issued raised.</a:t>
            </a:r>
          </a:p>
          <a:p>
            <a:pPr lvl="1">
              <a:spcBef>
                <a:spcPts val="0"/>
              </a:spcBef>
            </a:pPr>
            <a:r>
              <a:rPr lang="en-US" dirty="0"/>
              <a:t>Believe we covered the known topics and questions.</a:t>
            </a:r>
          </a:p>
          <a:p>
            <a:pPr lvl="1">
              <a:spcBef>
                <a:spcPts val="0"/>
              </a:spcBef>
            </a:pPr>
            <a:endParaRPr lang="en-US" dirty="0"/>
          </a:p>
          <a:p>
            <a:pPr>
              <a:spcBef>
                <a:spcPts val="0"/>
              </a:spcBef>
            </a:pPr>
            <a:r>
              <a:rPr lang="en-US" dirty="0"/>
              <a:t>Joint meeting with </a:t>
            </a:r>
            <a:r>
              <a:rPr lang="en-US" dirty="0" err="1"/>
              <a:t>TGaq</a:t>
            </a:r>
            <a:endParaRPr lang="en-US" dirty="0"/>
          </a:p>
          <a:p>
            <a:pPr lvl="1">
              <a:spcBef>
                <a:spcPts val="0"/>
              </a:spcBef>
            </a:pPr>
            <a:r>
              <a:rPr lang="en-US" dirty="0"/>
              <a:t>Created two architecture models, with agreement from both groups.</a:t>
            </a:r>
          </a:p>
          <a:p>
            <a:pPr lvl="1">
              <a:spcBef>
                <a:spcPts val="0"/>
              </a:spcBef>
            </a:pPr>
            <a:r>
              <a:rPr lang="en-US" dirty="0"/>
              <a:t>Believe we covered the known topics and questions.</a:t>
            </a:r>
          </a:p>
          <a:p>
            <a:pPr lvl="1">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2463108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p:txBody>
          <a:bodyPr/>
          <a:lstStyle/>
          <a:p>
            <a:r>
              <a:rPr lang="en-US" dirty="0"/>
              <a:t>Teleconference(s)</a:t>
            </a:r>
          </a:p>
        </p:txBody>
      </p:sp>
      <p:sp>
        <p:nvSpPr>
          <p:cNvPr id="17414" name="Rectangle 3"/>
          <p:cNvSpPr>
            <a:spLocks noGrp="1" noChangeArrowheads="1"/>
          </p:cNvSpPr>
          <p:nvPr>
            <p:ph type="body" idx="1"/>
          </p:nvPr>
        </p:nvSpPr>
        <p:spPr>
          <a:xfrm>
            <a:off x="685800" y="1676400"/>
            <a:ext cx="7772400" cy="4419600"/>
          </a:xfrm>
          <a:ln>
            <a:solidFill>
              <a:schemeClr val="bg1"/>
            </a:solidFill>
          </a:ln>
        </p:spPr>
        <p:txBody>
          <a:bodyPr/>
          <a:lstStyle/>
          <a:p>
            <a:pPr>
              <a:lnSpc>
                <a:spcPct val="90000"/>
              </a:lnSpc>
            </a:pPr>
            <a:r>
              <a:rPr lang="en-US" sz="3200" dirty="0"/>
              <a:t>None planned</a:t>
            </a:r>
          </a:p>
          <a:p>
            <a:pPr>
              <a:lnSpc>
                <a:spcPct val="90000"/>
              </a:lnSpc>
            </a:pPr>
            <a:r>
              <a:rPr lang="en-US" sz="3200" dirty="0"/>
              <a:t>May schedule with 10 days notice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5118"/>
          </a:xfrm>
        </p:spPr>
        <p:txBody>
          <a:bodyPr/>
          <a:lstStyle/>
          <a:p>
            <a:r>
              <a:rPr lang="en-US" dirty="0"/>
              <a:t>November 2016 Plans</a:t>
            </a:r>
          </a:p>
        </p:txBody>
      </p:sp>
      <p:sp>
        <p:nvSpPr>
          <p:cNvPr id="17414" name="Rectangle 3"/>
          <p:cNvSpPr>
            <a:spLocks noGrp="1" noChangeArrowheads="1"/>
          </p:cNvSpPr>
          <p:nvPr>
            <p:ph type="body" idx="1"/>
          </p:nvPr>
        </p:nvSpPr>
        <p:spPr>
          <a:xfrm>
            <a:off x="533400" y="1143000"/>
            <a:ext cx="7924800" cy="4419600"/>
          </a:xfrm>
          <a:ln>
            <a:solidFill>
              <a:schemeClr val="bg1"/>
            </a:solidFill>
          </a:ln>
        </p:spPr>
        <p:txBody>
          <a:bodyPr/>
          <a:lstStyle/>
          <a:p>
            <a:pPr>
              <a:lnSpc>
                <a:spcPct val="90000"/>
              </a:lnSpc>
            </a:pPr>
            <a:r>
              <a:rPr lang="en-US" sz="3200" dirty="0"/>
              <a:t>Two standalone meeting slots planned:</a:t>
            </a:r>
          </a:p>
          <a:p>
            <a:pPr lvl="1">
              <a:lnSpc>
                <a:spcPct val="90000"/>
              </a:lnSpc>
            </a:pPr>
            <a:r>
              <a:rPr lang="en-US" sz="2600" dirty="0"/>
              <a:t>Design Pattern for MIB attribute use</a:t>
            </a:r>
          </a:p>
          <a:p>
            <a:pPr lvl="1">
              <a:lnSpc>
                <a:spcPct val="90000"/>
              </a:lnSpc>
            </a:pPr>
            <a:r>
              <a:rPr lang="en-US" sz="2600" dirty="0"/>
              <a:t>Consider use of YANG/NETCONF by 802.11</a:t>
            </a:r>
          </a:p>
          <a:p>
            <a:pPr lvl="1">
              <a:lnSpc>
                <a:spcPct val="90000"/>
              </a:lnSpc>
            </a:pPr>
            <a:r>
              <a:rPr lang="en-US" sz="2600" dirty="0"/>
              <a:t>DS/AP/Portal architecture discussions, and “what is an ESS?”</a:t>
            </a:r>
          </a:p>
          <a:p>
            <a:pPr lvl="1">
              <a:lnSpc>
                <a:spcPct val="90000"/>
              </a:lnSpc>
            </a:pPr>
            <a:r>
              <a:rPr lang="en-US" sz="2600" dirty="0"/>
              <a:t>Status of IETF work, IEEE 1588 work</a:t>
            </a:r>
          </a:p>
          <a:p>
            <a:pPr>
              <a:lnSpc>
                <a:spcPct val="90000"/>
              </a:lnSpc>
            </a:pPr>
            <a:r>
              <a:rPr lang="en-US" sz="3000" dirty="0"/>
              <a:t>One joint session with 802.1</a:t>
            </a:r>
          </a:p>
          <a:p>
            <a:pPr lvl="1">
              <a:lnSpc>
                <a:spcPct val="90000"/>
              </a:lnSpc>
            </a:pPr>
            <a:r>
              <a:rPr lang="en-US" sz="2600" dirty="0"/>
              <a:t>Discussion about YANG/NETCONF models, and what 802.1 is doing and has learned</a:t>
            </a:r>
          </a:p>
        </p:txBody>
      </p:sp>
    </p:spTree>
    <p:extLst>
      <p:ext uri="{BB962C8B-B14F-4D97-AF65-F5344CB8AC3E}">
        <p14:creationId xmlns:p14="http://schemas.microsoft.com/office/powerpoint/2010/main" val="285290062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6563</TotalTime>
  <Words>737</Words>
  <Application>Microsoft Office PowerPoint</Application>
  <PresentationFormat>On-screen Show (4:3)</PresentationFormat>
  <Paragraphs>104</Paragraphs>
  <Slides>9</Slides>
  <Notes>9</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2" baseType="lpstr">
      <vt:lpstr>Times New Roman</vt:lpstr>
      <vt:lpstr>802-11-Submission</vt:lpstr>
      <vt:lpstr>Document</vt:lpstr>
      <vt:lpstr>ARC Closing Report </vt:lpstr>
      <vt:lpstr>Abstract</vt:lpstr>
      <vt:lpstr>Work Completed</vt:lpstr>
      <vt:lpstr>Work Completed (cont)</vt:lpstr>
      <vt:lpstr>Work Completed (cont)</vt:lpstr>
      <vt:lpstr>Work Completed (cont)</vt:lpstr>
      <vt:lpstr>Work Completed (cont)</vt:lpstr>
      <vt:lpstr>Teleconference(s)</vt:lpstr>
      <vt:lpstr>November 2016 Plans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ARC-report-may-2012</dc:title>
  <dc:creator>Mark Hamilton</dc:creator>
  <cp:lastModifiedBy>Mark</cp:lastModifiedBy>
  <cp:revision>197</cp:revision>
  <cp:lastPrinted>1998-02-10T13:28:06Z</cp:lastPrinted>
  <dcterms:created xsi:type="dcterms:W3CDTF">2009-07-15T16:38:20Z</dcterms:created>
  <dcterms:modified xsi:type="dcterms:W3CDTF">2016-09-15T15:22:07Z</dcterms:modified>
</cp:coreProperties>
</file>