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Default Extension="doc" ContentType="application/msword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Default Extension="pict" ContentType="image/pict"/>
  <Override PartName="/docProps/core.xml" ContentType="application/vnd.openxmlformats-package.core-properties+xml"/>
  <Override PartName="/docProps/app.xml" ContentType="application/vnd.openxmlformats-officedocument.extended-properties+xml"/>
  <Default Extension="xlsx" ContentType="application/vnd.openxmlformats-officedocument.spreadsheetml.sheet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vml" ContentType="application/vnd.openxmlformats-officedocument.vmlDrawing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docProps/custom.xml" ContentType="application/vnd.openxmlformats-officedocument.custom-properties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48" r:id="rId2"/>
    <p:sldId id="449" r:id="rId3"/>
    <p:sldId id="451" r:id="rId4"/>
    <p:sldId id="452" r:id="rId5"/>
    <p:sldId id="464" r:id="rId6"/>
    <p:sldId id="467" r:id="rId7"/>
    <p:sldId id="466" r:id="rId8"/>
    <p:sldId id="459" r:id="rId9"/>
    <p:sldId id="460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clrMru>
    <a:srgbClr val="FF3300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4414" autoAdjust="0"/>
    <p:restoredTop sz="94771" autoAdjust="0"/>
  </p:normalViewPr>
  <p:slideViewPr>
    <p:cSldViewPr>
      <p:cViewPr>
        <p:scale>
          <a:sx n="100" d="100"/>
          <a:sy n="100" d="100"/>
        </p:scale>
        <p:origin x="-1184" y="-56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08" y="882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de-DE" smtClean="0"/>
              <a:t>doc.: IEEE 802.11-16/xxxxr0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de-DE" smtClean="0"/>
              <a:t>July 2016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de-DE" smtClean="0"/>
              <a:t>Marc Emmelmann (SELF)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48B62BC-A010-4F8B-96BC-D75426AA710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036040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de-DE" smtClean="0"/>
              <a:t>doc.: IEEE 802.11-16/xxxxr0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de-DE" smtClean="0"/>
              <a:t>July 2016</a:t>
            </a:r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de-DE" smtClean="0"/>
              <a:t>Marc Emmelmann (SELF)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4761980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doc.: IEEE 802.11-16/xxxxr0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July 2016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de-DE" smtClean="0"/>
              <a:t>Marc Emmelmann (SELF)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36C3B56-22C2-4F66-8AB0-B76AF03CA8D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doc.: IEEE 802.11-16/xxxxr0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July 2016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de-DE" smtClean="0"/>
              <a:t>Marc Emmelmann (SELF)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970093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doc.: IEEE 802.11-16/xxxxr0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July 2016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de-DE" smtClean="0"/>
              <a:t>Marc Emmelmann (SELF)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970093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doc.: IEEE 802.11-16/xxxxr0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July 2016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de-DE" smtClean="0"/>
              <a:t>Marc Emmelmann (SELF)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16568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September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 (SELF)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C2FCF9-472E-480D-9073-A73C8204271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 (SELF)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F911EF-6A63-4B80-9E8C-821DDACCB07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 (SELF)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E9D1CA-8036-452B-AA91-FC35ABF0036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September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 (SELF)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D236530-B1A2-4A31-8CA2-AC905962223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September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 (SELF)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EFE6D4-15D6-44B7-889D-1EDC2778CCE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 (SELF)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 (SELF)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5E8FDAC-4B53-4E5B-8EEC-168720E59BD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 (SELF)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 (SELF)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3C9980-79DC-43B3-9260-ABCB224AB3D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 (SELF)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C135B0-9C00-4A47-A9DD-8577921F7D6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 (SELF)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CDBB2E-8974-4A50-951E-5CD1EEC4EEF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30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de-DE" dirty="0" smtClean="0"/>
              <a:t>September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de-DE" smtClean="0"/>
              <a:t>Marc Emmelmann (SELF)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C9ADC54-1EAA-451C-9892-A9A864B36D3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802.11-16/</a:t>
            </a:r>
            <a:r>
              <a:rPr lang="en-US" sz="1800" b="1" dirty="0" smtClean="0"/>
              <a:t>1270r1</a:t>
            </a:r>
            <a:endParaRPr 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Microsoft_Word_97-_2004-Dok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hyperlink" Target="https://mentor.ieee.org/802.11/dcn/16/11-16-1271-01-00ai-sponsor-ballot-comments-on-tgai-draft-for-attachment-to-report-to-ec-to-forward-to-revcom.xlsx" TargetMode="External"/><Relationship Id="rId5" Type="http://schemas.openxmlformats.org/officeDocument/2006/relationships/package" Target="../embeddings/Microsoft_Excel-Tabelle1.xlsx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September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pPr>
              <a:defRPr/>
            </a:pPr>
            <a:r>
              <a:rPr lang="de-DE" smtClean="0"/>
              <a:t>Marc Emmelmann (SELF)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" y="19812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2016-</a:t>
            </a:r>
            <a:r>
              <a:rPr lang="en-US" sz="2000" kern="0" dirty="0" smtClean="0">
                <a:latin typeface="+mn-lt"/>
              </a:rPr>
              <a:t>09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-15</a:t>
            </a:r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67095861"/>
              </p:ext>
            </p:extLst>
          </p:nvPr>
        </p:nvGraphicFramePr>
        <p:xfrm>
          <a:off x="690563" y="3541713"/>
          <a:ext cx="7888287" cy="1296987"/>
        </p:xfrm>
        <a:graphic>
          <a:graphicData uri="http://schemas.openxmlformats.org/presentationml/2006/ole">
            <p:oleObj spid="_x0000_s15399" name="Dokument" r:id="rId3" imgW="8229600" imgH="1358900" progId="Word.Document.8">
              <p:embed/>
            </p:oleObj>
          </a:graphicData>
        </a:graphic>
      </p:graphicFrame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</p:spPr>
        <p:txBody>
          <a:bodyPr/>
          <a:lstStyle/>
          <a:p>
            <a:pPr lvl="0" algn="ctr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P802.11ai Report to EC on Conditional Approval to forward draft to </a:t>
            </a:r>
            <a:r>
              <a:rPr lang="en-US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RevCom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Introduction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This document contains the report to the IEEE 802 Executive Committee in support of a request for conditional approval to send IEEE P802.11ai Draft 11.0 to </a:t>
            </a:r>
            <a:r>
              <a:rPr lang="en-GB" dirty="0" err="1" smtClean="0">
                <a:ea typeface="ＭＳ Ｐゴシック" pitchFamily="34" charset="-128"/>
              </a:rPr>
              <a:t>RevCom</a:t>
            </a:r>
            <a:r>
              <a:rPr lang="en-GB" dirty="0" smtClean="0">
                <a:ea typeface="ＭＳ Ｐゴシック" pitchFamily="34" charset="-128"/>
              </a:rPr>
              <a:t>.</a:t>
            </a:r>
          </a:p>
          <a:p>
            <a:r>
              <a:rPr lang="en-GB" altLang="ko-KR" dirty="0">
                <a:ea typeface="ＭＳ Ｐゴシック" pitchFamily="34" charset="-128"/>
              </a:rPr>
              <a:t>This document was approved during the </a:t>
            </a:r>
            <a:r>
              <a:rPr lang="en-GB" altLang="ko-KR" dirty="0" smtClean="0">
                <a:ea typeface="ＭＳ Ｐゴシック" pitchFamily="34" charset="-128"/>
              </a:rPr>
              <a:t>plenary session </a:t>
            </a:r>
            <a:r>
              <a:rPr lang="en-GB" altLang="ko-KR" dirty="0">
                <a:ea typeface="ＭＳ Ｐゴシック" pitchFamily="34" charset="-128"/>
              </a:rPr>
              <a:t>of the 802.11 working group on</a:t>
            </a:r>
            <a:r>
              <a:rPr lang="en-GB" altLang="ko-KR" dirty="0" smtClean="0">
                <a:ea typeface="ＭＳ Ｐゴシック" pitchFamily="34" charset="-128"/>
              </a:rPr>
              <a:t> 16</a:t>
            </a:r>
            <a:r>
              <a:rPr lang="en-GB" altLang="ko-KR" baseline="30000" dirty="0" smtClean="0">
                <a:ea typeface="ＭＳ Ｐゴシック" pitchFamily="34" charset="-128"/>
              </a:rPr>
              <a:t>th</a:t>
            </a:r>
            <a:r>
              <a:rPr lang="en-GB" altLang="ko-KR" dirty="0" smtClean="0">
                <a:ea typeface="ＭＳ Ｐゴシック" pitchFamily="34" charset="-128"/>
              </a:rPr>
              <a:t> September 2016.</a:t>
            </a:r>
            <a:endParaRPr lang="en-GB" altLang="ko-KR" dirty="0">
              <a:ea typeface="ＭＳ Ｐゴシック" pitchFamily="34" charset="-128"/>
            </a:endParaRPr>
          </a:p>
          <a:p>
            <a:pPr lvl="1"/>
            <a:r>
              <a:rPr lang="en-GB" altLang="ko-KR" dirty="0">
                <a:ea typeface="ＭＳ Ｐゴシック" pitchFamily="34" charset="-128"/>
              </a:rPr>
              <a:t>Passed in the Working Group  xx yes, x no , x abstain</a:t>
            </a:r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September </a:t>
            </a:r>
            <a:r>
              <a:rPr lang="de-DE" altLang="ko-KR" dirty="0" smtClean="0"/>
              <a:t>2016</a:t>
            </a:r>
            <a:endParaRPr lang="en-US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de-DE" altLang="ko-KR" smtClean="0"/>
              <a:t>Marc Emmelmann (SELF)</a:t>
            </a: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B3C9980-79DC-43B3-9260-ABCB224AB3D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Sponsor Ballot Results – P802.11ai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September </a:t>
            </a:r>
            <a:r>
              <a:rPr lang="de-DE" altLang="ko-KR" dirty="0" smtClean="0"/>
              <a:t>2016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de-DE" altLang="ko-KR" smtClean="0"/>
              <a:t>Marc Emmelmann (SELF)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63679026"/>
              </p:ext>
            </p:extLst>
          </p:nvPr>
        </p:nvGraphicFramePr>
        <p:xfrm>
          <a:off x="1066800" y="1524000"/>
          <a:ext cx="7162800" cy="4034226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908978"/>
                <a:gridCol w="2441254"/>
                <a:gridCol w="545387"/>
                <a:gridCol w="545387"/>
                <a:gridCol w="389562"/>
                <a:gridCol w="389562"/>
                <a:gridCol w="389562"/>
                <a:gridCol w="545387"/>
                <a:gridCol w="398121"/>
                <a:gridCol w="609600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</a:tr>
              <a:tr h="228601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Sep 14, 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Sponsor Ballot for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TGai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89%</a:t>
                      </a:r>
                    </a:p>
                  </a:txBody>
                  <a:tcPr/>
                </a:tc>
              </a:tr>
              <a:tr h="243841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March 30, 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Sponsor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</a:t>
                      </a:r>
                      <a:r>
                        <a:rPr kumimoji="0" lang="en-GB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TGai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7.0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88%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Jul 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3, 2016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Second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Recirculation Sponsor Ballot for </a:t>
                      </a:r>
                      <a:r>
                        <a:rPr lang="en-CA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TGai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Draft 8.0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160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131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81%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3%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117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92%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Aug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6, 2016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Third Recirculation Sponsor Ballot for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CA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TGai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Draft 9.0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160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132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82%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3%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121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95%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CA" dirty="0" smtClean="0"/>
                        <a:t>Sep 9, 2016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Fourth Recirculation Sponsor Ballot for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CA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TGai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Draft 10.0</a:t>
                      </a:r>
                      <a:endParaRPr lang="en-CA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160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133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83%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3%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120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93%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  <a:t>Sponsor Ballot Comments – P802.11ai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September </a:t>
            </a:r>
            <a:r>
              <a:rPr lang="de-DE" altLang="ko-KR" dirty="0" smtClean="0"/>
              <a:t>2016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de-DE" altLang="ko-KR" smtClean="0"/>
              <a:t>Marc Emmelmann (SELF)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93137996"/>
              </p:ext>
            </p:extLst>
          </p:nvPr>
        </p:nvGraphicFramePr>
        <p:xfrm>
          <a:off x="1066800" y="1524000"/>
          <a:ext cx="6403109" cy="4086442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914400"/>
                <a:gridCol w="2438400"/>
                <a:gridCol w="3050309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Sep 14, 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Sponsor Ballot for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TGai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760 (334 T , 426 E)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March 30, 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Sponsor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</a:t>
                      </a:r>
                      <a:r>
                        <a:rPr kumimoji="0" lang="en-GB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TGai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7.0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176 (104 T, 72 E)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Jul 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3, 2016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Second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Recirculation Sponsor Ballot for </a:t>
                      </a:r>
                      <a:r>
                        <a:rPr lang="en-CA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TGai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Draft 8.0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6 (4 T, 2 E)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Aug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6, 2016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Third Recirculation Sponsor Ballot for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CA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TGai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Draft 9.0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35 (9 T, 26 E)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CA" dirty="0" smtClean="0"/>
                        <a:t>Sep 9, 2016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Fourth Recirculation Sponsor Ballot for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CA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TGai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Draft 10.0</a:t>
                      </a:r>
                      <a:endParaRPr lang="en-CA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137 (4 T, 133 E)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85800"/>
            <a:ext cx="8496944" cy="1066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 by commenter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September </a:t>
            </a:r>
            <a:r>
              <a:rPr lang="de-DE" altLang="ko-KR" dirty="0" smtClean="0"/>
              <a:t>2016</a:t>
            </a:r>
            <a:endParaRPr lang="en-US" altLang="ko-KR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91947967"/>
              </p:ext>
            </p:extLst>
          </p:nvPr>
        </p:nvGraphicFramePr>
        <p:xfrm>
          <a:off x="685800" y="1524000"/>
          <a:ext cx="7907559" cy="3180324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741137"/>
                <a:gridCol w="1141594"/>
                <a:gridCol w="1063724"/>
                <a:gridCol w="1063724"/>
                <a:gridCol w="1063724"/>
                <a:gridCol w="916828"/>
                <a:gridCol w="916828"/>
              </a:tblGrid>
              <a:tr h="43204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Initial Sponsor Ballot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1st Re-circulation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en-GB" altLang="ko-KR" sz="20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nd</a:t>
                      </a:r>
                      <a:r>
                        <a:rPr kumimoji="0" lang="en-GB" altLang="ko-K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Re-circulation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r>
                        <a:rPr kumimoji="0" lang="en-GB" altLang="ko-KR" sz="20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rd</a:t>
                      </a:r>
                      <a:r>
                        <a:rPr kumimoji="0" lang="en-GB" altLang="ko-K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Re-circulation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r>
                        <a:rPr kumimoji="0" lang="en-GB" altLang="ko-KR" sz="20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</a:t>
                      </a:r>
                      <a:r>
                        <a:rPr kumimoji="0" lang="en-GB" altLang="ko-K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Re-circulation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</a:tr>
              <a:tr h="392418">
                <a:tc>
                  <a:txBody>
                    <a:bodyPr/>
                    <a:lstStyle/>
                    <a:p>
                      <a:r>
                        <a:rPr lang="de-DE" altLang="ko-KR" sz="1400" dirty="0" smtClean="0">
                          <a:latin typeface="Calibri" panose="020F0502020204030204" pitchFamily="34" charset="0"/>
                        </a:rPr>
                        <a:t>Russell </a:t>
                      </a:r>
                      <a:r>
                        <a:rPr lang="de-DE" altLang="ko-KR" sz="1400" dirty="0" err="1" smtClean="0">
                          <a:latin typeface="Calibri" panose="020F0502020204030204" pitchFamily="34" charset="0"/>
                        </a:rPr>
                        <a:t>Housley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/>
                </a:tc>
              </a:tr>
              <a:tr h="392418">
                <a:tc>
                  <a:txBody>
                    <a:bodyPr/>
                    <a:lstStyle/>
                    <a:p>
                      <a:r>
                        <a:rPr lang="de-DE" altLang="ko-KR" sz="1400" dirty="0" smtClean="0">
                          <a:latin typeface="Calibri" panose="020F0502020204030204" pitchFamily="34" charset="0"/>
                        </a:rPr>
                        <a:t>Paul Lambert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/>
                </a:tc>
              </a:tr>
              <a:tr h="392418">
                <a:tc>
                  <a:txBody>
                    <a:bodyPr/>
                    <a:lstStyle/>
                    <a:p>
                      <a:r>
                        <a:rPr lang="de-DE" altLang="ko-KR" sz="1400" dirty="0" smtClean="0">
                          <a:latin typeface="Calibri" panose="020F0502020204030204" pitchFamily="34" charset="0"/>
                        </a:rPr>
                        <a:t>Mark RISON</a:t>
                      </a:r>
                      <a:endParaRPr lang="en-US" altLang="ko-KR" sz="1400" dirty="0" smtClean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20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Benjamin Rolfe (*)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25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Yongho</a:t>
                      </a:r>
                      <a:r>
                        <a:rPr lang="de-DE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de-DE" sz="14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Seok</a:t>
                      </a:r>
                      <a:endParaRPr lang="en-US" sz="1400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r>
                        <a:rPr lang="en-US" altLang="ko-KR" sz="1400" b="1" dirty="0" smtClean="0">
                          <a:latin typeface="Calibri" panose="020F0502020204030204" pitchFamily="34" charset="0"/>
                        </a:rPr>
                        <a:t>Total</a:t>
                      </a:r>
                      <a:endParaRPr lang="ko-KR" altLang="en-US" sz="1400" b="1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64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de-DE" smtClean="0"/>
              <a:t>Marc Emmelmann (SELF)</a:t>
            </a:r>
            <a:endParaRPr lang="en-CA" dirty="0"/>
          </a:p>
        </p:txBody>
      </p:sp>
      <p:sp>
        <p:nvSpPr>
          <p:cNvPr id="9" name="Textfeld 8"/>
          <p:cNvSpPr txBox="1"/>
          <p:nvPr/>
        </p:nvSpPr>
        <p:spPr>
          <a:xfrm>
            <a:off x="381000" y="4800600"/>
            <a:ext cx="8534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9pPr>
          </a:lstStyle>
          <a:p>
            <a:r>
              <a:rPr lang="en-US" sz="1400" dirty="0" smtClean="0"/>
              <a:t>(*) Commenter provided no response when contacted  (2016-07-12, 2016-07-28 and 2016-09-13) </a:t>
            </a:r>
            <a:r>
              <a:rPr lang="en-US" altLang="ko-KR" sz="1400" dirty="0" smtClean="0"/>
              <a:t>to </a:t>
            </a:r>
            <a:r>
              <a:rPr lang="en-US" altLang="ko-KR" sz="1400" dirty="0"/>
              <a:t>ask which comments are satisfied or unsatisfied</a:t>
            </a:r>
            <a:r>
              <a:rPr lang="en-US" altLang="ko-KR" sz="1400" dirty="0" smtClean="0"/>
              <a:t>.</a:t>
            </a:r>
          </a:p>
          <a:p>
            <a:r>
              <a:rPr lang="en-US" altLang="ko-KR" sz="1400" b="1" dirty="0"/>
              <a:t>Total number of unsatisfied comments based on feedback from commenter:</a:t>
            </a:r>
            <a:r>
              <a:rPr lang="en-US" altLang="ko-KR" sz="1400" b="1" dirty="0" smtClean="0"/>
              <a:t> 39</a:t>
            </a:r>
            <a:endParaRPr lang="en-US" altLang="ko-KR" sz="1400" dirty="0" smtClean="0"/>
          </a:p>
          <a:p>
            <a:r>
              <a:rPr lang="en-US" altLang="ko-KR" sz="1400" b="1" dirty="0"/>
              <a:t>Total number of unsatisfied comments from </a:t>
            </a:r>
            <a:r>
              <a:rPr lang="en-US" altLang="ko-KR" sz="1400" b="1" u="sng" dirty="0"/>
              <a:t>unresponsive </a:t>
            </a:r>
            <a:r>
              <a:rPr lang="en-US" altLang="ko-KR" sz="1400" b="1" dirty="0"/>
              <a:t>commenter: </a:t>
            </a:r>
            <a:r>
              <a:rPr lang="en-US" altLang="ko-KR" sz="1400" b="1" dirty="0" smtClean="0"/>
              <a:t> 25</a:t>
            </a:r>
          </a:p>
          <a:p>
            <a:endParaRPr lang="en-US" altLang="ko-KR" sz="1400" b="1" dirty="0" smtClean="0"/>
          </a:p>
          <a:p>
            <a:r>
              <a:rPr lang="en-US" altLang="ko-KR" sz="1600" b="1" dirty="0" smtClean="0"/>
              <a:t>Note: the following no-voters on D10.0 in the 4</a:t>
            </a:r>
            <a:r>
              <a:rPr lang="en-US" altLang="ko-KR" sz="1600" b="1" baseline="30000" dirty="0" smtClean="0"/>
              <a:t>th</a:t>
            </a:r>
            <a:r>
              <a:rPr lang="en-US" altLang="ko-KR" sz="1600" b="1" dirty="0" smtClean="0"/>
              <a:t> </a:t>
            </a:r>
            <a:r>
              <a:rPr lang="en-US" altLang="ko-KR" sz="1600" b="1" dirty="0" err="1" smtClean="0"/>
              <a:t>Recirc</a:t>
            </a:r>
            <a:r>
              <a:rPr lang="en-US" altLang="ko-KR" sz="1600" b="1" dirty="0" smtClean="0"/>
              <a:t> indicated that all of their comments were resolved to their satisfaction:  Marc EMMELMANN, Mark HAMILTON, Dan HARKINS </a:t>
            </a:r>
          </a:p>
          <a:p>
            <a:endParaRPr lang="en-US" altLang="ko-KR" dirty="0" smtClean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CA" dirty="0" smtClean="0"/>
              <a:t>Slide </a:t>
            </a:r>
            <a:fld id="{04DB4A89-15C8-4E45-B125-5017FF6EA3AB}" type="slidenum">
              <a:rPr lang="en-CA" smtClean="0"/>
              <a:pPr/>
              <a:t>5</a:t>
            </a:fld>
            <a:endParaRPr lang="en-CA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2398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85800"/>
            <a:ext cx="8496944" cy="1066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 by topics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September </a:t>
            </a:r>
            <a:r>
              <a:rPr lang="de-DE" altLang="ko-KR" dirty="0" smtClean="0"/>
              <a:t>2016</a:t>
            </a:r>
            <a:endParaRPr lang="en-US" altLang="ko-KR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de-DE" smtClean="0"/>
              <a:t>Marc Emmelmann (SELF)</a:t>
            </a:r>
            <a:endParaRPr lang="en-CA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CA" dirty="0" smtClean="0"/>
              <a:t>Slide </a:t>
            </a:r>
            <a:fld id="{04DB4A89-15C8-4E45-B125-5017FF6EA3AB}" type="slidenum">
              <a:rPr lang="en-CA" smtClean="0"/>
              <a:pPr/>
              <a:t>6</a:t>
            </a:fld>
            <a:endParaRPr lang="en-CA" dirty="0"/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685800" y="1981200"/>
            <a:ext cx="7772400" cy="31242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>
                <a:ea typeface="ＭＳ Ｐゴシック" pitchFamily="34" charset="-128"/>
              </a:rPr>
              <a:t>Clause 2 (</a:t>
            </a:r>
            <a:r>
              <a:rPr lang="en-US" dirty="0" smtClean="0"/>
              <a:t>Normative references</a:t>
            </a:r>
            <a:r>
              <a:rPr lang="en-US" kern="0" dirty="0" smtClean="0">
                <a:ea typeface="ＭＳ Ｐゴシック" pitchFamily="34" charset="-128"/>
              </a:rPr>
              <a:t>) –  5</a:t>
            </a:r>
          </a:p>
          <a:p>
            <a:r>
              <a:rPr lang="en-US" kern="0" dirty="0" smtClean="0">
                <a:ea typeface="ＭＳ Ｐゴシック" pitchFamily="34" charset="-128"/>
              </a:rPr>
              <a:t>Clause 9 (</a:t>
            </a:r>
            <a:r>
              <a:rPr lang="en-US" dirty="0" smtClean="0"/>
              <a:t>Frame formats</a:t>
            </a:r>
            <a:r>
              <a:rPr lang="en-US" kern="0" dirty="0" smtClean="0">
                <a:ea typeface="ＭＳ Ｐゴシック" pitchFamily="34" charset="-128"/>
              </a:rPr>
              <a:t>) – 5</a:t>
            </a:r>
          </a:p>
          <a:p>
            <a:r>
              <a:rPr lang="en-US" kern="0" dirty="0" smtClean="0">
                <a:ea typeface="ＭＳ Ｐゴシック" pitchFamily="34" charset="-128"/>
              </a:rPr>
              <a:t>Clause 10 (</a:t>
            </a:r>
            <a:r>
              <a:rPr lang="en-US" dirty="0" smtClean="0"/>
              <a:t>MAC </a:t>
            </a:r>
            <a:r>
              <a:rPr lang="en-US" dirty="0" err="1" smtClean="0"/>
              <a:t>sublayer</a:t>
            </a:r>
            <a:r>
              <a:rPr lang="en-US" dirty="0" smtClean="0"/>
              <a:t> functional description) – 3</a:t>
            </a:r>
          </a:p>
          <a:p>
            <a:r>
              <a:rPr lang="en-US" dirty="0" smtClean="0"/>
              <a:t>Clause 11 (MLME) – 6</a:t>
            </a:r>
          </a:p>
          <a:p>
            <a:r>
              <a:rPr lang="en-US" dirty="0" smtClean="0"/>
              <a:t>Clause 12 (Security) – 20</a:t>
            </a:r>
          </a:p>
          <a:p>
            <a:r>
              <a:rPr lang="en-US" dirty="0" smtClean="0"/>
              <a:t>Clause 13 (Fast BSS Transition) –  24</a:t>
            </a:r>
          </a:p>
          <a:p>
            <a:r>
              <a:rPr lang="en-US" dirty="0" smtClean="0"/>
              <a:t>Other (Outstanding LOA) -- 1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7" name="Textfeld 6"/>
          <p:cNvSpPr txBox="1"/>
          <p:nvPr/>
        </p:nvSpPr>
        <p:spPr>
          <a:xfrm>
            <a:off x="685800" y="541020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Claus numbers are given per </a:t>
            </a:r>
            <a:r>
              <a:rPr lang="en-US" dirty="0" err="1" smtClean="0"/>
              <a:t>TGai</a:t>
            </a:r>
            <a:r>
              <a:rPr lang="en-US" dirty="0" smtClean="0"/>
              <a:t> D10 which is based on the latest </a:t>
            </a:r>
            <a:r>
              <a:rPr lang="en-US" dirty="0" err="1" smtClean="0"/>
              <a:t>REVmc</a:t>
            </a:r>
            <a:r>
              <a:rPr lang="en-US" dirty="0" smtClean="0"/>
              <a:t> D8.0.  </a:t>
            </a:r>
            <a:r>
              <a:rPr lang="en-US" dirty="0" err="1" smtClean="0"/>
              <a:t>REVmc</a:t>
            </a:r>
            <a:r>
              <a:rPr lang="en-US" dirty="0" smtClean="0"/>
              <a:t> changed the major clause numbers in the baseline, hence Clause numbers given in comments against previous versions of </a:t>
            </a:r>
            <a:r>
              <a:rPr lang="en-US" dirty="0" err="1" smtClean="0"/>
              <a:t>TGai</a:t>
            </a:r>
            <a:r>
              <a:rPr lang="en-US" dirty="0" smtClean="0"/>
              <a:t> draft  are to be matched against the balloted draft to identify the topic of the comment.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0622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981200"/>
            <a:ext cx="38862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ko-KR" sz="1800" dirty="0">
                <a:ea typeface="ＭＳ Ｐゴシック" pitchFamily="34" charset="-128"/>
              </a:rPr>
              <a:t>The composite of all unsatisfied comments and the resolutions approved by the comment resolution committee received during</a:t>
            </a:r>
            <a:r>
              <a:rPr lang="en-GB" altLang="ko-KR" sz="1800" dirty="0" smtClean="0">
                <a:ea typeface="ＭＳ Ｐゴシック" pitchFamily="34" charset="-128"/>
              </a:rPr>
              <a:t> sponsor ballot </a:t>
            </a:r>
            <a:r>
              <a:rPr lang="en-GB" altLang="ko-KR" sz="1800" dirty="0">
                <a:ea typeface="ＭＳ Ｐゴシック" pitchFamily="34" charset="-128"/>
              </a:rPr>
              <a:t>may be found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altLang="ko-KR" sz="1600" dirty="0">
                <a:ea typeface="ＭＳ Ｐゴシック" pitchFamily="34" charset="-128"/>
              </a:rPr>
              <a:t>Double click on the icon to the right to open this</a:t>
            </a:r>
            <a:r>
              <a:rPr lang="en-GB" altLang="ko-KR" sz="1600" dirty="0" smtClean="0">
                <a:ea typeface="ＭＳ Ｐゴシック" pitchFamily="34" charset="-128"/>
              </a:rPr>
              <a:t>.</a:t>
            </a:r>
          </a:p>
          <a:p>
            <a:pPr lvl="1">
              <a:lnSpc>
                <a:spcPct val="80000"/>
              </a:lnSpc>
            </a:pPr>
            <a:r>
              <a:rPr lang="en-GB" altLang="ko-KR" sz="1600" dirty="0" smtClean="0">
                <a:ea typeface="ＭＳ Ｐゴシック" pitchFamily="34" charset="-128"/>
              </a:rPr>
              <a:t>The file is also available at</a:t>
            </a:r>
            <a:r>
              <a:rPr lang="en-GB" altLang="ko-KR" sz="1600" dirty="0" smtClean="0">
                <a:ea typeface="ＭＳ Ｐゴシック" pitchFamily="34" charset="-128"/>
              </a:rPr>
              <a:t>: </a:t>
            </a:r>
            <a:r>
              <a:rPr lang="de-DE" altLang="ko-KR" sz="1600" dirty="0" smtClean="0">
                <a:ea typeface="ＭＳ Ｐゴシック" pitchFamily="34" charset="-128"/>
                <a:hlinkClick r:id="rId4"/>
              </a:rPr>
              <a:t>https://mentor.ieee.org/802.11/dcn/16/11-16-1271-01-00ai-sponsor-ballot-comments-on-tgai-draft-for-attachment-to-report-to-ec-to-forward-to-</a:t>
            </a:r>
            <a:r>
              <a:rPr lang="de-DE" altLang="ko-KR" sz="1600" dirty="0" smtClean="0">
                <a:ea typeface="ＭＳ Ｐゴシック" pitchFamily="34" charset="-128"/>
                <a:hlinkClick r:id="rId4"/>
              </a:rPr>
              <a:t>revcom.xlsx</a:t>
            </a:r>
            <a:r>
              <a:rPr lang="de-DE" altLang="ko-KR" sz="1600" dirty="0" smtClean="0">
                <a:ea typeface="ＭＳ Ｐゴシック" pitchFamily="34" charset="-128"/>
              </a:rPr>
              <a:t> </a:t>
            </a:r>
            <a:endParaRPr lang="en-GB" altLang="ko-KR" sz="1600" dirty="0" smtClean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buNone/>
            </a:pPr>
            <a:endParaRPr lang="en-GB" sz="1800" dirty="0" smtClean="0">
              <a:ea typeface="ＭＳ Ｐゴシック" pitchFamily="34" charset="-128"/>
            </a:endParaRPr>
          </a:p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September </a:t>
            </a:r>
            <a:r>
              <a:rPr lang="de-DE" altLang="ko-KR" dirty="0" smtClean="0"/>
              <a:t>2016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7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de-DE" smtClean="0"/>
              <a:t>Marc Emmelmann (SELF)</a:t>
            </a:r>
            <a:endParaRPr lang="en-CA" dirty="0"/>
          </a:p>
        </p:txBody>
      </p:sp>
      <p:graphicFrame>
        <p:nvGraphicFramePr>
          <p:cNvPr id="11" name="Objekt 10"/>
          <p:cNvGraphicFramePr>
            <a:graphicFrameLocks noChangeAspect="1"/>
          </p:cNvGraphicFramePr>
          <p:nvPr/>
        </p:nvGraphicFramePr>
        <p:xfrm>
          <a:off x="6248400" y="2971800"/>
          <a:ext cx="736600" cy="558800"/>
        </p:xfrm>
        <a:graphic>
          <a:graphicData uri="http://schemas.openxmlformats.org/presentationml/2006/ole">
            <p:oleObj spid="_x0000_s24582" name="Arbeitsblatt" showAsIcon="1" r:id="rId5" imgW="736600" imgH="558800" progId="Excel.Sheet.12">
              <p:embed/>
            </p:oleObj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4660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Mandatory Coordination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September </a:t>
            </a:r>
            <a:r>
              <a:rPr lang="de-DE" altLang="ko-KR" dirty="0" smtClean="0"/>
              <a:t>2016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de-DE" altLang="ko-KR" smtClean="0"/>
              <a:t>Marc Emmelmann (SELF)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3B9A4B-4D42-4642-8694-CB378EB0C87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10" name="Group 47"/>
          <p:cNvGraphicFramePr>
            <a:graphicFrameLocks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00947966"/>
              </p:ext>
            </p:extLst>
          </p:nvPr>
        </p:nvGraphicFramePr>
        <p:xfrm>
          <a:off x="685800" y="1524000"/>
          <a:ext cx="7772400" cy="4449764"/>
        </p:xfrm>
        <a:graphic>
          <a:graphicData uri="http://schemas.openxmlformats.org/drawingml/2006/table">
            <a:tbl>
              <a:tblPr/>
              <a:tblGrid>
                <a:gridCol w="3200400"/>
                <a:gridCol w="1219200"/>
                <a:gridCol w="1409700"/>
                <a:gridCol w="1943100"/>
              </a:tblGrid>
              <a:tr h="86054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Coordination Entity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Draft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</a:tr>
              <a:tr h="10059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IEEE-SA Editorial (MEC)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D4.0 &amp; D10.0 (*)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Feb 2015 &amp; Sep 2015 (*)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“Meets all editorial requirements.”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(*)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Quantities, Units and Letter Symbols  (SCC14)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21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Terms and Definitions (SCC10)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Registration Authority Committee (RAC)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feld 8"/>
          <p:cNvSpPr txBox="1"/>
          <p:nvPr/>
        </p:nvSpPr>
        <p:spPr>
          <a:xfrm>
            <a:off x="685800" y="60198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(*) Note:  IEEE Editor provided a comment as part of 4</a:t>
            </a:r>
            <a:r>
              <a:rPr lang="en-US" b="1" baseline="30000" dirty="0" smtClean="0"/>
              <a:t>th</a:t>
            </a:r>
            <a:r>
              <a:rPr lang="en-US" b="1" dirty="0" smtClean="0"/>
              <a:t> Recirculation Ballot (Sep 2016) indicating the “The draft meets all editorial requirements”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TGai</a:t>
            </a:r>
            <a:r>
              <a:rPr lang="en-US" dirty="0" smtClean="0"/>
              <a:t> Timeline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September </a:t>
            </a:r>
            <a:r>
              <a:rPr lang="de-DE" altLang="ko-KR" dirty="0" smtClean="0"/>
              <a:t>2016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de-DE" altLang="ko-KR" smtClean="0"/>
              <a:t>Marc Emmelmann (SELF)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6" name="Group 3"/>
          <p:cNvGraphicFramePr>
            <a:graphicFrameLocks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19322776"/>
              </p:ext>
            </p:extLst>
          </p:nvPr>
        </p:nvGraphicFramePr>
        <p:xfrm>
          <a:off x="685800" y="1524000"/>
          <a:ext cx="8229600" cy="4891404"/>
        </p:xfrm>
        <a:graphic>
          <a:graphicData uri="http://schemas.openxmlformats.org/drawingml/2006/table">
            <a:tbl>
              <a:tblPr/>
              <a:tblGrid>
                <a:gridCol w="4114800"/>
                <a:gridCol w="2228850"/>
                <a:gridCol w="1885950"/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Initial Sponsor Ballot on D6.0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  <a:b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2015-08-15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  <a:b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2015-09-15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1st Recirculation Sponsor Ballot on D7.0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2016-03-15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2016-03-30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nd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Recirculation Sponsor Ballot on D8.0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2016-06-28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2016-07-13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rd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Recirculation Sponsor Ballot on D9.0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2016-07-27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2016-08-06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en-US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Recirculation Sponsor Ballot on D10.0 (update to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REVmc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D8.0)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2016-08-30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2016-09-09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en-US" sz="140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Recirculation Sponsor Ballot on D11.0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 (planned)</a:t>
                      </a:r>
                      <a:b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2016-09-20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 (planned)</a:t>
                      </a:r>
                      <a:b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2016-09-30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</a:t>
                      </a:r>
                      <a:r>
                        <a:rPr kumimoji="0" lang="en-US" sz="140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Recirculation Sponsor Ballot on D11.0 (unchanged)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Open (planned)</a:t>
                      </a:r>
                      <a:b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2016-10-07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Close (planned)</a:t>
                      </a:r>
                      <a:b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2016-10-17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Report to EC on meeting conditions to proceed to </a:t>
                      </a:r>
                      <a:r>
                        <a:rPr kumimoji="0" lang="en-US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RevCom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2016-10-04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1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Posting to </a:t>
                      </a:r>
                      <a:r>
                        <a:rPr kumimoji="0" lang="en-US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RevCom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by 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2016-10-17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1147</Words>
  <Application>Microsoft Macintosh PowerPoint</Application>
  <PresentationFormat>Bildschirmpräsentation (4:3)</PresentationFormat>
  <Paragraphs>244</Paragraphs>
  <Slides>9</Slides>
  <Notes>4</Notes>
  <HiddenSlides>0</HiddenSlides>
  <MMClips>0</MMClips>
  <ScaleCrop>false</ScaleCrop>
  <HeadingPairs>
    <vt:vector size="6" baseType="variant">
      <vt:variant>
        <vt:lpstr>Entwurfsvorlage</vt:lpstr>
      </vt:variant>
      <vt:variant>
        <vt:i4>1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9</vt:i4>
      </vt:variant>
    </vt:vector>
  </HeadingPairs>
  <TitlesOfParts>
    <vt:vector size="12" baseType="lpstr">
      <vt:lpstr>802-11-Submission</vt:lpstr>
      <vt:lpstr>Dokument</vt:lpstr>
      <vt:lpstr>Microsoft Excel-Tabelle</vt:lpstr>
      <vt:lpstr>Folie 1</vt:lpstr>
      <vt:lpstr>Introduction</vt:lpstr>
      <vt:lpstr>Sponsor Ballot Results – P802.11ai</vt:lpstr>
      <vt:lpstr>Sponsor Ballot Comments – P802.11ai</vt:lpstr>
      <vt:lpstr>Unsatisfied comments by commenter</vt:lpstr>
      <vt:lpstr>Unsatisfied comments by topics</vt:lpstr>
      <vt:lpstr>Unsatisfied comments</vt:lpstr>
      <vt:lpstr>Mandatory Coordination</vt:lpstr>
      <vt:lpstr>TGai Timeline</vt:lpstr>
    </vt:vector>
  </TitlesOfParts>
  <Manager/>
  <Company>Self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TGai Reprot to EC to forward draft to RevCom</dc:title>
  <dc:subject/>
  <dc:creator>Marc Emmelmann</dc:creator>
  <cp:keywords>September 2016</cp:keywords>
  <dc:description/>
  <cp:lastModifiedBy>Marc Emmelmann</cp:lastModifiedBy>
  <cp:revision>2801</cp:revision>
  <cp:lastPrinted>1998-02-10T13:28:06Z</cp:lastPrinted>
  <dcterms:created xsi:type="dcterms:W3CDTF">2016-09-15T12:35:02Z</dcterms:created>
  <dcterms:modified xsi:type="dcterms:W3CDTF">2016-09-15T12:37:17Z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(7)O48q+nWDiKNAVXoAwq58w6onvO4eaK+wzpVW8jJCkaAk5P9kKngByeTmJxmoV2pCjvvmemEH_x000d_
Bi/1Vb2TVe+tY7DxqSSUdjmKOgTB8TLyiNQBsxkECPbQ5aOgrJarIgvBMt9/xI83ilExG6vi_x000d_
S0GxhJWGGUDgHyjb+HnAnUyDOHQkWDr/J5rfnEo8Pkef1xN4QHP7egW/+34UnnUIjw3oNNjl_x000d_
OHDD9Ssc4eYTC78Pow</vt:lpwstr>
  </property>
  <property fmtid="{D5CDD505-2E9C-101B-9397-08002B2CF9AE}" pid="3" name="_ms_pID_7253431">
    <vt:lpwstr>6vpYfi/vBWCLT9AAVyRe/tVHpf6Ac/UgkG/769ZfIzu5CXBMe25Mjb_x000d_
wyk3Z2sholKs78sCReY0tK6/qoCtk3RMh2lwCRGb+Vjheswe4KrtdiCCfRyuGnkUzeDr+3Oa_x000d_
pgBXfVduOvik4Ctt4N6tW7nTykDNdCW1ja0Q63kOM1MM9z3SPmGeHA2Oj/82zkoiGNSj2uz6_x000d_
iyF2w3CyR7XJHnoqXJRq4fEMlNT4EIppcbf4</vt:lpwstr>
  </property>
  <property fmtid="{D5CDD505-2E9C-101B-9397-08002B2CF9AE}" pid="4" name="_ms_pID_7253432">
    <vt:lpwstr>pGb23zPPRlZ05V1oH18F/8JGuLq1c/5NRzHa_x000d_
fP3c8wW+rSCqGEAIsLJj5g0kRuzUdV6tE39wzbhXti+ppBdL4JUonBF/H5bhy5KGbmAq9wDL_x000d_
WQEe1FwKs3UpTInkbf2Vc4B3Xe98ZFutSUZeMomnGtxyDe8t3jANbPJRT4xgn+CsbQbT2WZB_x000d_
ZZsrxy/GtjvMeU2G15LBA30mfQfc6NpGW2DGXCFX+btathrHn9nO6Q</vt:lpwstr>
  </property>
  <property fmtid="{D5CDD505-2E9C-101B-9397-08002B2CF9AE}" pid="5" name="_ms_pID_7253433">
    <vt:lpwstr>nc12FRKBQ68I2REs/u_x000d_
WxepZKfOi7k/cPGWSl8CIlA7kJdttX17bU1pmmj+C22HHDjaJD9M03JDLv0cUEBhIiymLys0_x000d_
S8Zrf9kLXl5etDTc0gmGvBzh5K3sp8Z6GqumFqrluPyDw0+PFh9FtSA0wh58qmmFhp+Ywbhd_x000d_
4CjJSN0lqFQl0Zo//6w5seXqFt8axD8R21ZMXHYerBlhWZ9yNOB8VnfWlvNDY5hEuruJ2kqG</vt:lpwstr>
  </property>
  <property fmtid="{D5CDD505-2E9C-101B-9397-08002B2CF9AE}" pid="6" name="_ms_pID_7253434">
    <vt:lpwstr>_x000d_
8a8nLkD9QQPo0Zjl19uBvrg7Ah44u4v9LeeL2b6QYB/toj++rsNsk5L6cv2+pU+uLkGaB9Ls_x000d_
Qjyo0dXcFynypfFicT2UJZi6GUQ2lE9C5ggbx5UwniYKlC/gl6xmI7yL4k88ngb/o6gRz9cA_x000d_
Ka7Z4sFCU9+MskBB22AiDG3+sbywHPc4VNvb4eP9IFnXza/yvzpVyoe+pD9bALR8GaYiAMEv_x000d_
C6tEoxqS9RBbM81T</vt:lpwstr>
  </property>
  <property fmtid="{D5CDD505-2E9C-101B-9397-08002B2CF9AE}" pid="7" name="_ms_pID_7253435">
    <vt:lpwstr>T/m+abgw1hF35qfTU1NFZ3cq0eiyqsKXzjuAOnuvr8I6nRCRK3KS8jLJ_x000d_
xrBx92k2Js5AzBLzmpruEbTpVKhqG0EQ+o2FPDeArXFeTqnKw0JGqHN5Wiwjdcz0QoCkcBqM_x000d_
eQuc7nc2YYNWghx3pw76G1g5OIVwkvHetqKOgL9P9aTyf/o93inc/AoIUL6qpOmDC/2E6jXx_x000d_
x6MXOKt76uld1sLDeoqCA/VEkD+VwvVWrf</vt:lpwstr>
  </property>
  <property fmtid="{D5CDD505-2E9C-101B-9397-08002B2CF9AE}" pid="8" name="_ms_pID_7253436">
    <vt:lpwstr>cCso0fEQ85A5msJc92E717P1bTkQ==</vt:lpwstr>
  </property>
</Properties>
</file>