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Default Extension="doc" ContentType="application/msword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Default Extension="pict" ContentType="image/pict"/>
  <Override PartName="/docProps/core.xml" ContentType="application/vnd.openxmlformats-package.core-properties+xml"/>
  <Override PartName="/docProps/app.xml" ContentType="application/vnd.openxmlformats-officedocument.extended-properties+xml"/>
  <Default Extension="xlsx" ContentType="application/vnd.openxmlformats-officedocument.spreadsheetml.sheet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docProps/custom.xml" ContentType="application/vnd.openxmlformats-officedocument.custom-properties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8" r:id="rId2"/>
    <p:sldId id="449" r:id="rId3"/>
    <p:sldId id="451" r:id="rId4"/>
    <p:sldId id="452" r:id="rId5"/>
    <p:sldId id="464" r:id="rId6"/>
    <p:sldId id="467" r:id="rId7"/>
    <p:sldId id="466" r:id="rId8"/>
    <p:sldId id="459" r:id="rId9"/>
    <p:sldId id="46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FF3300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4414" autoAdjust="0"/>
    <p:restoredTop sz="94771" autoAdjust="0"/>
  </p:normalViewPr>
  <p:slideViewPr>
    <p:cSldViewPr>
      <p:cViewPr>
        <p:scale>
          <a:sx n="100" d="100"/>
          <a:sy n="100" d="100"/>
        </p:scale>
        <p:origin x="-1184" y="-5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smtClean="0"/>
              <a:t>doc.: IEEE 802.11-16/xxxxr0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smtClean="0"/>
              <a:t>doc.: IEEE 802.11-16/xxxxr0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doc.: IEEE 802.11-16/xxxxr0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doc.: IEEE 802.11-16/xxxxr0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July 2016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 smtClean="0"/>
              <a:t>Marc Emmelmann (SELF)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97009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doc.: IEEE 802.11-16/xxxxr0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July 2016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 smtClean="0"/>
              <a:t>Marc Emmelmann (SELF)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97009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doc.: IEEE 802.11-16/xxxxr0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July 2016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 smtClean="0"/>
              <a:t>Marc Emmelmann (SELF)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16568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de-DE" dirty="0" smtClean="0"/>
              <a:t>September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smtClean="0"/>
              <a:t>Marc Emmelmann (SELF)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</a:t>
            </a:r>
            <a:r>
              <a:rPr lang="en-US" sz="1800" b="1" dirty="0" smtClean="0"/>
              <a:t>1270r1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Word_97-_2004-Dok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hyperlink" Target="https://mentor.ieee.org/802.11/dcn/16/11-16-1271-01-00ai-sponsor-ballot-comments-on-tgai-draft-for-attachment-to-report-to-ec-to-forward-to-revcom.xlsx" TargetMode="External"/><Relationship Id="rId5" Type="http://schemas.openxmlformats.org/officeDocument/2006/relationships/package" Target="../embeddings/Microsoft_Excel-Tabelle1.xlsx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September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de-DE" smtClean="0"/>
              <a:t>Marc Emmelmann (SELF)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2016-</a:t>
            </a:r>
            <a:r>
              <a:rPr lang="en-US" sz="2000" kern="0" dirty="0" smtClean="0">
                <a:latin typeface="+mn-lt"/>
              </a:rPr>
              <a:t>09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-15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67095861"/>
              </p:ext>
            </p:extLst>
          </p:nvPr>
        </p:nvGraphicFramePr>
        <p:xfrm>
          <a:off x="690563" y="3541713"/>
          <a:ext cx="7888287" cy="1296987"/>
        </p:xfrm>
        <a:graphic>
          <a:graphicData uri="http://schemas.openxmlformats.org/presentationml/2006/ole">
            <p:oleObj spid="_x0000_s15399" name="Dokument" r:id="rId3" imgW="8229600" imgH="1358900" progId="Word.Document.8">
              <p:embed/>
            </p:oleObj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P802.11ai Report to EC on Conditional Approval to forward draft to </a:t>
            </a: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IEEE P802.11ai Draft 11.0 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r>
              <a:rPr lang="en-GB" altLang="ko-KR" dirty="0">
                <a:ea typeface="ＭＳ Ｐゴシック" pitchFamily="34" charset="-128"/>
              </a:rPr>
              <a:t>This document was approved during the </a:t>
            </a:r>
            <a:r>
              <a:rPr lang="en-GB" altLang="ko-KR" dirty="0" smtClean="0">
                <a:ea typeface="ＭＳ Ｐゴシック" pitchFamily="34" charset="-128"/>
              </a:rPr>
              <a:t>plenary session </a:t>
            </a:r>
            <a:r>
              <a:rPr lang="en-GB" altLang="ko-KR" dirty="0">
                <a:ea typeface="ＭＳ Ｐゴシック" pitchFamily="34" charset="-128"/>
              </a:rPr>
              <a:t>of the 802.11 working group on</a:t>
            </a:r>
            <a:r>
              <a:rPr lang="en-GB" altLang="ko-KR" dirty="0" smtClean="0">
                <a:ea typeface="ＭＳ Ｐゴシック" pitchFamily="34" charset="-128"/>
              </a:rPr>
              <a:t> 16</a:t>
            </a:r>
            <a:r>
              <a:rPr lang="en-GB" altLang="ko-KR" baseline="30000" dirty="0" smtClean="0">
                <a:ea typeface="ＭＳ Ｐゴシック" pitchFamily="34" charset="-128"/>
              </a:rPr>
              <a:t>th</a:t>
            </a:r>
            <a:r>
              <a:rPr lang="en-GB" altLang="ko-KR" dirty="0" smtClean="0">
                <a:ea typeface="ＭＳ Ｐゴシック" pitchFamily="34" charset="-128"/>
              </a:rPr>
              <a:t> September 2016.</a:t>
            </a:r>
            <a:endParaRPr lang="en-GB" altLang="ko-KR" dirty="0">
              <a:ea typeface="ＭＳ Ｐゴシック" pitchFamily="34" charset="-128"/>
            </a:endParaRPr>
          </a:p>
          <a:p>
            <a:pPr lvl="1"/>
            <a:r>
              <a:rPr lang="en-GB" altLang="ko-KR" dirty="0">
                <a:ea typeface="ＭＳ Ｐゴシック" pitchFamily="34" charset="-128"/>
              </a:rPr>
              <a:t>Passed in the Working Group  xx yes, x no , x abstain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September </a:t>
            </a:r>
            <a:r>
              <a:rPr lang="de-DE" altLang="ko-KR" dirty="0" smtClean="0"/>
              <a:t>2016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 smtClean="0"/>
              <a:t>Marc Emmelmann (SELF)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Sponsor Ballot Results – P802.11ai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September </a:t>
            </a:r>
            <a:r>
              <a:rPr lang="de-DE" altLang="ko-KR" dirty="0" smtClean="0"/>
              <a:t>2016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 smtClean="0"/>
              <a:t>Marc Emmelmann (SELF)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63679026"/>
              </p:ext>
            </p:extLst>
          </p:nvPr>
        </p:nvGraphicFramePr>
        <p:xfrm>
          <a:off x="1066800" y="1524000"/>
          <a:ext cx="7162800" cy="403422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08978"/>
                <a:gridCol w="2441254"/>
                <a:gridCol w="545387"/>
                <a:gridCol w="545387"/>
                <a:gridCol w="389562"/>
                <a:gridCol w="389562"/>
                <a:gridCol w="389562"/>
                <a:gridCol w="545387"/>
                <a:gridCol w="398121"/>
                <a:gridCol w="6096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 14,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TGai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89%</a:t>
                      </a:r>
                    </a:p>
                  </a:txBody>
                  <a:tcPr/>
                </a:tc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March 30,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TGai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88%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Jul 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3, 2016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TGai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8.0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160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131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81%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3%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117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92%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Aug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6, 2016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TGai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9.0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160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132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82%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3%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95%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dirty="0" smtClean="0"/>
                        <a:t>Sep 9, 2016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Fourth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TGai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10.0</a:t>
                      </a:r>
                      <a:endParaRPr lang="en-CA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160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133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83%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3%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93%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Sponsor Ballot Comments – P802.11ai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September </a:t>
            </a:r>
            <a:r>
              <a:rPr lang="de-DE" altLang="ko-KR" dirty="0" smtClean="0"/>
              <a:t>2016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 smtClean="0"/>
              <a:t>Marc Emmelmann (SELF)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93137996"/>
              </p:ext>
            </p:extLst>
          </p:nvPr>
        </p:nvGraphicFramePr>
        <p:xfrm>
          <a:off x="1066800" y="1524000"/>
          <a:ext cx="6403109" cy="408644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14400"/>
                <a:gridCol w="2438400"/>
                <a:gridCol w="3050309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 14,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TGai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760 (334 T , 426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March 30,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TGai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 (104 T, 72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Jul 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3, 2016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TGai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8.0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 (4 T, 2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Aug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6, 2016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TGai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9.0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35 (9 T, 26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dirty="0" smtClean="0"/>
                        <a:t>Sep 9, 2016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Fourth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TGai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10.0</a:t>
                      </a:r>
                      <a:endParaRPr lang="en-CA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137 (4 T, 133 E)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September </a:t>
            </a:r>
            <a:r>
              <a:rPr lang="de-DE" altLang="ko-KR" dirty="0" smtClean="0"/>
              <a:t>2016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91947967"/>
              </p:ext>
            </p:extLst>
          </p:nvPr>
        </p:nvGraphicFramePr>
        <p:xfrm>
          <a:off x="685800" y="1524000"/>
          <a:ext cx="7907559" cy="318032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741137"/>
                <a:gridCol w="1141594"/>
                <a:gridCol w="1063724"/>
                <a:gridCol w="1063724"/>
                <a:gridCol w="1063724"/>
                <a:gridCol w="916828"/>
                <a:gridCol w="916828"/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Sponsor Ballot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GB" altLang="ko-KR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rd</a:t>
                      </a: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kumimoji="0" lang="en-GB" altLang="ko-KR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92418">
                <a:tc>
                  <a:txBody>
                    <a:bodyPr/>
                    <a:lstStyle/>
                    <a:p>
                      <a:r>
                        <a:rPr lang="de-DE" altLang="ko-KR" sz="1400" dirty="0" smtClean="0">
                          <a:latin typeface="Calibri" panose="020F0502020204030204" pitchFamily="34" charset="0"/>
                        </a:rPr>
                        <a:t>Russell </a:t>
                      </a:r>
                      <a:r>
                        <a:rPr lang="de-DE" altLang="ko-KR" sz="1400" dirty="0" err="1" smtClean="0">
                          <a:latin typeface="Calibri" panose="020F0502020204030204" pitchFamily="34" charset="0"/>
                        </a:rPr>
                        <a:t>Housley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r>
                        <a:rPr lang="de-DE" altLang="ko-KR" sz="1400" dirty="0" smtClean="0">
                          <a:latin typeface="Calibri" panose="020F0502020204030204" pitchFamily="34" charset="0"/>
                        </a:rPr>
                        <a:t>Paul Lambert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r>
                        <a:rPr lang="de-DE" altLang="ko-KR" sz="1400" dirty="0" smtClean="0">
                          <a:latin typeface="Calibri" panose="020F0502020204030204" pitchFamily="34" charset="0"/>
                        </a:rPr>
                        <a:t>Mark RISON</a:t>
                      </a:r>
                      <a:endParaRPr lang="en-US" altLang="ko-KR" sz="1400" dirty="0" smtClean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Benjamin Rolfe (*)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Yongho</a:t>
                      </a:r>
                      <a:r>
                        <a:rPr lang="de-D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14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Seok</a:t>
                      </a:r>
                      <a:endParaRPr lang="en-US" sz="14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b="1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4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de-DE" smtClean="0"/>
              <a:t>Marc Emmelmann (SELF)</a:t>
            </a:r>
            <a:endParaRPr lang="en-CA" dirty="0"/>
          </a:p>
        </p:txBody>
      </p:sp>
      <p:sp>
        <p:nvSpPr>
          <p:cNvPr id="9" name="Textfeld 8"/>
          <p:cNvSpPr txBox="1"/>
          <p:nvPr/>
        </p:nvSpPr>
        <p:spPr>
          <a:xfrm>
            <a:off x="381000" y="4800600"/>
            <a:ext cx="8534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(*) Commenter provided no response when contacted  (2016-07-12, 2016-07-28 and 2016-09-13) </a:t>
            </a:r>
            <a:r>
              <a:rPr lang="en-US" altLang="ko-KR" sz="1400" dirty="0" smtClean="0"/>
              <a:t>to </a:t>
            </a:r>
            <a:r>
              <a:rPr lang="en-US" altLang="ko-KR" sz="1400" dirty="0"/>
              <a:t>ask which comments are satisfied or unsatisfied</a:t>
            </a:r>
            <a:r>
              <a:rPr lang="en-US" altLang="ko-KR" sz="1400" dirty="0" smtClean="0"/>
              <a:t>.</a:t>
            </a:r>
          </a:p>
          <a:p>
            <a:r>
              <a:rPr lang="en-US" altLang="ko-KR" sz="1400" b="1" dirty="0"/>
              <a:t>Total number of unsatisfied comments based on feedback from commenter:</a:t>
            </a:r>
            <a:r>
              <a:rPr lang="en-US" altLang="ko-KR" sz="1400" b="1" dirty="0" smtClean="0"/>
              <a:t> 39</a:t>
            </a:r>
            <a:endParaRPr lang="en-US" altLang="ko-KR" sz="1400" dirty="0" smtClean="0"/>
          </a:p>
          <a:p>
            <a:r>
              <a:rPr lang="en-US" altLang="ko-KR" sz="1400" b="1" dirty="0"/>
              <a:t>Total number of unsatisfied comments from </a:t>
            </a:r>
            <a:r>
              <a:rPr lang="en-US" altLang="ko-KR" sz="1400" b="1" u="sng" dirty="0"/>
              <a:t>unresponsive </a:t>
            </a:r>
            <a:r>
              <a:rPr lang="en-US" altLang="ko-KR" sz="1400" b="1" dirty="0"/>
              <a:t>commenter: </a:t>
            </a:r>
            <a:r>
              <a:rPr lang="en-US" altLang="ko-KR" sz="1400" b="1" dirty="0" smtClean="0"/>
              <a:t> 25</a:t>
            </a:r>
          </a:p>
          <a:p>
            <a:endParaRPr lang="en-US" altLang="ko-KR" sz="1400" b="1" dirty="0" smtClean="0"/>
          </a:p>
          <a:p>
            <a:r>
              <a:rPr lang="en-US" altLang="ko-KR" sz="1600" b="1" dirty="0" smtClean="0"/>
              <a:t>Note: the following no-voters on D10.0 in the 4</a:t>
            </a:r>
            <a:r>
              <a:rPr lang="en-US" altLang="ko-KR" sz="1600" b="1" baseline="30000" dirty="0" smtClean="0"/>
              <a:t>th</a:t>
            </a:r>
            <a:r>
              <a:rPr lang="en-US" altLang="ko-KR" sz="1600" b="1" dirty="0" smtClean="0"/>
              <a:t> </a:t>
            </a:r>
            <a:r>
              <a:rPr lang="en-US" altLang="ko-KR" sz="1600" b="1" dirty="0" err="1" smtClean="0"/>
              <a:t>Recirc</a:t>
            </a:r>
            <a:r>
              <a:rPr lang="en-US" altLang="ko-KR" sz="1600" b="1" dirty="0" smtClean="0"/>
              <a:t> indicated that all of their comments were resolved to their satisfaction:  Marc EMMELMANN, Mark HAMILTON, Dan HARKINS </a:t>
            </a:r>
          </a:p>
          <a:p>
            <a:endParaRPr lang="en-US" altLang="ko-KR" dirty="0" smtClean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2398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September </a:t>
            </a:r>
            <a:r>
              <a:rPr lang="de-DE" altLang="ko-KR" dirty="0" smtClean="0"/>
              <a:t>2016</a:t>
            </a:r>
            <a:endParaRPr lang="en-US" altLang="ko-K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de-DE" smtClean="0"/>
              <a:t>Marc Emmelmann (SELF)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685800" y="1981200"/>
            <a:ext cx="7772400" cy="3124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>
                <a:ea typeface="ＭＳ Ｐゴシック" pitchFamily="34" charset="-128"/>
              </a:rPr>
              <a:t>Clause 2 (</a:t>
            </a:r>
            <a:r>
              <a:rPr lang="en-US" dirty="0" smtClean="0"/>
              <a:t>Normative references</a:t>
            </a:r>
            <a:r>
              <a:rPr lang="en-US" kern="0" dirty="0" smtClean="0">
                <a:ea typeface="ＭＳ Ｐゴシック" pitchFamily="34" charset="-128"/>
              </a:rPr>
              <a:t>) –  5</a:t>
            </a:r>
          </a:p>
          <a:p>
            <a:r>
              <a:rPr lang="en-US" kern="0" dirty="0" smtClean="0">
                <a:ea typeface="ＭＳ Ｐゴシック" pitchFamily="34" charset="-128"/>
              </a:rPr>
              <a:t>Clause 9 (</a:t>
            </a:r>
            <a:r>
              <a:rPr lang="en-US" dirty="0" smtClean="0"/>
              <a:t>Frame formats</a:t>
            </a:r>
            <a:r>
              <a:rPr lang="en-US" kern="0" dirty="0" smtClean="0">
                <a:ea typeface="ＭＳ Ｐゴシック" pitchFamily="34" charset="-128"/>
              </a:rPr>
              <a:t>) – 5</a:t>
            </a:r>
          </a:p>
          <a:p>
            <a:r>
              <a:rPr lang="en-US" kern="0" dirty="0" smtClean="0">
                <a:ea typeface="ＭＳ Ｐゴシック" pitchFamily="34" charset="-128"/>
              </a:rPr>
              <a:t>Clause 10 (</a:t>
            </a:r>
            <a:r>
              <a:rPr lang="en-US" dirty="0" smtClean="0"/>
              <a:t>MAC </a:t>
            </a:r>
            <a:r>
              <a:rPr lang="en-US" dirty="0" err="1" smtClean="0"/>
              <a:t>sublayer</a:t>
            </a:r>
            <a:r>
              <a:rPr lang="en-US" dirty="0" smtClean="0"/>
              <a:t> functional description) – 3</a:t>
            </a:r>
          </a:p>
          <a:p>
            <a:r>
              <a:rPr lang="en-US" dirty="0" smtClean="0"/>
              <a:t>Clause 11 (MLME) – 6</a:t>
            </a:r>
          </a:p>
          <a:p>
            <a:r>
              <a:rPr lang="en-US" dirty="0" smtClean="0"/>
              <a:t>Clause 12 (Security) – 20</a:t>
            </a:r>
          </a:p>
          <a:p>
            <a:r>
              <a:rPr lang="en-US" dirty="0" smtClean="0"/>
              <a:t>Clause 13 (Fast BSS Transition) –  24</a:t>
            </a:r>
          </a:p>
          <a:p>
            <a:r>
              <a:rPr lang="en-US" dirty="0" smtClean="0"/>
              <a:t>Other (Outstanding LOA) -- 1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7" name="Textfeld 6"/>
          <p:cNvSpPr txBox="1"/>
          <p:nvPr/>
        </p:nvSpPr>
        <p:spPr>
          <a:xfrm>
            <a:off x="685800" y="54102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Claus numbers are given per </a:t>
            </a:r>
            <a:r>
              <a:rPr lang="en-US" dirty="0" err="1" smtClean="0"/>
              <a:t>TGai</a:t>
            </a:r>
            <a:r>
              <a:rPr lang="en-US" dirty="0" smtClean="0"/>
              <a:t> D10 which is based on the latest </a:t>
            </a:r>
            <a:r>
              <a:rPr lang="en-US" dirty="0" err="1" smtClean="0"/>
              <a:t>REVmc</a:t>
            </a:r>
            <a:r>
              <a:rPr lang="en-US" dirty="0" smtClean="0"/>
              <a:t> D8.0.  </a:t>
            </a:r>
            <a:r>
              <a:rPr lang="en-US" dirty="0" err="1" smtClean="0"/>
              <a:t>REVmc</a:t>
            </a:r>
            <a:r>
              <a:rPr lang="en-US" dirty="0" smtClean="0"/>
              <a:t> changed the major clause numbers in the baseline, hence Clause numbers given in comments against previous versions of </a:t>
            </a:r>
            <a:r>
              <a:rPr lang="en-US" dirty="0" err="1" smtClean="0"/>
              <a:t>TGai</a:t>
            </a:r>
            <a:r>
              <a:rPr lang="en-US" dirty="0" smtClean="0"/>
              <a:t> draft  are to be matched against the balloted draft to identify the topic of the comment.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0622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</a:t>
            </a:r>
            <a:r>
              <a:rPr lang="en-GB" altLang="ko-KR" sz="1800" dirty="0" smtClean="0">
                <a:ea typeface="ＭＳ Ｐゴシック" pitchFamily="34" charset="-128"/>
              </a:rPr>
              <a:t> sponsor ballot </a:t>
            </a:r>
            <a:r>
              <a:rPr lang="en-GB" altLang="ko-KR" sz="1800" dirty="0">
                <a:ea typeface="ＭＳ Ｐゴシック" pitchFamily="34" charset="-128"/>
              </a:rPr>
              <a:t>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the right to open this</a:t>
            </a:r>
            <a:r>
              <a:rPr lang="en-GB" altLang="ko-KR" sz="1600" dirty="0" smtClean="0">
                <a:ea typeface="ＭＳ Ｐゴシック" pitchFamily="34" charset="-128"/>
              </a:rPr>
              <a:t>.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 smtClean="0">
                <a:ea typeface="ＭＳ Ｐゴシック" pitchFamily="34" charset="-128"/>
              </a:rPr>
              <a:t>The file is also available at</a:t>
            </a:r>
            <a:r>
              <a:rPr lang="en-GB" altLang="ko-KR" sz="1600" dirty="0" smtClean="0">
                <a:ea typeface="ＭＳ Ｐゴシック" pitchFamily="34" charset="-128"/>
              </a:rPr>
              <a:t>: </a:t>
            </a:r>
            <a:r>
              <a:rPr lang="de-DE" altLang="ko-KR" sz="1600" dirty="0" smtClean="0">
                <a:ea typeface="ＭＳ Ｐゴシック" pitchFamily="34" charset="-128"/>
                <a:hlinkClick r:id="rId4"/>
              </a:rPr>
              <a:t>https://mentor.ieee.org/802.11/dcn/16/11-16-1271-01-00ai-sponsor-ballot-comments-on-tgai-draft-for-attachment-to-report-to-ec-to-forward-to-</a:t>
            </a:r>
            <a:r>
              <a:rPr lang="de-DE" altLang="ko-KR" sz="1600" dirty="0" smtClean="0">
                <a:ea typeface="ＭＳ Ｐゴシック" pitchFamily="34" charset="-128"/>
                <a:hlinkClick r:id="rId4"/>
              </a:rPr>
              <a:t>revcom.xlsx</a:t>
            </a:r>
            <a:r>
              <a:rPr lang="de-DE" altLang="ko-KR" sz="1600" dirty="0" smtClean="0">
                <a:ea typeface="ＭＳ Ｐゴシック" pitchFamily="34" charset="-128"/>
              </a:rPr>
              <a:t> </a:t>
            </a:r>
            <a:endParaRPr lang="en-GB" altLang="ko-KR" sz="1600" dirty="0" smtClean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sz="1800" dirty="0" smtClean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September </a:t>
            </a:r>
            <a:r>
              <a:rPr lang="de-DE" altLang="ko-KR" dirty="0" smtClean="0"/>
              <a:t>2016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de-DE" smtClean="0"/>
              <a:t>Marc Emmelmann (SELF)</a:t>
            </a:r>
            <a:endParaRPr lang="en-CA" dirty="0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/>
        </p:nvGraphicFramePr>
        <p:xfrm>
          <a:off x="6248400" y="2971800"/>
          <a:ext cx="736600" cy="558800"/>
        </p:xfrm>
        <a:graphic>
          <a:graphicData uri="http://schemas.openxmlformats.org/presentationml/2006/ole">
            <p:oleObj spid="_x0000_s24582" name="Arbeitsblatt" showAsIcon="1" r:id="rId5" imgW="736600" imgH="558800" progId="Excel.Sheet.12">
              <p:embed/>
            </p:oleObj>
          </a:graphicData>
        </a:graphic>
      </p:graphicFrame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4660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September </a:t>
            </a:r>
            <a:r>
              <a:rPr lang="de-DE" altLang="ko-KR" dirty="0" smtClean="0"/>
              <a:t>2016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 smtClean="0"/>
              <a:t>Marc Emmelmann (SELF)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00947966"/>
              </p:ext>
            </p:extLst>
          </p:nvPr>
        </p:nvGraphicFramePr>
        <p:xfrm>
          <a:off x="685800" y="1524000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/>
                <a:gridCol w="1219200"/>
                <a:gridCol w="1409700"/>
                <a:gridCol w="1943100"/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 &amp; D10.0 (*)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Feb 2015 &amp; Sep 2015 (*)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(*)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685800" y="6019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(*) Note:  IEEE Editor provided a comment as part of 4</a:t>
            </a:r>
            <a:r>
              <a:rPr lang="en-US" b="1" baseline="30000" dirty="0" smtClean="0"/>
              <a:t>th</a:t>
            </a:r>
            <a:r>
              <a:rPr lang="en-US" b="1" dirty="0" smtClean="0"/>
              <a:t> Recirculation Ballot (Sep 2016) indicating the “The draft meets all editorial requirements”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TGai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September </a:t>
            </a:r>
            <a:r>
              <a:rPr lang="de-DE" altLang="ko-KR" dirty="0" smtClean="0"/>
              <a:t>2016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 smtClean="0"/>
              <a:t>Marc Emmelmann (SELF)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19322776"/>
              </p:ext>
            </p:extLst>
          </p:nvPr>
        </p:nvGraphicFramePr>
        <p:xfrm>
          <a:off x="685800" y="1524000"/>
          <a:ext cx="8229600" cy="4891404"/>
        </p:xfrm>
        <a:graphic>
          <a:graphicData uri="http://schemas.openxmlformats.org/drawingml/2006/table">
            <a:tbl>
              <a:tblPr/>
              <a:tblGrid>
                <a:gridCol w="4114800"/>
                <a:gridCol w="2228850"/>
                <a:gridCol w="18859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Initial Sponsor Ballot on D6.0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2015-08-15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2015-09-15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1st Recirculation Sponsor Ballot on D7.0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2016-03-15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2016-03-30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nd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D8.0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2016-06-28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2016-07-13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rd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D9.0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2016-07-27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2016-08-06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D10.0 (update to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REVmc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D8.0)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2016-08-30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2016-09-09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Recirculation Sponsor Ballot on D11.0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 (planned)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2016-09-20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 (planned)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en-US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Recirculation Sponsor Ballot on D11.0 (unchanged)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Open (planned)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2016-10-07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Close (planned)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2016-10-17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on meeting conditions to proceed to </a:t>
                      </a:r>
                      <a:r>
                        <a:rPr kumimoji="0" lang="en-US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2016-10-04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Posting to </a:t>
                      </a:r>
                      <a:r>
                        <a:rPr kumimoji="0" lang="en-US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by 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2016-10-17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1147</Words>
  <Application>Microsoft Macintosh PowerPoint</Application>
  <PresentationFormat>Bildschirmpräsentation (4:3)</PresentationFormat>
  <Paragraphs>244</Paragraphs>
  <Slides>9</Slides>
  <Notes>4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802-11-Submission</vt:lpstr>
      <vt:lpstr>Dokument</vt:lpstr>
      <vt:lpstr>Microsoft Excel-Tabelle</vt:lpstr>
      <vt:lpstr>Folie 1</vt:lpstr>
      <vt:lpstr>Introduction</vt:lpstr>
      <vt:lpstr>Sponsor Ballot Results – P802.11ai</vt:lpstr>
      <vt:lpstr>Sponsor Ballot Comments – P802.11ai</vt:lpstr>
      <vt:lpstr>Unsatisfied comments by commenter</vt:lpstr>
      <vt:lpstr>Unsatisfied comments by topics</vt:lpstr>
      <vt:lpstr>Unsatisfied comments</vt:lpstr>
      <vt:lpstr>Mandatory Coordination</vt:lpstr>
      <vt:lpstr>TGai Timeline</vt:lpstr>
    </vt:vector>
  </TitlesOfParts>
  <Manager/>
  <Company>Self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TGai Reprot to EC to forward draft to RevCom</dc:title>
  <dc:subject/>
  <dc:creator>Marc Emmelmann</dc:creator>
  <cp:keywords>September 2016</cp:keywords>
  <dc:description/>
  <cp:lastModifiedBy>Marc Emmelmann</cp:lastModifiedBy>
  <cp:revision>2801</cp:revision>
  <cp:lastPrinted>1998-02-10T13:28:06Z</cp:lastPrinted>
  <dcterms:created xsi:type="dcterms:W3CDTF">2016-09-15T12:35:02Z</dcterms:created>
  <dcterms:modified xsi:type="dcterms:W3CDTF">2016-09-15T12:37:17Z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