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FF33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1184" y="-5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Word_97-_2004-Dok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hyperlink" Target="https://mentor.ieee.org/802.11/dcn/16/11-16-1271-00-00ai-sponsor-ballot-comments-on-tgai-draft-for-attachment-to-report-to-ec-to-forward-to-revcom.xlsx" TargetMode="External"/><Relationship Id="rId5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 smtClean="0"/>
              <a:t>Marc Emmelmann (SELF)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</a:t>
            </a:r>
            <a:r>
              <a:rPr lang="en-US" sz="2000" kern="0" dirty="0" smtClean="0">
                <a:latin typeface="+mn-lt"/>
              </a:rPr>
              <a:t>09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67095861"/>
              </p:ext>
            </p:extLst>
          </p:nvPr>
        </p:nvGraphicFramePr>
        <p:xfrm>
          <a:off x="690563" y="3541713"/>
          <a:ext cx="7888287" cy="1296987"/>
        </p:xfrm>
        <a:graphic>
          <a:graphicData uri="http://schemas.openxmlformats.org/presentationml/2006/ole">
            <p:oleObj spid="_x0000_s15399" name="Dokument" r:id="rId3" imgW="8229600" imgH="1358900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P802.11ai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11.0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</a:t>
            </a:r>
            <a:r>
              <a:rPr lang="en-GB" altLang="ko-KR" dirty="0" smtClean="0">
                <a:ea typeface="ＭＳ Ｐゴシック" pitchFamily="34" charset="-128"/>
              </a:rPr>
              <a:t> 16</a:t>
            </a:r>
            <a:r>
              <a:rPr lang="en-GB" altLang="ko-KR" baseline="30000" dirty="0" smtClean="0">
                <a:ea typeface="ＭＳ Ｐゴシック" pitchFamily="34" charset="-128"/>
              </a:rPr>
              <a:t>th</a:t>
            </a:r>
            <a:r>
              <a:rPr lang="en-GB" altLang="ko-KR" dirty="0" smtClean="0">
                <a:ea typeface="ＭＳ Ｐゴシック" pitchFamily="34" charset="-128"/>
              </a:rPr>
              <a:t> September 2016.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63679026"/>
              </p:ext>
            </p:extLst>
          </p:nvPr>
        </p:nvGraphicFramePr>
        <p:xfrm>
          <a:off x="1066800" y="1524000"/>
          <a:ext cx="7162800" cy="403422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81%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3137996"/>
              </p:ext>
            </p:extLst>
          </p:nvPr>
        </p:nvGraphicFramePr>
        <p:xfrm>
          <a:off x="1066800" y="1524000"/>
          <a:ext cx="6403109" cy="40864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760 (334 T , 426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35 (9 T, 26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137 (4 T, 133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1947967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/>
                <a:gridCol w="1141594"/>
                <a:gridCol w="1063724"/>
                <a:gridCol w="1063724"/>
                <a:gridCol w="1063724"/>
                <a:gridCol w="916828"/>
                <a:gridCol w="916828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Russell </a:t>
                      </a:r>
                      <a:r>
                        <a:rPr lang="de-DE" altLang="ko-KR" sz="1400" dirty="0" err="1" smtClean="0">
                          <a:latin typeface="Calibri" panose="020F0502020204030204" pitchFamily="34" charset="0"/>
                        </a:rPr>
                        <a:t>Housley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Paul Lambert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en-US" altLang="ko-KR" sz="14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Benjamin Rolfe 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Yongho</a:t>
                      </a:r>
                      <a:r>
                        <a:rPr lang="de-D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Seok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when contacted  (2016-07-12, 2016-07-28 and 2016-09-13)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</a:t>
            </a:r>
            <a:r>
              <a:rPr lang="en-US" altLang="ko-KR" sz="1400" b="1" dirty="0" smtClean="0"/>
              <a:t> 39</a:t>
            </a:r>
            <a:endParaRPr lang="en-US" altLang="ko-KR" sz="1400" dirty="0" smtClean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</a:t>
            </a:r>
            <a:r>
              <a:rPr lang="en-US" altLang="ko-KR" sz="1400" b="1" dirty="0" smtClean="0"/>
              <a:t> 25</a:t>
            </a:r>
          </a:p>
          <a:p>
            <a:endParaRPr lang="en-US" altLang="ko-KR" sz="1400" b="1" dirty="0" smtClean="0"/>
          </a:p>
          <a:p>
            <a:r>
              <a:rPr lang="en-US" altLang="ko-KR" sz="1600" b="1" dirty="0" smtClean="0"/>
              <a:t>Note: the following no-voters on D10.0 in the 4</a:t>
            </a:r>
            <a:r>
              <a:rPr lang="en-US" altLang="ko-KR" sz="1600" b="1" baseline="30000" dirty="0" smtClean="0"/>
              <a:t>th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 smtClean="0"/>
              <a:t>Recirc</a:t>
            </a:r>
            <a:r>
              <a:rPr lang="en-US" altLang="ko-KR" sz="1600" b="1" dirty="0" smtClean="0"/>
              <a:t> indicated that all of their comments were resolved to their satisfaction:  Marc EMMELMANN, Mark HAMILTON, Dan HARKINS </a:t>
            </a:r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ea typeface="ＭＳ Ｐゴシック" pitchFamily="34" charset="-128"/>
              </a:rPr>
              <a:t>Clause 2 (</a:t>
            </a:r>
            <a:r>
              <a:rPr lang="en-US" dirty="0" smtClean="0"/>
              <a:t>Normative references</a:t>
            </a:r>
            <a:r>
              <a:rPr lang="en-US" kern="0" dirty="0" smtClean="0">
                <a:ea typeface="ＭＳ Ｐゴシック" pitchFamily="34" charset="-128"/>
              </a:rPr>
              <a:t>) –  5</a:t>
            </a:r>
          </a:p>
          <a:p>
            <a:r>
              <a:rPr lang="en-US" kern="0" dirty="0" smtClean="0">
                <a:ea typeface="ＭＳ Ｐゴシック" pitchFamily="34" charset="-128"/>
              </a:rPr>
              <a:t>Clause 9 (</a:t>
            </a:r>
            <a:r>
              <a:rPr lang="en-US" dirty="0" smtClean="0"/>
              <a:t>Frame formats</a:t>
            </a:r>
            <a:r>
              <a:rPr lang="en-US" kern="0" dirty="0" smtClean="0">
                <a:ea typeface="ＭＳ Ｐゴシック" pitchFamily="34" charset="-128"/>
              </a:rPr>
              <a:t>) – 5</a:t>
            </a:r>
          </a:p>
          <a:p>
            <a:r>
              <a:rPr lang="en-US" kern="0" dirty="0" smtClean="0">
                <a:ea typeface="ＭＳ Ｐゴシック" pitchFamily="34" charset="-128"/>
              </a:rPr>
              <a:t>Clause 10 (</a:t>
            </a:r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description) – 3</a:t>
            </a:r>
          </a:p>
          <a:p>
            <a:r>
              <a:rPr lang="en-US" dirty="0" smtClean="0"/>
              <a:t>Clause 11 (MLME) – 6</a:t>
            </a:r>
          </a:p>
          <a:p>
            <a:r>
              <a:rPr lang="en-US" dirty="0" smtClean="0"/>
              <a:t>Clause 12 (Security) – 20</a:t>
            </a:r>
          </a:p>
          <a:p>
            <a:r>
              <a:rPr lang="en-US" dirty="0" smtClean="0"/>
              <a:t>Clause 13 (Fast BSS Transition) –  24</a:t>
            </a:r>
          </a:p>
          <a:p>
            <a:r>
              <a:rPr lang="en-US" dirty="0" smtClean="0"/>
              <a:t>Other (Outstanding LOA) -- 1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Claus numbers are given per </a:t>
            </a:r>
            <a:r>
              <a:rPr lang="en-US" dirty="0" err="1" smtClean="0"/>
              <a:t>TGai</a:t>
            </a:r>
            <a:r>
              <a:rPr lang="en-US" dirty="0" smtClean="0"/>
              <a:t> D10 which is based on the latest </a:t>
            </a:r>
            <a:r>
              <a:rPr lang="en-US" dirty="0" err="1" smtClean="0"/>
              <a:t>REVmc</a:t>
            </a:r>
            <a:r>
              <a:rPr lang="en-US" dirty="0" smtClean="0"/>
              <a:t> D8.0.  </a:t>
            </a:r>
            <a:r>
              <a:rPr lang="en-US" dirty="0" err="1" smtClean="0"/>
              <a:t>REVmc</a:t>
            </a:r>
            <a:r>
              <a:rPr lang="en-US" dirty="0" smtClean="0"/>
              <a:t> changed the major clause numbers in the baseline, hence Clause numbers given in comments against previous versions of </a:t>
            </a:r>
            <a:r>
              <a:rPr lang="en-US" dirty="0" err="1" smtClean="0"/>
              <a:t>TGai</a:t>
            </a:r>
            <a:r>
              <a:rPr lang="en-US" dirty="0" smtClean="0"/>
              <a:t> draft  are to be matched against the balloted draft to identify the topic of the comment.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</a:t>
            </a:r>
            <a:r>
              <a:rPr lang="en-GB" altLang="ko-KR" sz="1800" dirty="0" smtClean="0">
                <a:ea typeface="ＭＳ Ｐゴシック" pitchFamily="34" charset="-128"/>
              </a:rPr>
              <a:t> sponsor ballot </a:t>
            </a:r>
            <a:r>
              <a:rPr lang="en-GB" altLang="ko-KR" sz="1800" dirty="0">
                <a:ea typeface="ＭＳ Ｐゴシック" pitchFamily="34" charset="-128"/>
              </a:rPr>
              <a:t>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</a:t>
            </a:r>
            <a:r>
              <a:rPr lang="en-GB" altLang="ko-KR" sz="1600" dirty="0" smtClean="0">
                <a:ea typeface="ＭＳ Ｐゴシック" pitchFamily="34" charset="-128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 smtClean="0">
                <a:ea typeface="ＭＳ Ｐゴシック" pitchFamily="34" charset="-128"/>
              </a:rPr>
              <a:t>The file is also available at: </a:t>
            </a:r>
            <a:r>
              <a:rPr lang="de-DE" altLang="ko-KR" sz="1600" dirty="0" smtClean="0">
                <a:ea typeface="ＭＳ Ｐゴシック" pitchFamily="34" charset="-128"/>
                <a:hlinkClick r:id="rId4"/>
              </a:rPr>
              <a:t>https://mentor.ieee.org/802.11/dcn/16/11-16-1271-00-00ai-sponsor-ballot-comments-on-tgai-draft-for-attachment-to-report-to-ec-to-forward-to-revcom.xlsx</a:t>
            </a:r>
            <a:r>
              <a:rPr lang="de-DE" altLang="ko-KR" sz="1600" dirty="0" smtClean="0">
                <a:ea typeface="ＭＳ Ｐゴシック" pitchFamily="34" charset="-128"/>
              </a:rPr>
              <a:t> </a:t>
            </a:r>
            <a:endParaRPr lang="en-GB" altLang="ko-KR" sz="16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6324600" y="3200400"/>
          <a:ext cx="736600" cy="558800"/>
        </p:xfrm>
        <a:graphic>
          <a:graphicData uri="http://schemas.openxmlformats.org/presentationml/2006/ole">
            <p:oleObj spid="_x0000_s24578" name="Arbeitsblatt" showAsIcon="1" r:id="rId5" imgW="736600" imgH="558800" progId="Excel.Sheet.12">
              <p:embed/>
            </p:oleObj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00947966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(*) Note:  IEEE Editor provided a comment as part of 4</a:t>
            </a:r>
            <a:r>
              <a:rPr lang="en-US" b="1" baseline="30000" dirty="0" smtClean="0"/>
              <a:t>th</a:t>
            </a:r>
            <a:r>
              <a:rPr lang="en-US" b="1" dirty="0" smtClean="0"/>
              <a:t> Recirculation Ballot (Sep 2016) indicating the “The draft meets all editorial requirements”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9322776"/>
              </p:ext>
            </p:extLst>
          </p:nvPr>
        </p:nvGraphicFramePr>
        <p:xfrm>
          <a:off x="685800" y="1524000"/>
          <a:ext cx="8229600" cy="4891404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2015-08-15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2015-09-15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2016-06-28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 (update to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D8.0)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Recirculation Sponsor Ballot on D11.0 (unchanged)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1147</Words>
  <Application>Microsoft Macintosh PowerPoint</Application>
  <PresentationFormat>Bildschirmpräsentation (4:3)</PresentationFormat>
  <Paragraphs>244</Paragraphs>
  <Slides>9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</vt:lpstr>
      <vt:lpstr>Dokument</vt:lpstr>
      <vt:lpstr>Arbeitsblatt</vt:lpstr>
      <vt:lpstr>Folie 1</vt:lpstr>
      <vt:lpstr>Introduction</vt:lpstr>
      <vt:lpstr>Sponsor Ballot Results – P802.11ai</vt:lpstr>
      <vt:lpstr>Sponsor Ballot Comments – P802.11ai</vt:lpstr>
      <vt:lpstr>Unsatisfied comments by commenter</vt:lpstr>
      <vt:lpstr>Unsatisfied comments by topics</vt:lpstr>
      <vt:lpstr>Unsatisfied comments</vt:lpstr>
      <vt:lpstr>Mandatory Coordination</vt:lpstr>
      <vt:lpstr>TGai Timeline</vt:lpstr>
    </vt:vector>
  </TitlesOfParts>
  <Manager/>
  <Company>Self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Marc Emmelmann</cp:lastModifiedBy>
  <cp:revision>2800</cp:revision>
  <cp:lastPrinted>1998-02-10T13:28:06Z</cp:lastPrinted>
  <dcterms:created xsi:type="dcterms:W3CDTF">2016-09-14T14:26:57Z</dcterms:created>
  <dcterms:modified xsi:type="dcterms:W3CDTF">2016-09-14T14:29:42Z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