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3" r:id="rId5"/>
    <p:sldId id="265" r:id="rId6"/>
    <p:sldId id="266" r:id="rId7"/>
    <p:sldId id="274" r:id="rId8"/>
    <p:sldId id="267" r:id="rId9"/>
    <p:sldId id="268" r:id="rId10"/>
    <p:sldId id="275" r:id="rId11"/>
    <p:sldId id="269" r:id="rId12"/>
    <p:sldId id="270" r:id="rId13"/>
    <p:sldId id="264" r:id="rId14"/>
    <p:sldId id="273" r:id="rId15"/>
  </p:sldIdLst>
  <p:sldSz cx="9144000" cy="6858000" type="screen4x3"/>
  <p:notesSz cx="6794500" cy="99060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074">
          <p15:clr>
            <a:srgbClr val="A4A3A4"/>
          </p15:clr>
        </p15:guide>
        <p15:guide id="4" pos="211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EG"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1599" autoAdjust="0"/>
    <p:restoredTop sz="94660"/>
  </p:normalViewPr>
  <p:slideViewPr>
    <p:cSldViewPr>
      <p:cViewPr varScale="1">
        <p:scale>
          <a:sx n="72" d="100"/>
          <a:sy n="72" d="100"/>
        </p:scale>
        <p:origin x="440" y="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930" y="-60"/>
      </p:cViewPr>
      <p:guideLst>
        <p:guide orient="horz" pos="2880"/>
        <p:guide pos="2160"/>
        <p:guide orient="horz" pos="3074"/>
        <p:guide pos="211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595" cy="494792"/>
          </a:xfrm>
          <a:prstGeom prst="rect">
            <a:avLst/>
          </a:prstGeom>
        </p:spPr>
        <p:txBody>
          <a:bodyPr vert="horz" lIns="91440" tIns="45720" rIns="91440" bIns="45720" rtlCol="0"/>
          <a:lstStyle>
            <a:lvl1pPr algn="l">
              <a:defRPr sz="1200"/>
            </a:lvl1pPr>
          </a:lstStyle>
          <a:p>
            <a:r>
              <a:rPr lang="en-US" smtClean="0"/>
              <a:t>doc.: IEEE 802.11-16/1249r0</a:t>
            </a:r>
            <a:endParaRPr lang="en-US"/>
          </a:p>
        </p:txBody>
      </p:sp>
      <p:sp>
        <p:nvSpPr>
          <p:cNvPr id="3" name="Date Placeholder 2"/>
          <p:cNvSpPr>
            <a:spLocks noGrp="1"/>
          </p:cNvSpPr>
          <p:nvPr>
            <p:ph type="dt" sz="quarter" idx="1"/>
          </p:nvPr>
        </p:nvSpPr>
        <p:spPr>
          <a:xfrm>
            <a:off x="3848350" y="0"/>
            <a:ext cx="2944595" cy="494792"/>
          </a:xfrm>
          <a:prstGeom prst="rect">
            <a:avLst/>
          </a:prstGeom>
        </p:spPr>
        <p:txBody>
          <a:bodyPr vert="horz" lIns="91440" tIns="45720" rIns="91440" bIns="45720" rtlCol="0"/>
          <a:lstStyle>
            <a:lvl1pPr algn="r">
              <a:defRPr sz="1200"/>
            </a:lvl1pPr>
          </a:lstStyle>
          <a:p>
            <a:r>
              <a:rPr lang="en-US" smtClean="0"/>
              <a:t>September 2016</a:t>
            </a:r>
            <a:endParaRPr lang="en-US"/>
          </a:p>
        </p:txBody>
      </p:sp>
      <p:sp>
        <p:nvSpPr>
          <p:cNvPr id="4" name="Footer Placeholder 3"/>
          <p:cNvSpPr>
            <a:spLocks noGrp="1"/>
          </p:cNvSpPr>
          <p:nvPr>
            <p:ph type="ftr" sz="quarter" idx="2"/>
          </p:nvPr>
        </p:nvSpPr>
        <p:spPr>
          <a:xfrm>
            <a:off x="0" y="9409514"/>
            <a:ext cx="2944595" cy="494792"/>
          </a:xfrm>
          <a:prstGeom prst="rect">
            <a:avLst/>
          </a:prstGeom>
        </p:spPr>
        <p:txBody>
          <a:bodyPr vert="horz" lIns="91440" tIns="45720" rIns="91440" bIns="45720" rtlCol="0" anchor="b"/>
          <a:lstStyle>
            <a:lvl1pPr algn="l">
              <a:defRPr sz="1200"/>
            </a:lvl1pPr>
          </a:lstStyle>
          <a:p>
            <a:r>
              <a:rPr lang="en-US" smtClean="0"/>
              <a:t>Vladica Sark, IHP</a:t>
            </a:r>
            <a:endParaRPr lang="en-US"/>
          </a:p>
        </p:txBody>
      </p:sp>
      <p:sp>
        <p:nvSpPr>
          <p:cNvPr id="5" name="Slide Number Placeholder 4"/>
          <p:cNvSpPr>
            <a:spLocks noGrp="1"/>
          </p:cNvSpPr>
          <p:nvPr>
            <p:ph type="sldNum" sz="quarter" idx="3"/>
          </p:nvPr>
        </p:nvSpPr>
        <p:spPr>
          <a:xfrm>
            <a:off x="3848350" y="9409514"/>
            <a:ext cx="2944595" cy="494792"/>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94500" cy="9906000"/>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526754" y="103365"/>
            <a:ext cx="626873" cy="22536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802.11-16/1249r0</a:t>
            </a:r>
            <a:endParaRPr lang="en-US"/>
          </a:p>
        </p:txBody>
      </p:sp>
      <p:sp>
        <p:nvSpPr>
          <p:cNvPr id="2051" name="Rectangle 3"/>
          <p:cNvSpPr>
            <a:spLocks noGrp="1" noChangeArrowheads="1"/>
          </p:cNvSpPr>
          <p:nvPr>
            <p:ph type="dt"/>
          </p:nvPr>
        </p:nvSpPr>
        <p:spPr bwMode="auto">
          <a:xfrm>
            <a:off x="640873" y="103365"/>
            <a:ext cx="808869" cy="22536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2016</a:t>
            </a:r>
            <a:endParaRPr lang="en-US"/>
          </a:p>
        </p:txBody>
      </p:sp>
      <p:sp>
        <p:nvSpPr>
          <p:cNvPr id="2052" name="Rectangle 4"/>
          <p:cNvSpPr>
            <a:spLocks noGrp="1" noRot="1" noChangeAspect="1" noChangeArrowheads="1"/>
          </p:cNvSpPr>
          <p:nvPr>
            <p:ph type="sldImg"/>
          </p:nvPr>
        </p:nvSpPr>
        <p:spPr bwMode="auto">
          <a:xfrm>
            <a:off x="930275" y="749300"/>
            <a:ext cx="4932363" cy="3700463"/>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311" y="4705605"/>
            <a:ext cx="4982323" cy="4456514"/>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49872" y="9590825"/>
            <a:ext cx="903755" cy="19317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Vladica Sark, IHP</a:t>
            </a:r>
            <a:endParaRPr lang="en-US"/>
          </a:p>
        </p:txBody>
      </p:sp>
      <p:sp>
        <p:nvSpPr>
          <p:cNvPr id="2055" name="Rectangle 7"/>
          <p:cNvSpPr>
            <a:spLocks noGrp="1" noChangeArrowheads="1"/>
          </p:cNvSpPr>
          <p:nvPr>
            <p:ph type="sldNum"/>
          </p:nvPr>
        </p:nvSpPr>
        <p:spPr bwMode="auto">
          <a:xfrm>
            <a:off x="3157701" y="9590825"/>
            <a:ext cx="500877" cy="388039"/>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07761" y="9590825"/>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9316" y="9589131"/>
            <a:ext cx="5375868" cy="1694"/>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34651" y="316871"/>
            <a:ext cx="5525198" cy="1694"/>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802.11-16/1249r0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Vladica Sark, IHP</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30862" y="748966"/>
            <a:ext cx="4532778" cy="3702465"/>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05311" y="4705605"/>
            <a:ext cx="4983878" cy="455818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27027146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802.11-16/1249r0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Vladica Sark, IHP</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930275" y="749300"/>
            <a:ext cx="4933950" cy="3702050"/>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05311" y="4705605"/>
            <a:ext cx="4983878" cy="455818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802.11-16/1249r0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Vladica Sark, IHP</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30862" y="748966"/>
            <a:ext cx="4532778" cy="3702465"/>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05311" y="4705605"/>
            <a:ext cx="4983878" cy="455818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802.11-16/1249r0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Vladica Sark, IHP</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930275" y="749300"/>
            <a:ext cx="4933950" cy="370205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311" y="4705605"/>
            <a:ext cx="4983878" cy="455818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802.11-16/1249r0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Vladica Sark, IHP</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930275" y="749300"/>
            <a:ext cx="4933950" cy="370205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05311" y="4705605"/>
            <a:ext cx="4983878" cy="455818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082875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2102108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3210818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999061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051634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dirty="0" smtClean="0"/>
              <a:t>Vladica Sark, IHP GmbH</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Vladica Sark, IHP GmbH</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dirty="0" smtClean="0"/>
              <a:t>Vladica Sark, IHP GmbH</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2016</a:t>
            </a:r>
            <a:endParaRPr lang="en-GB"/>
          </a:p>
        </p:txBody>
      </p:sp>
      <p:sp>
        <p:nvSpPr>
          <p:cNvPr id="6" name="Footer Placeholder 5"/>
          <p:cNvSpPr>
            <a:spLocks noGrp="1"/>
          </p:cNvSpPr>
          <p:nvPr>
            <p:ph type="ftr" idx="11"/>
          </p:nvPr>
        </p:nvSpPr>
        <p:spPr/>
        <p:txBody>
          <a:bodyPr/>
          <a:lstStyle>
            <a:lvl1pPr>
              <a:defRPr/>
            </a:lvl1pPr>
          </a:lstStyle>
          <a:p>
            <a:r>
              <a:rPr lang="en-GB" smtClean="0"/>
              <a:t>Vladica Sark, IHP GmbH</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Vladica Sark, IHP GmbH</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2016</a:t>
            </a:r>
            <a:endParaRPr lang="en-GB"/>
          </a:p>
        </p:txBody>
      </p:sp>
      <p:sp>
        <p:nvSpPr>
          <p:cNvPr id="4" name="Footer Placeholder 3"/>
          <p:cNvSpPr>
            <a:spLocks noGrp="1"/>
          </p:cNvSpPr>
          <p:nvPr>
            <p:ph type="ftr" idx="11"/>
          </p:nvPr>
        </p:nvSpPr>
        <p:spPr/>
        <p:txBody>
          <a:bodyPr/>
          <a:lstStyle>
            <a:lvl1pPr>
              <a:defRPr/>
            </a:lvl1pPr>
          </a:lstStyle>
          <a:p>
            <a:r>
              <a:rPr lang="en-GB" smtClean="0"/>
              <a:t>Vladica Sark, IHP GmbH</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2016</a:t>
            </a:r>
            <a:endParaRPr lang="en-GB"/>
          </a:p>
        </p:txBody>
      </p:sp>
      <p:sp>
        <p:nvSpPr>
          <p:cNvPr id="3" name="Footer Placeholder 2"/>
          <p:cNvSpPr>
            <a:spLocks noGrp="1"/>
          </p:cNvSpPr>
          <p:nvPr>
            <p:ph type="ftr" idx="11"/>
          </p:nvPr>
        </p:nvSpPr>
        <p:spPr/>
        <p:txBody>
          <a:bodyPr/>
          <a:lstStyle>
            <a:lvl1pPr>
              <a:defRPr/>
            </a:lvl1pPr>
          </a:lstStyle>
          <a:p>
            <a:r>
              <a:rPr lang="en-GB" smtClean="0"/>
              <a:t>Vladica Sark, IHP GmbH</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smtClean="0"/>
              <a:t>Vladica Sark, IHP GmbH</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smtClean="0"/>
              <a:t>Vladica Sark, IHP GmbH</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Vladica Sark, IHP GmbH</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802.11-16/1249r1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2003-Dok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Vladica Sark, IHP GmbH</a:t>
            </a:r>
            <a:endParaRPr lang="en-GB" dirty="0" smtClean="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Efficient </a:t>
            </a:r>
            <a:r>
              <a:rPr lang="en-GB" sz="2800" dirty="0" smtClean="0"/>
              <a:t>Positioning </a:t>
            </a:r>
            <a:r>
              <a:rPr lang="en-GB" sz="2800" dirty="0"/>
              <a:t>Method Applicable in Dense Multi User Scenarios</a:t>
            </a:r>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2016-09-13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77593309"/>
              </p:ext>
            </p:extLst>
          </p:nvPr>
        </p:nvGraphicFramePr>
        <p:xfrm>
          <a:off x="519113" y="2781300"/>
          <a:ext cx="8548687" cy="3225434"/>
        </p:xfrm>
        <a:graphic>
          <a:graphicData uri="http://schemas.openxmlformats.org/presentationml/2006/ole">
            <mc:AlternateContent xmlns:mc="http://schemas.openxmlformats.org/markup-compatibility/2006">
              <mc:Choice xmlns:v="urn:schemas-microsoft-com:vml" Requires="v">
                <p:oleObj spid="_x0000_s3159" name="Document" r:id="rId5" imgW="8237952" imgH="3120278" progId="Word.Document.8">
                  <p:embed/>
                </p:oleObj>
              </mc:Choice>
              <mc:Fallback>
                <p:oleObj name="Document" r:id="rId5" imgW="8237952" imgH="3120278" progId="Word.Document.8">
                  <p:embed/>
                  <p:pic>
                    <p:nvPicPr>
                      <p:cNvPr id="0" name="Picture 3"/>
                      <p:cNvPicPr>
                        <a:picLocks noChangeAspect="1" noChangeArrowheads="1"/>
                      </p:cNvPicPr>
                      <p:nvPr/>
                    </p:nvPicPr>
                    <p:blipFill>
                      <a:blip r:embed="rId6"/>
                      <a:srcRect/>
                      <a:stretch>
                        <a:fillRect/>
                      </a:stretch>
                    </p:blipFill>
                    <p:spPr bwMode="auto">
                      <a:xfrm>
                        <a:off x="519113" y="2781300"/>
                        <a:ext cx="8548687" cy="3225434"/>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 positioning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pic>
        <p:nvPicPr>
          <p:cNvPr id="73" name="Picture 72"/>
          <p:cNvPicPr/>
          <p:nvPr/>
        </p:nvPicPr>
        <p:blipFill rotWithShape="1">
          <a:blip r:embed="rId2"/>
          <a:srcRect l="26256" t="24842" r="29599" b="15190"/>
          <a:stretch/>
        </p:blipFill>
        <p:spPr bwMode="auto">
          <a:xfrm>
            <a:off x="304800" y="1828800"/>
            <a:ext cx="4160520" cy="3124200"/>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5169" name="Rectangle 5168"/>
              <p:cNvSpPr/>
              <p:nvPr/>
            </p:nvSpPr>
            <p:spPr>
              <a:xfrm>
                <a:off x="4457700" y="1905000"/>
                <a:ext cx="1652953" cy="361894"/>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sSub>
                        <m:sSubPr>
                          <m:ctrlPr>
                            <a:rPr lang="en-US" sz="1600" i="1" smtClean="0">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𝑟𝑛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𝑆𝑇</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𝑡𝑜𝑓𝑛</m:t>
                          </m:r>
                        </m:sub>
                      </m:sSub>
                    </m:oMath>
                  </m:oMathPara>
                </a14:m>
                <a:endParaRPr lang="en-US" sz="1600" dirty="0"/>
              </a:p>
            </p:txBody>
          </p:sp>
        </mc:Choice>
        <mc:Fallback xmlns="">
          <p:sp>
            <p:nvSpPr>
              <p:cNvPr id="5169" name="Rectangle 5168"/>
              <p:cNvSpPr>
                <a:spLocks noRot="1" noChangeAspect="1" noMove="1" noResize="1" noEditPoints="1" noAdjustHandles="1" noChangeArrowheads="1" noChangeShapeType="1" noTextEdit="1"/>
              </p:cNvSpPr>
              <p:nvPr/>
            </p:nvSpPr>
            <p:spPr>
              <a:xfrm>
                <a:off x="4457700" y="1905000"/>
                <a:ext cx="1652953" cy="361894"/>
              </a:xfrm>
              <a:prstGeom prst="rect">
                <a:avLst/>
              </a:prstGeom>
              <a:blipFill rotWithShape="1">
                <a:blip r:embed="rId3"/>
                <a:stretch>
                  <a:fillRect b="-508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71" name="Rectangle 5170"/>
              <p:cNvSpPr/>
              <p:nvPr/>
            </p:nvSpPr>
            <p:spPr>
              <a:xfrm>
                <a:off x="4457700" y="2286000"/>
                <a:ext cx="4343400" cy="597087"/>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1600" i="1" smtClean="0">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𝑡𝑜𝑓𝑛</m:t>
                          </m:r>
                        </m:sub>
                      </m:sSub>
                      <m:r>
                        <a:rPr lang="en-US" sz="1600" i="1">
                          <a:solidFill>
                            <a:schemeClr val="tx1"/>
                          </a:solidFill>
                          <a:latin typeface="Cambria Math" panose="02040503050406030204" pitchFamily="18" charset="0"/>
                        </a:rPr>
                        <m:t>=</m:t>
                      </m:r>
                      <m:f>
                        <m:fPr>
                          <m:ctrlPr>
                            <a:rPr lang="en-US" sz="1600" i="1">
                              <a:solidFill>
                                <a:schemeClr val="tx1"/>
                              </a:solidFill>
                              <a:latin typeface="Cambria Math" panose="02040503050406030204" pitchFamily="18" charset="0"/>
                            </a:rPr>
                          </m:ctrlPr>
                        </m:fPr>
                        <m:num>
                          <m:r>
                            <a:rPr lang="en-US" sz="1600" i="1">
                              <a:solidFill>
                                <a:schemeClr val="tx1"/>
                              </a:solidFill>
                              <a:latin typeface="Cambria Math" panose="02040503050406030204" pitchFamily="18" charset="0"/>
                            </a:rPr>
                            <m:t>1</m:t>
                          </m:r>
                        </m:num>
                        <m:den>
                          <m:r>
                            <a:rPr lang="en-US" sz="1600" i="1">
                              <a:solidFill>
                                <a:schemeClr val="tx1"/>
                              </a:solidFill>
                              <a:latin typeface="Cambria Math" panose="02040503050406030204" pitchFamily="18" charset="0"/>
                            </a:rPr>
                            <m:t>𝑐</m:t>
                          </m:r>
                        </m:den>
                      </m:f>
                      <m:rad>
                        <m:radPr>
                          <m:degHide m:val="on"/>
                          <m:ctrlPr>
                            <a:rPr lang="en-US" sz="1600" i="1">
                              <a:solidFill>
                                <a:schemeClr val="tx1"/>
                              </a:solidFill>
                              <a:latin typeface="Cambria Math" panose="02040503050406030204" pitchFamily="18" charset="0"/>
                            </a:rPr>
                          </m:ctrlPr>
                        </m:radPr>
                        <m:deg/>
                        <m:e>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𝑥</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𝑥</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r>
                            <a:rPr lang="en-US" sz="1600" i="1">
                              <a:solidFill>
                                <a:schemeClr val="tx1"/>
                              </a:solidFill>
                              <a:latin typeface="Cambria Math" panose="02040503050406030204" pitchFamily="18" charset="0"/>
                            </a:rPr>
                            <m:t>+</m:t>
                          </m:r>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𝑦</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𝑦</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r>
                            <a:rPr lang="en-US" sz="1600" i="1">
                              <a:solidFill>
                                <a:schemeClr val="tx1"/>
                              </a:solidFill>
                              <a:latin typeface="Cambria Math" panose="02040503050406030204" pitchFamily="18" charset="0"/>
                            </a:rPr>
                            <m:t>+</m:t>
                          </m:r>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𝑧</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𝑧</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e>
                      </m:rad>
                    </m:oMath>
                  </m:oMathPara>
                </a14:m>
                <a:endParaRPr lang="en-US" sz="2000" dirty="0"/>
              </a:p>
            </p:txBody>
          </p:sp>
        </mc:Choice>
        <mc:Fallback xmlns="">
          <p:sp>
            <p:nvSpPr>
              <p:cNvPr id="5171" name="Rectangle 5170"/>
              <p:cNvSpPr>
                <a:spLocks noRot="1" noChangeAspect="1" noMove="1" noResize="1" noEditPoints="1" noAdjustHandles="1" noChangeArrowheads="1" noChangeShapeType="1" noTextEdit="1"/>
              </p:cNvSpPr>
              <p:nvPr/>
            </p:nvSpPr>
            <p:spPr>
              <a:xfrm>
                <a:off x="4457700" y="2286000"/>
                <a:ext cx="4343400" cy="597087"/>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72" name="Rectangle 5171"/>
              <p:cNvSpPr/>
              <p:nvPr/>
            </p:nvSpPr>
            <p:spPr>
              <a:xfrm>
                <a:off x="4457700" y="2831913"/>
                <a:ext cx="4686300" cy="597087"/>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1600" i="1" smtClean="0">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𝑟𝑛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𝑆𝑇</m:t>
                          </m:r>
                        </m:sub>
                      </m:sSub>
                      <m:r>
                        <a:rPr lang="en-US" sz="1600" i="1">
                          <a:solidFill>
                            <a:schemeClr val="tx1"/>
                          </a:solidFill>
                          <a:latin typeface="Cambria Math" panose="02040503050406030204" pitchFamily="18" charset="0"/>
                        </a:rPr>
                        <m:t>+</m:t>
                      </m:r>
                      <m:f>
                        <m:fPr>
                          <m:ctrlPr>
                            <a:rPr lang="en-US" sz="1600" i="1">
                              <a:solidFill>
                                <a:schemeClr val="tx1"/>
                              </a:solidFill>
                              <a:latin typeface="Cambria Math" panose="02040503050406030204" pitchFamily="18" charset="0"/>
                            </a:rPr>
                          </m:ctrlPr>
                        </m:fPr>
                        <m:num>
                          <m:r>
                            <a:rPr lang="en-US" sz="1600" i="1">
                              <a:solidFill>
                                <a:schemeClr val="tx1"/>
                              </a:solidFill>
                              <a:latin typeface="Cambria Math" panose="02040503050406030204" pitchFamily="18" charset="0"/>
                            </a:rPr>
                            <m:t>1</m:t>
                          </m:r>
                        </m:num>
                        <m:den>
                          <m:r>
                            <a:rPr lang="en-US" sz="1600" i="1">
                              <a:solidFill>
                                <a:schemeClr val="tx1"/>
                              </a:solidFill>
                              <a:latin typeface="Cambria Math" panose="02040503050406030204" pitchFamily="18" charset="0"/>
                            </a:rPr>
                            <m:t>𝑐</m:t>
                          </m:r>
                        </m:den>
                      </m:f>
                      <m:rad>
                        <m:radPr>
                          <m:degHide m:val="on"/>
                          <m:ctrlPr>
                            <a:rPr lang="en-US" sz="1600" i="1">
                              <a:solidFill>
                                <a:schemeClr val="tx1"/>
                              </a:solidFill>
                              <a:latin typeface="Cambria Math" panose="02040503050406030204" pitchFamily="18" charset="0"/>
                            </a:rPr>
                          </m:ctrlPr>
                        </m:radPr>
                        <m:deg/>
                        <m:e>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𝑥</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𝑥</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r>
                            <a:rPr lang="en-US" sz="1600" i="1">
                              <a:solidFill>
                                <a:schemeClr val="tx1"/>
                              </a:solidFill>
                              <a:latin typeface="Cambria Math" panose="02040503050406030204" pitchFamily="18" charset="0"/>
                            </a:rPr>
                            <m:t>+</m:t>
                          </m:r>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𝑦</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𝑦</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r>
                            <a:rPr lang="en-US" sz="1600" i="1">
                              <a:solidFill>
                                <a:schemeClr val="tx1"/>
                              </a:solidFill>
                              <a:latin typeface="Cambria Math" panose="02040503050406030204" pitchFamily="18" charset="0"/>
                            </a:rPr>
                            <m:t>+</m:t>
                          </m:r>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𝑧</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𝑧</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e>
                      </m:rad>
                    </m:oMath>
                  </m:oMathPara>
                </a14:m>
                <a:endParaRPr lang="en-US" dirty="0"/>
              </a:p>
            </p:txBody>
          </p:sp>
        </mc:Choice>
        <mc:Fallback xmlns="">
          <p:sp>
            <p:nvSpPr>
              <p:cNvPr id="5172" name="Rectangle 5171"/>
              <p:cNvSpPr>
                <a:spLocks noRot="1" noChangeAspect="1" noMove="1" noResize="1" noEditPoints="1" noAdjustHandles="1" noChangeArrowheads="1" noChangeShapeType="1" noTextEdit="1"/>
              </p:cNvSpPr>
              <p:nvPr/>
            </p:nvSpPr>
            <p:spPr>
              <a:xfrm>
                <a:off x="4457700" y="2831913"/>
                <a:ext cx="4686300" cy="597087"/>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74" name="TextBox 5173"/>
              <p:cNvSpPr txBox="1"/>
              <p:nvPr/>
            </p:nvSpPr>
            <p:spPr>
              <a:xfrm>
                <a:off x="4572000" y="3886200"/>
                <a:ext cx="4419600" cy="1835631"/>
              </a:xfrm>
              <a:prstGeom prst="rect">
                <a:avLst/>
              </a:prstGeom>
              <a:noFill/>
            </p:spPr>
            <p:txBody>
              <a:bodyPr wrap="square" rtlCol="0">
                <a:spAutoFit/>
              </a:bodyPr>
              <a:lstStyle/>
              <a:p>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𝑡</m:t>
                        </m:r>
                      </m:e>
                      <m:sub>
                        <m:r>
                          <a:rPr lang="en-US" sz="1600" i="1">
                            <a:solidFill>
                              <a:schemeClr val="tx1"/>
                            </a:solidFill>
                            <a:latin typeface="Cambria Math"/>
                          </a:rPr>
                          <m:t>𝑟𝑛</m:t>
                        </m:r>
                      </m:sub>
                    </m:sSub>
                  </m:oMath>
                </a14:m>
                <a:r>
                  <a:rPr lang="en-US" sz="1600" dirty="0" smtClean="0"/>
                  <a:t> </a:t>
                </a:r>
                <a:r>
                  <a:rPr lang="en-US" sz="1600" dirty="0" smtClean="0">
                    <a:solidFill>
                      <a:schemeClr val="tx1"/>
                    </a:solidFill>
                  </a:rPr>
                  <a:t>- time of arrival of TF from STA to </a:t>
                </a:r>
                <a:r>
                  <a:rPr lang="en-US" sz="1600" dirty="0" err="1" smtClean="0">
                    <a:solidFill>
                      <a:schemeClr val="tx1"/>
                    </a:solidFill>
                  </a:rPr>
                  <a:t>APn</a:t>
                </a:r>
                <a:endParaRPr lang="en-US" sz="1600" dirty="0" smtClean="0">
                  <a:solidFill>
                    <a:schemeClr val="tx1"/>
                  </a:solidFill>
                </a:endParaRPr>
              </a:p>
              <a:p>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𝑡</m:t>
                        </m:r>
                      </m:e>
                      <m:sub>
                        <m:r>
                          <a:rPr lang="en-US" sz="1600" i="1">
                            <a:solidFill>
                              <a:schemeClr val="tx1"/>
                            </a:solidFill>
                            <a:latin typeface="Cambria Math"/>
                          </a:rPr>
                          <m:t>𝑆𝑇</m:t>
                        </m:r>
                      </m:sub>
                    </m:sSub>
                  </m:oMath>
                </a14:m>
                <a:r>
                  <a:rPr lang="en-US" sz="1600" dirty="0" smtClean="0">
                    <a:solidFill>
                      <a:schemeClr val="tx1"/>
                    </a:solidFill>
                  </a:rPr>
                  <a:t> - time of transmission of TF from STA</a:t>
                </a:r>
              </a:p>
              <a:p>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𝑡</m:t>
                        </m:r>
                      </m:e>
                      <m:sub>
                        <m:r>
                          <a:rPr lang="en-US" sz="1600" i="1">
                            <a:solidFill>
                              <a:schemeClr val="tx1"/>
                            </a:solidFill>
                            <a:latin typeface="Cambria Math"/>
                          </a:rPr>
                          <m:t>𝑡𝑜𝑓𝑛</m:t>
                        </m:r>
                      </m:sub>
                    </m:sSub>
                  </m:oMath>
                </a14:m>
                <a:r>
                  <a:rPr lang="en-US" sz="1600" dirty="0" smtClean="0">
                    <a:solidFill>
                      <a:schemeClr val="tx1"/>
                    </a:solidFill>
                  </a:rPr>
                  <a:t> - time of flight from STA to </a:t>
                </a:r>
                <a:r>
                  <a:rPr lang="en-US" sz="1600" dirty="0" err="1" smtClean="0">
                    <a:solidFill>
                      <a:schemeClr val="tx1"/>
                    </a:solidFill>
                  </a:rPr>
                  <a:t>APn</a:t>
                </a:r>
                <a:endParaRPr lang="en-US" sz="1600" dirty="0" smtClean="0">
                  <a:solidFill>
                    <a:schemeClr val="tx1"/>
                  </a:solidFill>
                </a:endParaRPr>
              </a:p>
              <a:p>
                <a:r>
                  <a:rPr lang="en-US" sz="1600" dirty="0">
                    <a:solidFill>
                      <a:schemeClr val="tx1"/>
                    </a:solidFill>
                  </a:rPr>
                  <a:t>(</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𝑥</m:t>
                        </m:r>
                      </m:e>
                      <m:sub>
                        <m:r>
                          <a:rPr lang="en-US" sz="1600" i="1">
                            <a:solidFill>
                              <a:schemeClr val="tx1"/>
                            </a:solidFill>
                            <a:latin typeface="Cambria Math"/>
                          </a:rPr>
                          <m:t>𝑛</m:t>
                        </m:r>
                      </m:sub>
                    </m:sSub>
                  </m:oMath>
                </a14:m>
                <a:r>
                  <a:rPr lang="en-US" sz="1600" dirty="0">
                    <a:solidFill>
                      <a:schemeClr val="tx1"/>
                    </a:solidFill>
                  </a:rPr>
                  <a:t>; </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𝑦</m:t>
                        </m:r>
                      </m:e>
                      <m:sub>
                        <m:r>
                          <a:rPr lang="en-US" sz="1600" i="1">
                            <a:solidFill>
                              <a:schemeClr val="tx1"/>
                            </a:solidFill>
                            <a:latin typeface="Cambria Math"/>
                          </a:rPr>
                          <m:t>𝑛</m:t>
                        </m:r>
                      </m:sub>
                    </m:sSub>
                  </m:oMath>
                </a14:m>
                <a:r>
                  <a:rPr lang="en-US" sz="1600" dirty="0">
                    <a:solidFill>
                      <a:schemeClr val="tx1"/>
                    </a:solidFill>
                  </a:rPr>
                  <a:t>; </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𝑧</m:t>
                        </m:r>
                      </m:e>
                      <m:sub>
                        <m:r>
                          <a:rPr lang="en-US" sz="1600" i="1">
                            <a:solidFill>
                              <a:schemeClr val="tx1"/>
                            </a:solidFill>
                            <a:latin typeface="Cambria Math"/>
                          </a:rPr>
                          <m:t>𝑛</m:t>
                        </m:r>
                      </m:sub>
                    </m:sSub>
                  </m:oMath>
                </a14:m>
                <a:r>
                  <a:rPr lang="en-US" sz="1600" dirty="0">
                    <a:solidFill>
                      <a:schemeClr val="tx1"/>
                    </a:solidFill>
                  </a:rPr>
                  <a:t>) - position of </a:t>
                </a:r>
                <a:r>
                  <a:rPr lang="en-US" sz="1600" dirty="0" err="1">
                    <a:solidFill>
                      <a:schemeClr val="tx1"/>
                    </a:solidFill>
                  </a:rPr>
                  <a:t>APn</a:t>
                </a:r>
                <a:r>
                  <a:rPr lang="en-US" sz="1600" dirty="0">
                    <a:solidFill>
                      <a:schemeClr val="tx1"/>
                    </a:solidFill>
                  </a:rPr>
                  <a:t> </a:t>
                </a:r>
              </a:p>
              <a:p>
                <a:r>
                  <a:rPr lang="en-US" sz="1600" dirty="0">
                    <a:solidFill>
                      <a:schemeClr val="tx1"/>
                    </a:solidFill>
                  </a:rPr>
                  <a:t>(</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𝑥</m:t>
                        </m:r>
                      </m:e>
                      <m:sub>
                        <m:r>
                          <a:rPr lang="en-US" sz="1600" i="1">
                            <a:solidFill>
                              <a:schemeClr val="tx1"/>
                            </a:solidFill>
                            <a:latin typeface="Cambria Math"/>
                          </a:rPr>
                          <m:t>𝑠</m:t>
                        </m:r>
                      </m:sub>
                    </m:sSub>
                  </m:oMath>
                </a14:m>
                <a:r>
                  <a:rPr lang="en-US" sz="1600" dirty="0">
                    <a:solidFill>
                      <a:schemeClr val="tx1"/>
                    </a:solidFill>
                  </a:rPr>
                  <a:t>; </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𝑦</m:t>
                        </m:r>
                      </m:e>
                      <m:sub>
                        <m:r>
                          <a:rPr lang="en-US" sz="1600" i="1">
                            <a:solidFill>
                              <a:schemeClr val="tx1"/>
                            </a:solidFill>
                            <a:latin typeface="Cambria Math"/>
                          </a:rPr>
                          <m:t>𝑠</m:t>
                        </m:r>
                      </m:sub>
                    </m:sSub>
                  </m:oMath>
                </a14:m>
                <a:r>
                  <a:rPr lang="en-US" sz="1600" dirty="0">
                    <a:solidFill>
                      <a:schemeClr val="tx1"/>
                    </a:solidFill>
                  </a:rPr>
                  <a:t>; </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𝑧</m:t>
                        </m:r>
                      </m:e>
                      <m:sub>
                        <m:r>
                          <a:rPr lang="en-US" sz="1600" i="1">
                            <a:solidFill>
                              <a:schemeClr val="tx1"/>
                            </a:solidFill>
                            <a:latin typeface="Cambria Math"/>
                          </a:rPr>
                          <m:t>𝑠</m:t>
                        </m:r>
                      </m:sub>
                    </m:sSub>
                  </m:oMath>
                </a14:m>
                <a:r>
                  <a:rPr lang="en-US" sz="1600" dirty="0">
                    <a:solidFill>
                      <a:schemeClr val="tx1"/>
                    </a:solidFill>
                  </a:rPr>
                  <a:t>) - position of STA </a:t>
                </a:r>
              </a:p>
              <a:p>
                <a14:m>
                  <m:oMath xmlns:m="http://schemas.openxmlformats.org/officeDocument/2006/math">
                    <m:r>
                      <a:rPr lang="en-US" sz="1600" i="1">
                        <a:solidFill>
                          <a:schemeClr val="tx1"/>
                        </a:solidFill>
                        <a:latin typeface="Cambria Math"/>
                      </a:rPr>
                      <m:t>𝑐</m:t>
                    </m:r>
                  </m:oMath>
                </a14:m>
                <a:r>
                  <a:rPr lang="en-US" sz="1600" dirty="0">
                    <a:solidFill>
                      <a:schemeClr val="tx1"/>
                    </a:solidFill>
                  </a:rPr>
                  <a:t> – speed of light</a:t>
                </a:r>
              </a:p>
              <a:p>
                <a:endParaRPr lang="en-US" sz="1600" dirty="0"/>
              </a:p>
            </p:txBody>
          </p:sp>
        </mc:Choice>
        <mc:Fallback xmlns="">
          <p:sp>
            <p:nvSpPr>
              <p:cNvPr id="5174" name="TextBox 5173"/>
              <p:cNvSpPr txBox="1">
                <a:spLocks noRot="1" noChangeAspect="1" noMove="1" noResize="1" noEditPoints="1" noAdjustHandles="1" noChangeArrowheads="1" noChangeShapeType="1" noTextEdit="1"/>
              </p:cNvSpPr>
              <p:nvPr/>
            </p:nvSpPr>
            <p:spPr>
              <a:xfrm>
                <a:off x="4572000" y="3886200"/>
                <a:ext cx="4419600" cy="1835631"/>
              </a:xfrm>
              <a:prstGeom prst="rect">
                <a:avLst/>
              </a:prstGeom>
              <a:blipFill rotWithShape="1">
                <a:blip r:embed="rId6"/>
                <a:stretch>
                  <a:fillRect l="-690" t="-997"/>
                </a:stretch>
              </a:blipFill>
            </p:spPr>
            <p:txBody>
              <a:bodyPr/>
              <a:lstStyle/>
              <a:p>
                <a:r>
                  <a:rPr lang="en-US">
                    <a:noFill/>
                  </a:rPr>
                  <a:t> </a:t>
                </a:r>
              </a:p>
            </p:txBody>
          </p:sp>
        </mc:Fallback>
      </mc:AlternateContent>
    </p:spTree>
    <p:extLst>
      <p:ext uri="{BB962C8B-B14F-4D97-AF65-F5344CB8AC3E}">
        <p14:creationId xmlns:p14="http://schemas.microsoft.com/office/powerpoint/2010/main" val="19773442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 to the proposed solution (3)</a:t>
            </a:r>
            <a:endParaRPr lang="en-US" dirty="0"/>
          </a:p>
        </p:txBody>
      </p:sp>
      <p:sp>
        <p:nvSpPr>
          <p:cNvPr id="3" name="Content Placeholder 2"/>
          <p:cNvSpPr>
            <a:spLocks noGrp="1"/>
          </p:cNvSpPr>
          <p:nvPr>
            <p:ph idx="1"/>
          </p:nvPr>
        </p:nvSpPr>
        <p:spPr>
          <a:xfrm>
            <a:off x="685800" y="1981200"/>
            <a:ext cx="7770813" cy="2286000"/>
          </a:xfrm>
        </p:spPr>
        <p:txBody>
          <a:bodyPr/>
          <a:lstStyle/>
          <a:p>
            <a:pPr>
              <a:buFont typeface="Arial" panose="020B0604020202020204" pitchFamily="34" charset="0"/>
              <a:buChar char="•"/>
            </a:pPr>
            <a:r>
              <a:rPr lang="en-US" sz="2000" dirty="0" smtClean="0"/>
              <a:t>The APs can locate the user in use cases where this is required </a:t>
            </a:r>
          </a:p>
          <a:p>
            <a:pPr>
              <a:buFont typeface="Arial" panose="020B0604020202020204" pitchFamily="34" charset="0"/>
              <a:buChar char="•"/>
            </a:pPr>
            <a:r>
              <a:rPr lang="en-US" sz="2000" dirty="0" smtClean="0"/>
              <a:t>The first and the second approach can coexist, i.e. users that do not want to disclose their own position do not need to do so</a:t>
            </a:r>
          </a:p>
          <a:p>
            <a:pPr>
              <a:buFont typeface="Arial" panose="020B0604020202020204" pitchFamily="34" charset="0"/>
              <a:buChar char="•"/>
            </a:pPr>
            <a:r>
              <a:rPr lang="en-US" sz="2000" dirty="0" smtClean="0"/>
              <a:t>Additional position estimation performed by the APs, can be combined with the position estimated by the STAs, in order to improve the precision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64067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685800" y="1981200"/>
            <a:ext cx="7770813" cy="4038600"/>
          </a:xfrm>
        </p:spPr>
        <p:txBody>
          <a:bodyPr/>
          <a:lstStyle/>
          <a:p>
            <a:pPr>
              <a:buFont typeface="Arial" panose="020B0604020202020204" pitchFamily="34" charset="0"/>
              <a:buChar char="•"/>
            </a:pPr>
            <a:r>
              <a:rPr lang="en-US" dirty="0" smtClean="0"/>
              <a:t>The proposed approach further reduces the number of transmissions needed to perform localization of mobile stations</a:t>
            </a:r>
          </a:p>
          <a:p>
            <a:pPr>
              <a:buFont typeface="Arial" panose="020B0604020202020204" pitchFamily="34" charset="0"/>
              <a:buChar char="•"/>
            </a:pPr>
            <a:r>
              <a:rPr lang="en-US" dirty="0" smtClean="0"/>
              <a:t>It can be extended such that the APs </a:t>
            </a:r>
            <a:br>
              <a:rPr lang="en-US" dirty="0" smtClean="0"/>
            </a:br>
            <a:r>
              <a:rPr lang="en-US" dirty="0" smtClean="0"/>
              <a:t>(i.e. the infrastructure) can also locate STAs</a:t>
            </a:r>
          </a:p>
          <a:p>
            <a:pPr lvl="1">
              <a:buFont typeface="Arial" panose="020B0604020202020204" pitchFamily="34" charset="0"/>
              <a:buChar char="•"/>
            </a:pPr>
            <a:r>
              <a:rPr lang="en-US" sz="1800" dirty="0" smtClean="0"/>
              <a:t>STAs that do not need this functionality can still perform localization on their own</a:t>
            </a:r>
          </a:p>
          <a:p>
            <a:pPr>
              <a:buFont typeface="Arial" panose="020B0604020202020204" pitchFamily="34" charset="0"/>
              <a:buChar char="•"/>
            </a:pPr>
            <a:r>
              <a:rPr lang="en-US" dirty="0" smtClean="0"/>
              <a:t>The number of APs can be increased in order to improve the localization precision; Channel usage increases linearly with the number of APs</a:t>
            </a:r>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32910912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2016</a:t>
            </a:r>
            <a:endParaRPr lang="en-GB"/>
          </a:p>
        </p:txBody>
      </p:sp>
      <p:sp>
        <p:nvSpPr>
          <p:cNvPr id="5" name="Footer Placeholder 4"/>
          <p:cNvSpPr>
            <a:spLocks noGrp="1"/>
          </p:cNvSpPr>
          <p:nvPr>
            <p:ph type="ftr" idx="14"/>
          </p:nvPr>
        </p:nvSpPr>
        <p:spPr>
          <a:xfrm>
            <a:off x="5486400" y="6475413"/>
            <a:ext cx="3055938" cy="153987"/>
          </a:xfrm>
        </p:spPr>
        <p:txBody>
          <a:bodyPr/>
          <a:lstStyle/>
          <a:p>
            <a:r>
              <a:rPr lang="en-GB" smtClean="0"/>
              <a:t>Vladica Sark, IHP GmbH</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2000" b="0" dirty="0" smtClean="0">
                <a:solidFill>
                  <a:schemeClr val="tx1"/>
                </a:solidFill>
              </a:rPr>
              <a:t>[1] </a:t>
            </a:r>
            <a:r>
              <a:rPr lang="en-US" sz="2000" b="0" spc="-1" dirty="0">
                <a:solidFill>
                  <a:schemeClr val="tx1"/>
                </a:solidFill>
                <a:uFill>
                  <a:solidFill>
                    <a:srgbClr val="FFFFFF"/>
                  </a:solidFill>
                </a:uFill>
              </a:rPr>
              <a:t>Brian </a:t>
            </a:r>
            <a:r>
              <a:rPr lang="en-US" sz="2000" b="0" spc="-1" dirty="0" smtClean="0">
                <a:solidFill>
                  <a:schemeClr val="tx1"/>
                </a:solidFill>
                <a:uFill>
                  <a:solidFill>
                    <a:srgbClr val="FFFFFF"/>
                  </a:solidFill>
                </a:uFill>
              </a:rPr>
              <a:t>Hart et al., </a:t>
            </a:r>
            <a:r>
              <a:rPr lang="en-US" sz="2000" b="0" spc="-1" dirty="0">
                <a:solidFill>
                  <a:schemeClr val="tx1"/>
                </a:solidFill>
                <a:uFill>
                  <a:solidFill>
                    <a:srgbClr val="FFFFFF"/>
                  </a:solidFill>
                </a:uFill>
              </a:rPr>
              <a:t>Scalable </a:t>
            </a:r>
            <a:r>
              <a:rPr lang="en-US" sz="2000" b="0" spc="-1" dirty="0" smtClean="0">
                <a:solidFill>
                  <a:schemeClr val="tx1"/>
                </a:solidFill>
                <a:uFill>
                  <a:solidFill>
                    <a:srgbClr val="FFFFFF"/>
                  </a:solidFill>
                </a:uFill>
              </a:rPr>
              <a:t>Location, </a:t>
            </a:r>
            <a:r>
              <a:rPr lang="en-US" sz="2000" b="0" spc="-1" dirty="0">
                <a:solidFill>
                  <a:schemeClr val="tx1"/>
                </a:solidFill>
                <a:uFill>
                  <a:solidFill>
                    <a:srgbClr val="FFFFFF"/>
                  </a:solidFill>
                </a:uFill>
              </a:rPr>
              <a:t>IEEE 802.11-14/1235r0</a:t>
            </a:r>
            <a:endParaRPr lang="en-US" sz="2000" b="0" dirty="0" smtClean="0">
              <a:solidFill>
                <a:schemeClr val="tx1"/>
              </a:solidFill>
            </a:endParaRPr>
          </a:p>
          <a:p>
            <a:r>
              <a:rPr lang="en-US" sz="2000" b="0" dirty="0" smtClean="0">
                <a:solidFill>
                  <a:schemeClr val="tx1"/>
                </a:solidFill>
              </a:rPr>
              <a:t>[2]</a:t>
            </a:r>
            <a:r>
              <a:rPr lang="en-US" sz="2000" b="0" dirty="0">
                <a:solidFill>
                  <a:schemeClr val="tx1"/>
                </a:solidFill>
              </a:rPr>
              <a:t> Erik </a:t>
            </a:r>
            <a:r>
              <a:rPr lang="en-US" sz="2000" b="0" dirty="0" err="1">
                <a:solidFill>
                  <a:schemeClr val="tx1"/>
                </a:solidFill>
              </a:rPr>
              <a:t>Lindskog</a:t>
            </a:r>
            <a:r>
              <a:rPr lang="en-US" sz="2000" b="0" dirty="0">
                <a:solidFill>
                  <a:schemeClr val="tx1"/>
                </a:solidFill>
              </a:rPr>
              <a:t>, Client Positioning Using Timing Measurements between Access Points, </a:t>
            </a:r>
            <a:r>
              <a:rPr lang="en-US" sz="2000" b="0" spc="-1" dirty="0">
                <a:solidFill>
                  <a:schemeClr val="tx1"/>
                </a:solidFill>
                <a:uFill>
                  <a:solidFill>
                    <a:srgbClr val="FFFFFF"/>
                  </a:solidFill>
                </a:uFill>
              </a:rPr>
              <a:t>IEEE 802.11-13/0072r0</a:t>
            </a:r>
            <a:endParaRPr lang="en-US" sz="2000" b="0" dirty="0">
              <a:solidFill>
                <a:schemeClr val="tx1"/>
              </a:solidFill>
            </a:endParaRP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Straw</a:t>
            </a:r>
            <a:r>
              <a:rPr lang="de-DE" dirty="0" smtClean="0"/>
              <a:t> Poll</a:t>
            </a:r>
            <a:endParaRPr lang="de-DE" dirty="0"/>
          </a:p>
        </p:txBody>
      </p:sp>
      <p:sp>
        <p:nvSpPr>
          <p:cNvPr id="3" name="Inhaltsplatzhalter 2"/>
          <p:cNvSpPr>
            <a:spLocks noGrp="1"/>
          </p:cNvSpPr>
          <p:nvPr>
            <p:ph idx="1"/>
          </p:nvPr>
        </p:nvSpPr>
        <p:spPr>
          <a:xfrm>
            <a:off x="685800" y="1752600"/>
            <a:ext cx="7770813" cy="4113213"/>
          </a:xfrm>
        </p:spPr>
        <p:txBody>
          <a:bodyPr/>
          <a:lstStyle/>
          <a:p>
            <a:pPr marL="0" indent="0"/>
            <a:r>
              <a:rPr lang="en-US" b="0" dirty="0" smtClean="0"/>
              <a:t>1.) Should the 802.11az protocol support at least one mode of operation that enables STAs to obtain their location by passively receiving measurement frames from fixed APs?</a:t>
            </a:r>
          </a:p>
          <a:p>
            <a:pPr marL="0" indent="0"/>
            <a:endParaRPr lang="en-US" b="0" dirty="0" smtClean="0"/>
          </a:p>
          <a:p>
            <a:pPr marL="0" indent="0"/>
            <a:r>
              <a:rPr lang="en-US" b="0" dirty="0" smtClean="0"/>
              <a:t>Yes:		No:		Need more info: 			Abstain:</a:t>
            </a:r>
          </a:p>
          <a:p>
            <a:pPr marL="0" indent="0"/>
            <a:endParaRPr lang="en-US" b="0" dirty="0" smtClean="0"/>
          </a:p>
          <a:p>
            <a:pPr marL="0" indent="0"/>
            <a:r>
              <a:rPr lang="en-US" b="0" dirty="0" smtClean="0"/>
              <a:t>2.) Should wireless connectivity between access points be supported to allow sequential transmission of timing frames, and hence, facilitating virtual synchronization of APs?</a:t>
            </a:r>
          </a:p>
          <a:p>
            <a:pPr marL="0" indent="0"/>
            <a:endParaRPr lang="en-US" b="0" dirty="0" smtClean="0"/>
          </a:p>
          <a:p>
            <a:pPr marL="0" indent="0"/>
            <a:r>
              <a:rPr lang="en-US" b="0" dirty="0" smtClean="0"/>
              <a:t>Yes:		No:		Need more info: 			Abstain:</a:t>
            </a:r>
          </a:p>
          <a:p>
            <a:pPr marL="0" indent="0"/>
            <a:endParaRPr lang="en-US" b="0"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en-GB" smtClean="0"/>
              <a:t>Vladica Sark, IHP GmbH</a:t>
            </a:r>
            <a:endParaRPr lang="en-GB" dirty="0"/>
          </a:p>
        </p:txBody>
      </p:sp>
      <p:sp>
        <p:nvSpPr>
          <p:cNvPr id="6" name="Datumsplatzhalt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691540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Vladica Sark, IHP GmbH</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Firstly, we propose a new method for positioning, which can be used in dense multiuser scenarios. The main objective is to reduce the number of transmissions needed.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Secondly, the proposed method is extended in order to be used for infrastructure-centric localization and applications, such as secure geo-fencing etc.</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2016</a:t>
            </a:r>
            <a:endParaRPr lang="en-GB"/>
          </a:p>
        </p:txBody>
      </p:sp>
      <p:sp>
        <p:nvSpPr>
          <p:cNvPr id="5" name="Footer Placeholder 4"/>
          <p:cNvSpPr>
            <a:spLocks noGrp="1"/>
          </p:cNvSpPr>
          <p:nvPr>
            <p:ph type="ftr" idx="14"/>
          </p:nvPr>
        </p:nvSpPr>
        <p:spPr>
          <a:xfrm>
            <a:off x="5486400" y="6475413"/>
            <a:ext cx="3055938" cy="153987"/>
          </a:xfrm>
        </p:spPr>
        <p:txBody>
          <a:bodyPr/>
          <a:lstStyle/>
          <a:p>
            <a:r>
              <a:rPr lang="en-GB" smtClean="0"/>
              <a:t>Vladica Sark, IHP GmbH</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Localization in Dense Multi User Scenarios</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The Fine Timing Measurement (FTM) protocol generates additional traffic overhead and is hardly applicable in scenarios with a large number of users</a:t>
            </a:r>
          </a:p>
          <a:p>
            <a:pPr>
              <a:buFont typeface="Times New Roman" pitchFamily="16" charset="0"/>
              <a:buChar char="•"/>
            </a:pPr>
            <a:r>
              <a:rPr lang="en-GB" dirty="0" smtClean="0"/>
              <a:t>According to [1], 384 µs is the minimum time per single FTM exchange</a:t>
            </a:r>
          </a:p>
          <a:p>
            <a:pPr lvl="1">
              <a:buFont typeface="Times New Roman" pitchFamily="16" charset="0"/>
              <a:buChar char="•"/>
            </a:pPr>
            <a:r>
              <a:rPr lang="en-GB" dirty="0" smtClean="0"/>
              <a:t>With 1000 users and 0.5 Hz update rate (one update per 2 seconds) the medium is consumed for 19% of the time. [1]</a:t>
            </a:r>
          </a:p>
          <a:p>
            <a:pPr lvl="1">
              <a:buFont typeface="Times New Roman" pitchFamily="16" charset="0"/>
              <a:buChar char="•"/>
            </a:pPr>
            <a:r>
              <a:rPr lang="en-GB" dirty="0" smtClean="0"/>
              <a:t>With N co-channel APs, the overhead gets N-fold worse [1]</a:t>
            </a:r>
          </a:p>
          <a:p>
            <a:pPr lvl="1">
              <a:buFont typeface="Times New Roman" pitchFamily="16" charset="0"/>
              <a:buChar char="•"/>
            </a:pPr>
            <a:r>
              <a:rPr lang="en-GB" dirty="0" smtClean="0"/>
              <a:t>Averaging is usually used for improving the measurement precision. This additionally increases the overhead</a:t>
            </a:r>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2016</a:t>
            </a:r>
            <a:endParaRPr lang="en-GB"/>
          </a:p>
        </p:txBody>
      </p:sp>
      <p:sp>
        <p:nvSpPr>
          <p:cNvPr id="5" name="Footer Placeholder 4"/>
          <p:cNvSpPr>
            <a:spLocks noGrp="1"/>
          </p:cNvSpPr>
          <p:nvPr>
            <p:ph type="ftr" idx="14"/>
          </p:nvPr>
        </p:nvSpPr>
        <p:spPr>
          <a:xfrm>
            <a:off x="5486400" y="6475413"/>
            <a:ext cx="3055938" cy="153987"/>
          </a:xfrm>
        </p:spPr>
        <p:txBody>
          <a:bodyPr/>
          <a:lstStyle/>
          <a:p>
            <a:r>
              <a:rPr lang="en-GB" smtClean="0"/>
              <a:t>Vladica Sark, IHP GmbH</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Hyperbolic Navigation</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The hyperbolic navigation approach described in [2] is partially solving this issue</a:t>
            </a:r>
          </a:p>
          <a:p>
            <a:pPr lvl="1">
              <a:buFont typeface="Arial" panose="020B0604020202020204" pitchFamily="34" charset="0"/>
              <a:buChar char="•"/>
            </a:pPr>
            <a:r>
              <a:rPr lang="en-US" dirty="0" smtClean="0"/>
              <a:t>AP1 and AP2 perform a RTT measurement between them </a:t>
            </a:r>
          </a:p>
          <a:p>
            <a:pPr lvl="1">
              <a:buFont typeface="Arial" panose="020B0604020202020204" pitchFamily="34" charset="0"/>
              <a:buChar char="•"/>
            </a:pPr>
            <a:r>
              <a:rPr lang="en-US" dirty="0" smtClean="0"/>
              <a:t>AP1 sends a frame to AP2 and AP2 back to AP1</a:t>
            </a:r>
          </a:p>
          <a:p>
            <a:pPr lvl="1">
              <a:buFont typeface="Arial" panose="020B0604020202020204" pitchFamily="34" charset="0"/>
              <a:buChar char="•"/>
            </a:pPr>
            <a:r>
              <a:rPr lang="en-US" dirty="0" smtClean="0"/>
              <a:t>The frames need to have similar (and relatively long) lengths in order to achieve precise time of arrival estimation</a:t>
            </a:r>
          </a:p>
          <a:p>
            <a:pPr lvl="1">
              <a:buFont typeface="Arial" panose="020B0604020202020204" pitchFamily="34" charset="0"/>
              <a:buChar char="•"/>
            </a:pPr>
            <a:r>
              <a:rPr lang="en-US" dirty="0" smtClean="0"/>
              <a:t>The number of transmissions by the access points is 6 for a 2D case and 8 for a 3D case, in the most general case, without any additional constraints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 (1)</a:t>
            </a:r>
            <a:endParaRPr lang="en-US" dirty="0"/>
          </a:p>
        </p:txBody>
      </p:sp>
      <p:sp>
        <p:nvSpPr>
          <p:cNvPr id="3" name="Content Placeholder 2"/>
          <p:cNvSpPr>
            <a:spLocks noGrp="1"/>
          </p:cNvSpPr>
          <p:nvPr>
            <p:ph idx="1"/>
          </p:nvPr>
        </p:nvSpPr>
        <p:spPr>
          <a:xfrm>
            <a:off x="685800" y="1905000"/>
            <a:ext cx="8153400" cy="1295399"/>
          </a:xfrm>
        </p:spPr>
        <p:txBody>
          <a:bodyPr/>
          <a:lstStyle/>
          <a:p>
            <a:pPr>
              <a:buFont typeface="Arial" panose="020B0604020202020204" pitchFamily="34" charset="0"/>
              <a:buChar char="•"/>
            </a:pPr>
            <a:r>
              <a:rPr lang="en-US" sz="2000" dirty="0" smtClean="0"/>
              <a:t>The proposed solution has similarities with GPS</a:t>
            </a:r>
          </a:p>
          <a:p>
            <a:pPr lvl="1">
              <a:buFont typeface="Arial" panose="020B0604020202020204" pitchFamily="34" charset="0"/>
              <a:buChar char="•"/>
            </a:pPr>
            <a:r>
              <a:rPr lang="en-US" sz="1800" dirty="0" smtClean="0"/>
              <a:t>Except</a:t>
            </a:r>
            <a:r>
              <a:rPr lang="de-DE" sz="1800" dirty="0" smtClean="0"/>
              <a:t>: </a:t>
            </a:r>
            <a:r>
              <a:rPr lang="en-US" sz="1800" dirty="0" smtClean="0"/>
              <a:t>Sequential</a:t>
            </a:r>
            <a:r>
              <a:rPr lang="de-DE" sz="1800" dirty="0" smtClean="0"/>
              <a:t> </a:t>
            </a:r>
            <a:r>
              <a:rPr lang="en-US" sz="1800" dirty="0" smtClean="0"/>
              <a:t>transmission</a:t>
            </a:r>
            <a:r>
              <a:rPr lang="de-DE" sz="1800" dirty="0" smtClean="0"/>
              <a:t> </a:t>
            </a:r>
            <a:r>
              <a:rPr lang="en-US" sz="1800" dirty="0" smtClean="0"/>
              <a:t>with</a:t>
            </a:r>
            <a:r>
              <a:rPr lang="de-DE" sz="1800" dirty="0" smtClean="0"/>
              <a:t> </a:t>
            </a:r>
            <a:r>
              <a:rPr lang="en-US" sz="1800" dirty="0" smtClean="0"/>
              <a:t>virtual</a:t>
            </a:r>
            <a:r>
              <a:rPr lang="de-DE" sz="1800" dirty="0" smtClean="0"/>
              <a:t> </a:t>
            </a:r>
            <a:r>
              <a:rPr lang="en-US" sz="1800" dirty="0" smtClean="0"/>
              <a:t>synchronization</a:t>
            </a:r>
            <a:r>
              <a:rPr lang="de-DE" sz="1800" dirty="0" smtClean="0"/>
              <a:t> </a:t>
            </a:r>
            <a:r>
              <a:rPr lang="en-US" sz="1800" dirty="0" smtClean="0"/>
              <a:t>of</a:t>
            </a:r>
            <a:r>
              <a:rPr lang="de-DE" sz="1800" dirty="0" smtClean="0"/>
              <a:t> APs</a:t>
            </a:r>
            <a:endParaRPr lang="en-US" sz="1800" dirty="0" smtClean="0"/>
          </a:p>
          <a:p>
            <a:pPr lvl="1">
              <a:buFont typeface="Arial" panose="020B0604020202020204" pitchFamily="34" charset="0"/>
              <a:buChar char="•"/>
            </a:pPr>
            <a:r>
              <a:rPr lang="en-US" sz="1800" dirty="0" smtClean="0"/>
              <a:t>AP1 transmits a timing frame (TF) frame to AP2, AP2 to AP3 and so on</a:t>
            </a:r>
          </a:p>
          <a:p>
            <a:pPr lvl="1">
              <a:buFont typeface="Arial" panose="020B0604020202020204" pitchFamily="34" charset="0"/>
              <a:buChar char="•"/>
            </a:pPr>
            <a:r>
              <a:rPr lang="en-US" sz="1800" dirty="0" smtClean="0"/>
              <a:t>Replies from AP2 to AP1, AP3 to AP2 and so on, can be very short ACKs</a:t>
            </a:r>
          </a:p>
          <a:p>
            <a:pPr lvl="1">
              <a:buFont typeface="Arial" panose="020B0604020202020204" pitchFamily="34" charset="0"/>
              <a:buChar char="•"/>
            </a:pPr>
            <a:r>
              <a:rPr lang="en-US" sz="1800" dirty="0" smtClean="0"/>
              <a:t>STAs also receive the TFs form the APs </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cxnSp>
        <p:nvCxnSpPr>
          <p:cNvPr id="8" name="Straight Connector 7"/>
          <p:cNvCxnSpPr/>
          <p:nvPr/>
        </p:nvCxnSpPr>
        <p:spPr bwMode="auto">
          <a:xfrm>
            <a:off x="1219200" y="4038600"/>
            <a:ext cx="0" cy="1295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TextBox 9"/>
          <p:cNvSpPr txBox="1"/>
          <p:nvPr/>
        </p:nvSpPr>
        <p:spPr>
          <a:xfrm>
            <a:off x="914400" y="3657600"/>
            <a:ext cx="685800" cy="369332"/>
          </a:xfrm>
          <a:prstGeom prst="rect">
            <a:avLst/>
          </a:prstGeom>
          <a:noFill/>
        </p:spPr>
        <p:txBody>
          <a:bodyPr wrap="square" rtlCol="0">
            <a:spAutoFit/>
          </a:bodyPr>
          <a:lstStyle/>
          <a:p>
            <a:r>
              <a:rPr lang="en-US" sz="1800" dirty="0" smtClean="0">
                <a:solidFill>
                  <a:schemeClr val="tx1"/>
                </a:solidFill>
              </a:rPr>
              <a:t>AP1</a:t>
            </a:r>
            <a:endParaRPr lang="en-US" sz="1800" dirty="0">
              <a:solidFill>
                <a:schemeClr val="tx1"/>
              </a:solidFill>
            </a:endParaRPr>
          </a:p>
        </p:txBody>
      </p:sp>
      <p:cxnSp>
        <p:nvCxnSpPr>
          <p:cNvPr id="12" name="Straight Connector 11"/>
          <p:cNvCxnSpPr/>
          <p:nvPr/>
        </p:nvCxnSpPr>
        <p:spPr bwMode="auto">
          <a:xfrm>
            <a:off x="2133600" y="4038600"/>
            <a:ext cx="0" cy="1295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TextBox 12"/>
          <p:cNvSpPr txBox="1"/>
          <p:nvPr/>
        </p:nvSpPr>
        <p:spPr>
          <a:xfrm>
            <a:off x="1828800" y="3657600"/>
            <a:ext cx="685800" cy="369332"/>
          </a:xfrm>
          <a:prstGeom prst="rect">
            <a:avLst/>
          </a:prstGeom>
          <a:noFill/>
        </p:spPr>
        <p:txBody>
          <a:bodyPr wrap="square" rtlCol="0">
            <a:spAutoFit/>
          </a:bodyPr>
          <a:lstStyle/>
          <a:p>
            <a:r>
              <a:rPr lang="en-US" sz="1800" dirty="0" smtClean="0">
                <a:solidFill>
                  <a:schemeClr val="tx1"/>
                </a:solidFill>
              </a:rPr>
              <a:t>AP2</a:t>
            </a:r>
            <a:endParaRPr lang="en-US" sz="1800" dirty="0">
              <a:solidFill>
                <a:schemeClr val="tx1"/>
              </a:solidFill>
            </a:endParaRPr>
          </a:p>
        </p:txBody>
      </p:sp>
      <p:cxnSp>
        <p:nvCxnSpPr>
          <p:cNvPr id="14" name="Straight Connector 13"/>
          <p:cNvCxnSpPr/>
          <p:nvPr/>
        </p:nvCxnSpPr>
        <p:spPr bwMode="auto">
          <a:xfrm>
            <a:off x="3048000" y="4038600"/>
            <a:ext cx="0" cy="1295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TextBox 14"/>
          <p:cNvSpPr txBox="1"/>
          <p:nvPr/>
        </p:nvSpPr>
        <p:spPr>
          <a:xfrm>
            <a:off x="2743200" y="3657600"/>
            <a:ext cx="685800" cy="369332"/>
          </a:xfrm>
          <a:prstGeom prst="rect">
            <a:avLst/>
          </a:prstGeom>
          <a:noFill/>
        </p:spPr>
        <p:txBody>
          <a:bodyPr wrap="square" rtlCol="0">
            <a:spAutoFit/>
          </a:bodyPr>
          <a:lstStyle/>
          <a:p>
            <a:r>
              <a:rPr lang="en-US" sz="1800" dirty="0" smtClean="0">
                <a:solidFill>
                  <a:schemeClr val="tx1"/>
                </a:solidFill>
              </a:rPr>
              <a:t>AP3</a:t>
            </a:r>
            <a:endParaRPr lang="en-US" sz="1800" dirty="0">
              <a:solidFill>
                <a:schemeClr val="tx1"/>
              </a:solidFill>
            </a:endParaRPr>
          </a:p>
        </p:txBody>
      </p:sp>
      <p:cxnSp>
        <p:nvCxnSpPr>
          <p:cNvPr id="16" name="Straight Connector 15"/>
          <p:cNvCxnSpPr/>
          <p:nvPr/>
        </p:nvCxnSpPr>
        <p:spPr bwMode="auto">
          <a:xfrm>
            <a:off x="3962400" y="4038600"/>
            <a:ext cx="0" cy="1295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3657600" y="3657600"/>
            <a:ext cx="685800" cy="369332"/>
          </a:xfrm>
          <a:prstGeom prst="rect">
            <a:avLst/>
          </a:prstGeom>
          <a:noFill/>
        </p:spPr>
        <p:txBody>
          <a:bodyPr wrap="square" rtlCol="0">
            <a:spAutoFit/>
          </a:bodyPr>
          <a:lstStyle/>
          <a:p>
            <a:r>
              <a:rPr lang="en-US" sz="1800" dirty="0" smtClean="0">
                <a:solidFill>
                  <a:schemeClr val="tx1"/>
                </a:solidFill>
              </a:rPr>
              <a:t>AP4</a:t>
            </a:r>
            <a:endParaRPr lang="en-US" sz="1800" dirty="0">
              <a:solidFill>
                <a:schemeClr val="tx1"/>
              </a:solidFill>
            </a:endParaRPr>
          </a:p>
        </p:txBody>
      </p:sp>
      <p:cxnSp>
        <p:nvCxnSpPr>
          <p:cNvPr id="19" name="Straight Arrow Connector 18"/>
          <p:cNvCxnSpPr/>
          <p:nvPr/>
        </p:nvCxnSpPr>
        <p:spPr bwMode="auto">
          <a:xfrm>
            <a:off x="1219200" y="4114800"/>
            <a:ext cx="914400" cy="1524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0" name="Straight Arrow Connector 19"/>
          <p:cNvCxnSpPr/>
          <p:nvPr/>
        </p:nvCxnSpPr>
        <p:spPr bwMode="auto">
          <a:xfrm>
            <a:off x="2133600" y="4419600"/>
            <a:ext cx="914400" cy="1524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1" name="Straight Arrow Connector 20"/>
          <p:cNvCxnSpPr/>
          <p:nvPr/>
        </p:nvCxnSpPr>
        <p:spPr bwMode="auto">
          <a:xfrm>
            <a:off x="3048000" y="4724400"/>
            <a:ext cx="914400" cy="1524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3" name="Straight Arrow Connector 22"/>
          <p:cNvCxnSpPr/>
          <p:nvPr/>
        </p:nvCxnSpPr>
        <p:spPr bwMode="auto">
          <a:xfrm flipH="1">
            <a:off x="1219200" y="4343400"/>
            <a:ext cx="914400" cy="152400"/>
          </a:xfrm>
          <a:prstGeom prst="straightConnector1">
            <a:avLst/>
          </a:prstGeom>
          <a:solidFill>
            <a:srgbClr val="00B8FF"/>
          </a:solidFill>
          <a:ln w="9525" cap="flat" cmpd="sng" algn="ctr">
            <a:solidFill>
              <a:schemeClr val="tx1"/>
            </a:solidFill>
            <a:prstDash val="dash"/>
            <a:round/>
            <a:headEnd type="none" w="med" len="med"/>
            <a:tailEnd type="arrow"/>
          </a:ln>
          <a:effectLst/>
        </p:spPr>
      </p:cxnSp>
      <p:cxnSp>
        <p:nvCxnSpPr>
          <p:cNvPr id="24" name="Straight Arrow Connector 23"/>
          <p:cNvCxnSpPr/>
          <p:nvPr/>
        </p:nvCxnSpPr>
        <p:spPr bwMode="auto">
          <a:xfrm flipH="1">
            <a:off x="2133600" y="4648200"/>
            <a:ext cx="914400" cy="152400"/>
          </a:xfrm>
          <a:prstGeom prst="straightConnector1">
            <a:avLst/>
          </a:prstGeom>
          <a:solidFill>
            <a:srgbClr val="00B8FF"/>
          </a:solidFill>
          <a:ln w="9525" cap="flat" cmpd="sng" algn="ctr">
            <a:solidFill>
              <a:schemeClr val="tx1"/>
            </a:solidFill>
            <a:prstDash val="dash"/>
            <a:round/>
            <a:headEnd type="none" w="med" len="med"/>
            <a:tailEnd type="arrow"/>
          </a:ln>
          <a:effectLst/>
        </p:spPr>
      </p:cxnSp>
      <p:cxnSp>
        <p:nvCxnSpPr>
          <p:cNvPr id="25" name="Straight Arrow Connector 24"/>
          <p:cNvCxnSpPr/>
          <p:nvPr/>
        </p:nvCxnSpPr>
        <p:spPr bwMode="auto">
          <a:xfrm flipH="1">
            <a:off x="3048000" y="4953000"/>
            <a:ext cx="914400" cy="152400"/>
          </a:xfrm>
          <a:prstGeom prst="straightConnector1">
            <a:avLst/>
          </a:prstGeom>
          <a:solidFill>
            <a:srgbClr val="00B8FF"/>
          </a:solidFill>
          <a:ln w="9525" cap="flat" cmpd="sng" algn="ctr">
            <a:solidFill>
              <a:schemeClr val="tx1"/>
            </a:solidFill>
            <a:prstDash val="dash"/>
            <a:round/>
            <a:headEnd type="none" w="med" len="med"/>
            <a:tailEnd type="arrow"/>
          </a:ln>
          <a:effectLst/>
        </p:spPr>
      </p:cxnSp>
      <p:sp>
        <p:nvSpPr>
          <p:cNvPr id="26" name="TextBox 25"/>
          <p:cNvSpPr txBox="1"/>
          <p:nvPr/>
        </p:nvSpPr>
        <p:spPr>
          <a:xfrm>
            <a:off x="3048000" y="6031468"/>
            <a:ext cx="685800" cy="369332"/>
          </a:xfrm>
          <a:prstGeom prst="rect">
            <a:avLst/>
          </a:prstGeom>
          <a:noFill/>
        </p:spPr>
        <p:txBody>
          <a:bodyPr wrap="square" rtlCol="0">
            <a:spAutoFit/>
          </a:bodyPr>
          <a:lstStyle/>
          <a:p>
            <a:r>
              <a:rPr lang="en-US" sz="1800" dirty="0" smtClean="0">
                <a:solidFill>
                  <a:schemeClr val="tx1"/>
                </a:solidFill>
              </a:rPr>
              <a:t>STA</a:t>
            </a:r>
            <a:endParaRPr lang="en-US" sz="1800" dirty="0">
              <a:solidFill>
                <a:schemeClr val="tx1"/>
              </a:solidFill>
            </a:endParaRPr>
          </a:p>
        </p:txBody>
      </p:sp>
      <p:cxnSp>
        <p:nvCxnSpPr>
          <p:cNvPr id="27" name="Straight Arrow Connector 26"/>
          <p:cNvCxnSpPr>
            <a:endCxn id="46" idx="2"/>
          </p:cNvCxnSpPr>
          <p:nvPr/>
        </p:nvCxnSpPr>
        <p:spPr bwMode="auto">
          <a:xfrm>
            <a:off x="1219200" y="4114800"/>
            <a:ext cx="1676400" cy="20574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30" name="Straight Arrow Connector 29"/>
          <p:cNvCxnSpPr>
            <a:endCxn id="46" idx="1"/>
          </p:cNvCxnSpPr>
          <p:nvPr/>
        </p:nvCxnSpPr>
        <p:spPr bwMode="auto">
          <a:xfrm>
            <a:off x="2133600" y="4419600"/>
            <a:ext cx="784318" cy="1698718"/>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33" name="Straight Arrow Connector 32"/>
          <p:cNvCxnSpPr>
            <a:endCxn id="46" idx="0"/>
          </p:cNvCxnSpPr>
          <p:nvPr/>
        </p:nvCxnSpPr>
        <p:spPr bwMode="auto">
          <a:xfrm flipH="1">
            <a:off x="2971800" y="4724400"/>
            <a:ext cx="76200" cy="13716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37" name="Straight Arrow Connector 36"/>
          <p:cNvCxnSpPr>
            <a:endCxn id="46" idx="7"/>
          </p:cNvCxnSpPr>
          <p:nvPr/>
        </p:nvCxnSpPr>
        <p:spPr bwMode="auto">
          <a:xfrm flipH="1">
            <a:off x="3025682" y="5029200"/>
            <a:ext cx="936718" cy="1089118"/>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40" name="Straight Arrow Connector 39"/>
          <p:cNvCxnSpPr/>
          <p:nvPr/>
        </p:nvCxnSpPr>
        <p:spPr bwMode="auto">
          <a:xfrm>
            <a:off x="3962400" y="5029200"/>
            <a:ext cx="914400" cy="1524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46" name="Oval 45"/>
          <p:cNvSpPr/>
          <p:nvPr/>
        </p:nvSpPr>
        <p:spPr bwMode="auto">
          <a:xfrm>
            <a:off x="2895600" y="60960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1" name="TextBox 50"/>
          <p:cNvSpPr txBox="1"/>
          <p:nvPr/>
        </p:nvSpPr>
        <p:spPr>
          <a:xfrm>
            <a:off x="1524000" y="3886200"/>
            <a:ext cx="685800" cy="307777"/>
          </a:xfrm>
          <a:prstGeom prst="rect">
            <a:avLst/>
          </a:prstGeom>
          <a:noFill/>
        </p:spPr>
        <p:txBody>
          <a:bodyPr wrap="square" rtlCol="0">
            <a:spAutoFit/>
          </a:bodyPr>
          <a:lstStyle/>
          <a:p>
            <a:r>
              <a:rPr lang="en-US" sz="1400" dirty="0" smtClean="0">
                <a:solidFill>
                  <a:schemeClr val="tx1"/>
                </a:solidFill>
              </a:rPr>
              <a:t>TF</a:t>
            </a:r>
            <a:endParaRPr lang="en-US" sz="1400" dirty="0">
              <a:solidFill>
                <a:schemeClr val="tx1"/>
              </a:solidFill>
            </a:endParaRPr>
          </a:p>
        </p:txBody>
      </p:sp>
      <p:sp>
        <p:nvSpPr>
          <p:cNvPr id="52" name="TextBox 51"/>
          <p:cNvSpPr txBox="1"/>
          <p:nvPr/>
        </p:nvSpPr>
        <p:spPr>
          <a:xfrm>
            <a:off x="2362200" y="4191000"/>
            <a:ext cx="685800" cy="307777"/>
          </a:xfrm>
          <a:prstGeom prst="rect">
            <a:avLst/>
          </a:prstGeom>
          <a:noFill/>
        </p:spPr>
        <p:txBody>
          <a:bodyPr wrap="square" rtlCol="0">
            <a:spAutoFit/>
          </a:bodyPr>
          <a:lstStyle/>
          <a:p>
            <a:r>
              <a:rPr lang="en-US" sz="1400" dirty="0" smtClean="0">
                <a:solidFill>
                  <a:schemeClr val="tx1"/>
                </a:solidFill>
              </a:rPr>
              <a:t>TF</a:t>
            </a:r>
            <a:endParaRPr lang="en-US" sz="1400" dirty="0">
              <a:solidFill>
                <a:schemeClr val="tx1"/>
              </a:solidFill>
            </a:endParaRPr>
          </a:p>
        </p:txBody>
      </p:sp>
      <p:sp>
        <p:nvSpPr>
          <p:cNvPr id="53" name="TextBox 52"/>
          <p:cNvSpPr txBox="1"/>
          <p:nvPr/>
        </p:nvSpPr>
        <p:spPr>
          <a:xfrm>
            <a:off x="3200400" y="4492823"/>
            <a:ext cx="685800" cy="307777"/>
          </a:xfrm>
          <a:prstGeom prst="rect">
            <a:avLst/>
          </a:prstGeom>
          <a:noFill/>
        </p:spPr>
        <p:txBody>
          <a:bodyPr wrap="square" rtlCol="0">
            <a:spAutoFit/>
          </a:bodyPr>
          <a:lstStyle/>
          <a:p>
            <a:r>
              <a:rPr lang="en-US" sz="1400" dirty="0" smtClean="0">
                <a:solidFill>
                  <a:schemeClr val="tx1"/>
                </a:solidFill>
              </a:rPr>
              <a:t>TF</a:t>
            </a:r>
            <a:endParaRPr lang="en-US" sz="1400" dirty="0">
              <a:solidFill>
                <a:schemeClr val="tx1"/>
              </a:solidFill>
            </a:endParaRPr>
          </a:p>
        </p:txBody>
      </p:sp>
      <p:sp>
        <p:nvSpPr>
          <p:cNvPr id="54" name="TextBox 53"/>
          <p:cNvSpPr txBox="1"/>
          <p:nvPr/>
        </p:nvSpPr>
        <p:spPr>
          <a:xfrm>
            <a:off x="4191000" y="4797623"/>
            <a:ext cx="685800" cy="307777"/>
          </a:xfrm>
          <a:prstGeom prst="rect">
            <a:avLst/>
          </a:prstGeom>
          <a:noFill/>
        </p:spPr>
        <p:txBody>
          <a:bodyPr wrap="square" rtlCol="0">
            <a:spAutoFit/>
          </a:bodyPr>
          <a:lstStyle/>
          <a:p>
            <a:r>
              <a:rPr lang="en-US" sz="1400" dirty="0" smtClean="0">
                <a:solidFill>
                  <a:schemeClr val="tx1"/>
                </a:solidFill>
              </a:rPr>
              <a:t>TF</a:t>
            </a:r>
            <a:endParaRPr lang="en-US" sz="1400" dirty="0">
              <a:solidFill>
                <a:schemeClr val="tx1"/>
              </a:solidFill>
            </a:endParaRPr>
          </a:p>
        </p:txBody>
      </p:sp>
      <p:sp>
        <p:nvSpPr>
          <p:cNvPr id="55" name="TextBox 54"/>
          <p:cNvSpPr txBox="1"/>
          <p:nvPr/>
        </p:nvSpPr>
        <p:spPr>
          <a:xfrm>
            <a:off x="1524000" y="4340423"/>
            <a:ext cx="685800" cy="307777"/>
          </a:xfrm>
          <a:prstGeom prst="rect">
            <a:avLst/>
          </a:prstGeom>
          <a:noFill/>
        </p:spPr>
        <p:txBody>
          <a:bodyPr wrap="square" rtlCol="0">
            <a:spAutoFit/>
          </a:bodyPr>
          <a:lstStyle/>
          <a:p>
            <a:r>
              <a:rPr lang="en-US" sz="1400" dirty="0" smtClean="0">
                <a:solidFill>
                  <a:schemeClr val="tx1"/>
                </a:solidFill>
              </a:rPr>
              <a:t>ACK</a:t>
            </a:r>
            <a:endParaRPr lang="en-US" sz="1400" dirty="0">
              <a:solidFill>
                <a:schemeClr val="tx1"/>
              </a:solidFill>
            </a:endParaRPr>
          </a:p>
        </p:txBody>
      </p:sp>
      <p:sp>
        <p:nvSpPr>
          <p:cNvPr id="56" name="TextBox 55"/>
          <p:cNvSpPr txBox="1"/>
          <p:nvPr/>
        </p:nvSpPr>
        <p:spPr>
          <a:xfrm>
            <a:off x="2438400" y="4645223"/>
            <a:ext cx="685800" cy="307777"/>
          </a:xfrm>
          <a:prstGeom prst="rect">
            <a:avLst/>
          </a:prstGeom>
          <a:noFill/>
        </p:spPr>
        <p:txBody>
          <a:bodyPr wrap="square" rtlCol="0">
            <a:spAutoFit/>
          </a:bodyPr>
          <a:lstStyle/>
          <a:p>
            <a:r>
              <a:rPr lang="en-US" sz="1400" dirty="0" smtClean="0">
                <a:solidFill>
                  <a:schemeClr val="tx1"/>
                </a:solidFill>
              </a:rPr>
              <a:t>ACK</a:t>
            </a:r>
            <a:endParaRPr lang="en-US" sz="1400" dirty="0">
              <a:solidFill>
                <a:schemeClr val="tx1"/>
              </a:solidFill>
            </a:endParaRPr>
          </a:p>
        </p:txBody>
      </p:sp>
      <p:sp>
        <p:nvSpPr>
          <p:cNvPr id="57" name="TextBox 56"/>
          <p:cNvSpPr txBox="1"/>
          <p:nvPr/>
        </p:nvSpPr>
        <p:spPr>
          <a:xfrm>
            <a:off x="3200400" y="5026223"/>
            <a:ext cx="685800" cy="307777"/>
          </a:xfrm>
          <a:prstGeom prst="rect">
            <a:avLst/>
          </a:prstGeom>
          <a:noFill/>
        </p:spPr>
        <p:txBody>
          <a:bodyPr wrap="square" rtlCol="0">
            <a:spAutoFit/>
          </a:bodyPr>
          <a:lstStyle/>
          <a:p>
            <a:r>
              <a:rPr lang="en-US" sz="1400" dirty="0" smtClean="0">
                <a:solidFill>
                  <a:schemeClr val="tx1"/>
                </a:solidFill>
              </a:rPr>
              <a:t>ACK</a:t>
            </a:r>
            <a:endParaRPr lang="en-US" sz="1400" dirty="0">
              <a:solidFill>
                <a:schemeClr val="tx1"/>
              </a:solidFill>
            </a:endParaRPr>
          </a:p>
        </p:txBody>
      </p:sp>
    </p:spTree>
    <p:extLst>
      <p:ext uri="{BB962C8B-B14F-4D97-AF65-F5344CB8AC3E}">
        <p14:creationId xmlns:p14="http://schemas.microsoft.com/office/powerpoint/2010/main" val="1796400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 (2)</a:t>
            </a:r>
            <a:endParaRPr lang="en-US" dirty="0"/>
          </a:p>
        </p:txBody>
      </p:sp>
      <p:sp>
        <p:nvSpPr>
          <p:cNvPr id="3" name="Content Placeholder 2"/>
          <p:cNvSpPr>
            <a:spLocks noGrp="1"/>
          </p:cNvSpPr>
          <p:nvPr>
            <p:ph idx="1"/>
          </p:nvPr>
        </p:nvSpPr>
        <p:spPr>
          <a:xfrm>
            <a:off x="685800" y="1981201"/>
            <a:ext cx="7770813" cy="4114799"/>
          </a:xfrm>
        </p:spPr>
        <p:txBody>
          <a:bodyPr/>
          <a:lstStyle/>
          <a:p>
            <a:pPr>
              <a:buFont typeface="Arial" panose="020B0604020202020204" pitchFamily="34" charset="0"/>
              <a:buChar char="•"/>
            </a:pPr>
            <a:r>
              <a:rPr lang="en-US" sz="2000" dirty="0" smtClean="0"/>
              <a:t>In order to obtain the position, the STAs passively listen to the transmitted frames</a:t>
            </a:r>
          </a:p>
          <a:p>
            <a:pPr lvl="1">
              <a:buFont typeface="Arial" panose="020B0604020202020204" pitchFamily="34" charset="0"/>
              <a:buChar char="•"/>
            </a:pPr>
            <a:r>
              <a:rPr lang="en-US" sz="1600" dirty="0" smtClean="0"/>
              <a:t>The </a:t>
            </a:r>
            <a:r>
              <a:rPr lang="en-US" sz="1600" dirty="0" err="1" smtClean="0"/>
              <a:t>ToAs</a:t>
            </a:r>
            <a:r>
              <a:rPr lang="en-US" sz="1600" dirty="0" smtClean="0"/>
              <a:t> of TFs in STAs can be used to calculate the position</a:t>
            </a:r>
          </a:p>
          <a:p>
            <a:pPr lvl="1">
              <a:buFont typeface="Arial" panose="020B0604020202020204" pitchFamily="34" charset="0"/>
              <a:buChar char="•"/>
            </a:pPr>
            <a:r>
              <a:rPr lang="en-US" sz="1600" dirty="0" smtClean="0"/>
              <a:t>The </a:t>
            </a:r>
            <a:r>
              <a:rPr lang="en-US" sz="1600" dirty="0" err="1" smtClean="0"/>
              <a:t>ToAs</a:t>
            </a:r>
            <a:r>
              <a:rPr lang="en-US" sz="1600" dirty="0"/>
              <a:t> </a:t>
            </a:r>
            <a:r>
              <a:rPr lang="en-US" sz="1600" dirty="0" smtClean="0"/>
              <a:t>describe the radius of the distances from the STA to the APs</a:t>
            </a:r>
          </a:p>
          <a:p>
            <a:pPr lvl="1">
              <a:buFont typeface="Arial" panose="020B0604020202020204" pitchFamily="34" charset="0"/>
              <a:buChar char="•"/>
            </a:pPr>
            <a:r>
              <a:rPr lang="en-US" sz="1600" dirty="0" smtClean="0"/>
              <a:t>Location estimation from the measured radiuses is a nonlinear problem which can be easily linearized</a:t>
            </a:r>
          </a:p>
          <a:p>
            <a:pPr lvl="1">
              <a:buFont typeface="Arial" panose="020B0604020202020204" pitchFamily="34" charset="0"/>
              <a:buChar char="•"/>
            </a:pPr>
            <a:r>
              <a:rPr lang="en-US" sz="1600" dirty="0" smtClean="0"/>
              <a:t>Adding additional APs, in order to improve the localization position, leads to solving an overdetermined system of equations</a:t>
            </a:r>
          </a:p>
          <a:p>
            <a:pPr>
              <a:buFont typeface="Arial" panose="020B0604020202020204" pitchFamily="34" charset="0"/>
              <a:buChar char="•"/>
            </a:pPr>
            <a:r>
              <a:rPr lang="en-US" sz="2000" dirty="0" smtClean="0">
                <a:solidFill>
                  <a:schemeClr val="tx1"/>
                </a:solidFill>
              </a:rPr>
              <a:t>In the TFs, the forwarding times as well as the APs positions can be also included</a:t>
            </a:r>
            <a:endParaRPr lang="en-US" sz="2000" dirty="0" smtClean="0">
              <a:solidFill>
                <a:srgbClr val="FF0000"/>
              </a:solidFill>
            </a:endParaRPr>
          </a:p>
          <a:p>
            <a:pPr>
              <a:buFont typeface="Arial" panose="020B0604020202020204" pitchFamily="34" charset="0"/>
              <a:buChar char="•"/>
            </a:pPr>
            <a:r>
              <a:rPr lang="en-US" sz="2000" dirty="0" smtClean="0"/>
              <a:t>Main advantages over the hyperbolic approach is the reduced number of transmissions or shorter overall transmission time</a:t>
            </a:r>
          </a:p>
          <a:p>
            <a:pPr lvl="1">
              <a:buFont typeface="Arial" panose="020B0604020202020204" pitchFamily="34" charset="0"/>
              <a:buChar char="•"/>
            </a:pPr>
            <a:r>
              <a:rPr lang="de-DE" sz="1600" dirty="0" smtClean="0"/>
              <a:t>2D </a:t>
            </a:r>
            <a:r>
              <a:rPr lang="de-DE" sz="1600" dirty="0" err="1" smtClean="0"/>
              <a:t>case</a:t>
            </a:r>
            <a:r>
              <a:rPr lang="de-DE" sz="1600" dirty="0" smtClean="0"/>
              <a:t>: 6 </a:t>
            </a:r>
            <a:r>
              <a:rPr lang="de-DE" sz="1600" dirty="0" err="1" smtClean="0"/>
              <a:t>transmissions</a:t>
            </a:r>
            <a:r>
              <a:rPr lang="de-DE" sz="1600" dirty="0" smtClean="0"/>
              <a:t> (</a:t>
            </a:r>
            <a:r>
              <a:rPr lang="de-DE" sz="1600" dirty="0" err="1" smtClean="0"/>
              <a:t>hyperbolic</a:t>
            </a:r>
            <a:r>
              <a:rPr lang="de-DE" sz="1600" dirty="0" smtClean="0"/>
              <a:t>) </a:t>
            </a:r>
            <a:r>
              <a:rPr lang="en-US" sz="1600" dirty="0" smtClean="0"/>
              <a:t>vs 4 transmissions (proposed)</a:t>
            </a:r>
          </a:p>
          <a:p>
            <a:pPr lvl="1">
              <a:buFont typeface="Arial" panose="020B0604020202020204" pitchFamily="34" charset="0"/>
              <a:buChar char="•"/>
            </a:pPr>
            <a:r>
              <a:rPr lang="en-US" sz="1600" dirty="0" smtClean="0"/>
              <a:t>3D case: </a:t>
            </a:r>
            <a:r>
              <a:rPr lang="de-DE" sz="1600" dirty="0" smtClean="0"/>
              <a:t>8 </a:t>
            </a:r>
            <a:r>
              <a:rPr lang="de-DE" sz="1600" dirty="0" err="1"/>
              <a:t>transmissions</a:t>
            </a:r>
            <a:r>
              <a:rPr lang="de-DE" sz="1600" dirty="0"/>
              <a:t> (</a:t>
            </a:r>
            <a:r>
              <a:rPr lang="de-DE" sz="1600" dirty="0" err="1"/>
              <a:t>hyperbolic</a:t>
            </a:r>
            <a:r>
              <a:rPr lang="de-DE" sz="1600" dirty="0"/>
              <a:t>) </a:t>
            </a:r>
            <a:r>
              <a:rPr lang="en-US" sz="1600" dirty="0"/>
              <a:t>vs </a:t>
            </a:r>
            <a:r>
              <a:rPr lang="en-US" sz="1600" dirty="0" smtClean="0"/>
              <a:t>5 transmissions (proposed)</a:t>
            </a:r>
            <a:endParaRPr lang="en-US" sz="1600" dirty="0"/>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234788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Passive positioning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pic>
        <p:nvPicPr>
          <p:cNvPr id="107" name="Picture 106"/>
          <p:cNvPicPr/>
          <p:nvPr/>
        </p:nvPicPr>
        <p:blipFill rotWithShape="1">
          <a:blip r:embed="rId2"/>
          <a:srcRect l="26586" t="23633" r="28824" b="14396"/>
          <a:stretch/>
        </p:blipFill>
        <p:spPr bwMode="auto">
          <a:xfrm>
            <a:off x="90805" y="1582420"/>
            <a:ext cx="5090795" cy="3980180"/>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4106" name="Rectangle 4105"/>
              <p:cNvSpPr/>
              <p:nvPr/>
            </p:nvSpPr>
            <p:spPr>
              <a:xfrm>
                <a:off x="4375484" y="1607489"/>
                <a:ext cx="4267200" cy="67730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𝑠</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𝑡𝑜𝑓𝑛</m:t>
                          </m:r>
                        </m:sub>
                      </m:sSub>
                      <m:r>
                        <a:rPr lang="en-US" sz="1400" i="1">
                          <a:solidFill>
                            <a:schemeClr val="tx1"/>
                          </a:solidFill>
                          <a:latin typeface="Cambria Math" panose="02040503050406030204" pitchFamily="18" charset="0"/>
                        </a:rPr>
                        <m:t>+</m:t>
                      </m:r>
                      <m:nary>
                        <m:naryPr>
                          <m:chr m:val="∑"/>
                          <m:limLoc m:val="undOvr"/>
                          <m:ctrlPr>
                            <a:rPr lang="en-US" sz="1400" i="1">
                              <a:solidFill>
                                <a:schemeClr val="tx1"/>
                              </a:solidFill>
                              <a:latin typeface="Cambria Math" panose="02040503050406030204" pitchFamily="18" charset="0"/>
                            </a:rPr>
                          </m:ctrlPr>
                        </m:naryPr>
                        <m:sub>
                          <m:r>
                            <a:rPr lang="en-US" sz="1400" i="1">
                              <a:solidFill>
                                <a:schemeClr val="tx1"/>
                              </a:solidFill>
                              <a:latin typeface="Cambria Math" panose="02040503050406030204" pitchFamily="18" charset="0"/>
                            </a:rPr>
                            <m:t>𝑖</m:t>
                          </m:r>
                          <m:r>
                            <a:rPr lang="en-US" sz="1400" i="1">
                              <a:solidFill>
                                <a:schemeClr val="tx1"/>
                              </a:solidFill>
                              <a:latin typeface="Cambria Math" panose="02040503050406030204" pitchFamily="18" charset="0"/>
                            </a:rPr>
                            <m:t>=2</m:t>
                          </m:r>
                        </m:sub>
                        <m:sup>
                          <m:r>
                            <a:rPr lang="en-US" sz="1400" i="1">
                              <a:solidFill>
                                <a:schemeClr val="tx1"/>
                              </a:solidFill>
                              <a:latin typeface="Cambria Math" panose="02040503050406030204" pitchFamily="18" charset="0"/>
                            </a:rPr>
                            <m:t>𝑛</m:t>
                          </m:r>
                        </m:sup>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𝑡𝑜𝑓</m:t>
                                  </m:r>
                                  <m:d>
                                    <m:dPr>
                                      <m:ctrlPr>
                                        <a:rPr lang="en-US" sz="1400" i="1">
                                          <a:solidFill>
                                            <a:schemeClr val="tx1"/>
                                          </a:solidFill>
                                          <a:latin typeface="Cambria Math" panose="02040503050406030204" pitchFamily="18" charset="0"/>
                                        </a:rPr>
                                      </m:ctrlPr>
                                    </m:dPr>
                                    <m:e>
                                      <m:r>
                                        <a:rPr lang="en-US" sz="1400" i="1">
                                          <a:solidFill>
                                            <a:schemeClr val="tx1"/>
                                          </a:solidFill>
                                          <a:latin typeface="Cambria Math" panose="02040503050406030204" pitchFamily="18" charset="0"/>
                                        </a:rPr>
                                        <m:t>𝑖</m:t>
                                      </m:r>
                                      <m:r>
                                        <a:rPr lang="en-US" sz="1400" i="1">
                                          <a:solidFill>
                                            <a:schemeClr val="tx1"/>
                                          </a:solidFill>
                                          <a:latin typeface="Cambria Math" panose="02040503050406030204" pitchFamily="18" charset="0"/>
                                        </a:rPr>
                                        <m:t>−1</m:t>
                                      </m:r>
                                    </m:e>
                                  </m:d>
                                  <m:r>
                                    <a:rPr lang="en-US" sz="1400" i="1">
                                      <a:solidFill>
                                        <a:schemeClr val="tx1"/>
                                      </a:solidFill>
                                      <a:latin typeface="Cambria Math" panose="02040503050406030204" pitchFamily="18" charset="0"/>
                                    </a:rPr>
                                    <m:t>𝑖</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𝑇</m:t>
                                  </m:r>
                                </m:e>
                                <m:sub>
                                  <m:r>
                                    <a:rPr lang="en-US" sz="1400" i="1">
                                      <a:solidFill>
                                        <a:schemeClr val="tx1"/>
                                      </a:solidFill>
                                      <a:latin typeface="Cambria Math" panose="02040503050406030204" pitchFamily="18" charset="0"/>
                                    </a:rPr>
                                    <m:t>𝐹𝑛</m:t>
                                  </m:r>
                                </m:sub>
                              </m:sSub>
                            </m:e>
                          </m:d>
                        </m:e>
                      </m:nary>
                    </m:oMath>
                  </m:oMathPara>
                </a14:m>
                <a:endParaRPr lang="en-US" sz="1400" dirty="0">
                  <a:solidFill>
                    <a:schemeClr val="tx1"/>
                  </a:solidFill>
                </a:endParaRPr>
              </a:p>
            </p:txBody>
          </p:sp>
        </mc:Choice>
        <mc:Fallback xmlns="">
          <p:sp>
            <p:nvSpPr>
              <p:cNvPr id="4106" name="Rectangle 4105"/>
              <p:cNvSpPr>
                <a:spLocks noRot="1" noChangeAspect="1" noMove="1" noResize="1" noEditPoints="1" noAdjustHandles="1" noChangeArrowheads="1" noChangeShapeType="1" noTextEdit="1"/>
              </p:cNvSpPr>
              <p:nvPr/>
            </p:nvSpPr>
            <p:spPr>
              <a:xfrm>
                <a:off x="4375484" y="1607489"/>
                <a:ext cx="4267200" cy="677301"/>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09" name="Rectangle 4108"/>
              <p:cNvSpPr/>
              <p:nvPr/>
            </p:nvSpPr>
            <p:spPr>
              <a:xfrm>
                <a:off x="4375484" y="2286000"/>
                <a:ext cx="4621559" cy="53392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𝑡𝑜𝑓𝑛</m:t>
                          </m:r>
                        </m:sub>
                      </m:sSub>
                      <m:r>
                        <a:rPr lang="en-US" sz="1400" i="1">
                          <a:solidFill>
                            <a:schemeClr val="tx1"/>
                          </a:solidFill>
                          <a:latin typeface="Cambria Math" panose="02040503050406030204" pitchFamily="18" charset="0"/>
                        </a:rPr>
                        <m:t>=</m:t>
                      </m:r>
                      <m:f>
                        <m:fPr>
                          <m:ctrlPr>
                            <a:rPr lang="en-US" sz="1400" i="1">
                              <a:solidFill>
                                <a:schemeClr val="tx1"/>
                              </a:solidFill>
                              <a:latin typeface="Cambria Math" panose="02040503050406030204" pitchFamily="18" charset="0"/>
                            </a:rPr>
                          </m:ctrlPr>
                        </m:fPr>
                        <m:num>
                          <m:r>
                            <a:rPr lang="en-US" sz="1400" i="1">
                              <a:solidFill>
                                <a:schemeClr val="tx1"/>
                              </a:solidFill>
                              <a:latin typeface="Cambria Math" panose="02040503050406030204" pitchFamily="18" charset="0"/>
                            </a:rPr>
                            <m:t>1</m:t>
                          </m:r>
                        </m:num>
                        <m:den>
                          <m:r>
                            <a:rPr lang="en-US" sz="1400" i="1">
                              <a:solidFill>
                                <a:schemeClr val="tx1"/>
                              </a:solidFill>
                              <a:latin typeface="Cambria Math" panose="02040503050406030204" pitchFamily="18" charset="0"/>
                            </a:rPr>
                            <m:t>𝑐</m:t>
                          </m:r>
                        </m:den>
                      </m:f>
                      <m:rad>
                        <m:radPr>
                          <m:degHide m:val="on"/>
                          <m:ctrlPr>
                            <a:rPr lang="en-US" sz="1400" i="1">
                              <a:solidFill>
                                <a:schemeClr val="tx1"/>
                              </a:solidFill>
                              <a:latin typeface="Cambria Math" panose="02040503050406030204" pitchFamily="18" charset="0"/>
                            </a:rPr>
                          </m:ctrlPr>
                        </m:radPr>
                        <m:deg/>
                        <m:e>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𝑥</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𝑥</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r>
                            <a:rPr lang="en-US" sz="1400" i="1">
                              <a:solidFill>
                                <a:schemeClr val="tx1"/>
                              </a:solidFill>
                              <a:latin typeface="Cambria Math" panose="02040503050406030204" pitchFamily="18" charset="0"/>
                            </a:rPr>
                            <m:t>+</m:t>
                          </m:r>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𝑦</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𝑦</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r>
                            <a:rPr lang="en-US" sz="1400" i="1">
                              <a:solidFill>
                                <a:schemeClr val="tx1"/>
                              </a:solidFill>
                              <a:latin typeface="Cambria Math" panose="02040503050406030204" pitchFamily="18" charset="0"/>
                            </a:rPr>
                            <m:t>+</m:t>
                          </m:r>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𝑧</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𝑧</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e>
                      </m:rad>
                    </m:oMath>
                  </m:oMathPara>
                </a14:m>
                <a:endParaRPr lang="en-US" sz="1400" dirty="0"/>
              </a:p>
            </p:txBody>
          </p:sp>
        </mc:Choice>
        <mc:Fallback xmlns="">
          <p:sp>
            <p:nvSpPr>
              <p:cNvPr id="4109" name="Rectangle 4108"/>
              <p:cNvSpPr>
                <a:spLocks noRot="1" noChangeAspect="1" noMove="1" noResize="1" noEditPoints="1" noAdjustHandles="1" noChangeArrowheads="1" noChangeShapeType="1" noTextEdit="1"/>
              </p:cNvSpPr>
              <p:nvPr/>
            </p:nvSpPr>
            <p:spPr>
              <a:xfrm>
                <a:off x="4375484" y="2286000"/>
                <a:ext cx="4621559" cy="533929"/>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11" name="Rectangle 4110"/>
              <p:cNvSpPr/>
              <p:nvPr/>
            </p:nvSpPr>
            <p:spPr>
              <a:xfrm>
                <a:off x="4375484" y="2827899"/>
                <a:ext cx="2196242" cy="677301"/>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𝑠𝑛</m:t>
                          </m:r>
                        </m:sub>
                      </m:sSub>
                      <m:r>
                        <a:rPr lang="en-US" sz="1400" i="1">
                          <a:solidFill>
                            <a:schemeClr val="tx1"/>
                          </a:solidFill>
                          <a:latin typeface="Cambria Math" panose="02040503050406030204" pitchFamily="18" charset="0"/>
                        </a:rPr>
                        <m:t>=</m:t>
                      </m:r>
                      <m:nary>
                        <m:naryPr>
                          <m:chr m:val="∑"/>
                          <m:limLoc m:val="undOvr"/>
                          <m:ctrlPr>
                            <a:rPr lang="en-US" sz="1400" i="1">
                              <a:solidFill>
                                <a:schemeClr val="tx1"/>
                              </a:solidFill>
                              <a:latin typeface="Cambria Math" panose="02040503050406030204" pitchFamily="18" charset="0"/>
                            </a:rPr>
                          </m:ctrlPr>
                        </m:naryPr>
                        <m:sub>
                          <m:r>
                            <a:rPr lang="en-US" sz="1400" i="1">
                              <a:solidFill>
                                <a:schemeClr val="tx1"/>
                              </a:solidFill>
                              <a:latin typeface="Cambria Math" panose="02040503050406030204" pitchFamily="18" charset="0"/>
                            </a:rPr>
                            <m:t>𝑖</m:t>
                          </m:r>
                          <m:r>
                            <a:rPr lang="en-US" sz="1400" i="1">
                              <a:solidFill>
                                <a:schemeClr val="tx1"/>
                              </a:solidFill>
                              <a:latin typeface="Cambria Math" panose="02040503050406030204" pitchFamily="18" charset="0"/>
                            </a:rPr>
                            <m:t>=2</m:t>
                          </m:r>
                        </m:sub>
                        <m:sup>
                          <m:r>
                            <a:rPr lang="en-US" sz="1400" i="1">
                              <a:solidFill>
                                <a:schemeClr val="tx1"/>
                              </a:solidFill>
                              <a:latin typeface="Cambria Math" panose="02040503050406030204" pitchFamily="18" charset="0"/>
                            </a:rPr>
                            <m:t>𝑛</m:t>
                          </m:r>
                        </m:sup>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𝑡𝑜𝑓</m:t>
                                  </m:r>
                                  <m:d>
                                    <m:dPr>
                                      <m:ctrlPr>
                                        <a:rPr lang="en-US" sz="1400" i="1">
                                          <a:solidFill>
                                            <a:schemeClr val="tx1"/>
                                          </a:solidFill>
                                          <a:latin typeface="Cambria Math" panose="02040503050406030204" pitchFamily="18" charset="0"/>
                                        </a:rPr>
                                      </m:ctrlPr>
                                    </m:dPr>
                                    <m:e>
                                      <m:r>
                                        <a:rPr lang="en-US" sz="1400" i="1">
                                          <a:solidFill>
                                            <a:schemeClr val="tx1"/>
                                          </a:solidFill>
                                          <a:latin typeface="Cambria Math" panose="02040503050406030204" pitchFamily="18" charset="0"/>
                                        </a:rPr>
                                        <m:t>𝑖</m:t>
                                      </m:r>
                                      <m:r>
                                        <a:rPr lang="en-US" sz="1400" i="1">
                                          <a:solidFill>
                                            <a:schemeClr val="tx1"/>
                                          </a:solidFill>
                                          <a:latin typeface="Cambria Math" panose="02040503050406030204" pitchFamily="18" charset="0"/>
                                        </a:rPr>
                                        <m:t>−1</m:t>
                                      </m:r>
                                    </m:e>
                                  </m:d>
                                  <m:r>
                                    <a:rPr lang="en-US" sz="1400" i="1">
                                      <a:solidFill>
                                        <a:schemeClr val="tx1"/>
                                      </a:solidFill>
                                      <a:latin typeface="Cambria Math" panose="02040503050406030204" pitchFamily="18" charset="0"/>
                                    </a:rPr>
                                    <m:t>𝑖</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𝑇</m:t>
                                  </m:r>
                                </m:e>
                                <m:sub>
                                  <m:r>
                                    <a:rPr lang="en-US" sz="1400" i="1">
                                      <a:solidFill>
                                        <a:schemeClr val="tx1"/>
                                      </a:solidFill>
                                      <a:latin typeface="Cambria Math" panose="02040503050406030204" pitchFamily="18" charset="0"/>
                                    </a:rPr>
                                    <m:t>𝐹𝑛</m:t>
                                  </m:r>
                                </m:sub>
                              </m:sSub>
                            </m:e>
                          </m:d>
                        </m:e>
                      </m:nary>
                    </m:oMath>
                  </m:oMathPara>
                </a14:m>
                <a:endParaRPr lang="en-US" sz="1400" dirty="0"/>
              </a:p>
            </p:txBody>
          </p:sp>
        </mc:Choice>
        <mc:Fallback xmlns="">
          <p:sp>
            <p:nvSpPr>
              <p:cNvPr id="4111" name="Rectangle 4110"/>
              <p:cNvSpPr>
                <a:spLocks noRot="1" noChangeAspect="1" noMove="1" noResize="1" noEditPoints="1" noAdjustHandles="1" noChangeArrowheads="1" noChangeShapeType="1" noTextEdit="1"/>
              </p:cNvSpPr>
              <p:nvPr/>
            </p:nvSpPr>
            <p:spPr>
              <a:xfrm>
                <a:off x="4375484" y="2827899"/>
                <a:ext cx="2196242" cy="677301"/>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12" name="Rectangle 4111"/>
              <p:cNvSpPr/>
              <p:nvPr/>
            </p:nvSpPr>
            <p:spPr>
              <a:xfrm>
                <a:off x="4375484" y="3505200"/>
                <a:ext cx="4692316" cy="53392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𝑠</m:t>
                          </m:r>
                        </m:sub>
                      </m:sSub>
                      <m:r>
                        <a:rPr lang="en-US" sz="1400" i="1">
                          <a:solidFill>
                            <a:schemeClr val="tx1"/>
                          </a:solidFill>
                          <a:latin typeface="Cambria Math" panose="02040503050406030204" pitchFamily="18" charset="0"/>
                        </a:rPr>
                        <m:t>+</m:t>
                      </m:r>
                      <m:f>
                        <m:fPr>
                          <m:ctrlPr>
                            <a:rPr lang="en-US" sz="1400" i="1">
                              <a:solidFill>
                                <a:schemeClr val="tx1"/>
                              </a:solidFill>
                              <a:latin typeface="Cambria Math" panose="02040503050406030204" pitchFamily="18" charset="0"/>
                            </a:rPr>
                          </m:ctrlPr>
                        </m:fPr>
                        <m:num>
                          <m:r>
                            <a:rPr lang="en-US" sz="1400" i="1">
                              <a:solidFill>
                                <a:schemeClr val="tx1"/>
                              </a:solidFill>
                              <a:latin typeface="Cambria Math" panose="02040503050406030204" pitchFamily="18" charset="0"/>
                            </a:rPr>
                            <m:t>1</m:t>
                          </m:r>
                        </m:num>
                        <m:den>
                          <m:r>
                            <a:rPr lang="en-US" sz="1400" i="1">
                              <a:solidFill>
                                <a:schemeClr val="tx1"/>
                              </a:solidFill>
                              <a:latin typeface="Cambria Math" panose="02040503050406030204" pitchFamily="18" charset="0"/>
                            </a:rPr>
                            <m:t>𝑐</m:t>
                          </m:r>
                        </m:den>
                      </m:f>
                      <m:rad>
                        <m:radPr>
                          <m:degHide m:val="on"/>
                          <m:ctrlPr>
                            <a:rPr lang="en-US" sz="1400" i="1">
                              <a:solidFill>
                                <a:schemeClr val="tx1"/>
                              </a:solidFill>
                              <a:latin typeface="Cambria Math" panose="02040503050406030204" pitchFamily="18" charset="0"/>
                            </a:rPr>
                          </m:ctrlPr>
                        </m:radPr>
                        <m:deg/>
                        <m:e>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𝑥</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𝑥</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r>
                            <a:rPr lang="en-US" sz="1400" i="1">
                              <a:solidFill>
                                <a:schemeClr val="tx1"/>
                              </a:solidFill>
                              <a:latin typeface="Cambria Math" panose="02040503050406030204" pitchFamily="18" charset="0"/>
                            </a:rPr>
                            <m:t>+</m:t>
                          </m:r>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𝑦</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𝑦</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r>
                            <a:rPr lang="en-US" sz="1400" i="1">
                              <a:solidFill>
                                <a:schemeClr val="tx1"/>
                              </a:solidFill>
                              <a:latin typeface="Cambria Math" panose="02040503050406030204" pitchFamily="18" charset="0"/>
                            </a:rPr>
                            <m:t>+</m:t>
                          </m:r>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𝑧</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𝑧</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e>
                      </m:rad>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𝑠𝑛</m:t>
                          </m:r>
                        </m:sub>
                      </m:sSub>
                    </m:oMath>
                  </m:oMathPara>
                </a14:m>
                <a:endParaRPr lang="en-US" sz="1400" dirty="0">
                  <a:solidFill>
                    <a:schemeClr val="tx1"/>
                  </a:solidFill>
                </a:endParaRPr>
              </a:p>
            </p:txBody>
          </p:sp>
        </mc:Choice>
        <mc:Fallback xmlns="">
          <p:sp>
            <p:nvSpPr>
              <p:cNvPr id="4112" name="Rectangle 4111"/>
              <p:cNvSpPr>
                <a:spLocks noRot="1" noChangeAspect="1" noMove="1" noResize="1" noEditPoints="1" noAdjustHandles="1" noChangeArrowheads="1" noChangeShapeType="1" noTextEdit="1"/>
              </p:cNvSpPr>
              <p:nvPr/>
            </p:nvSpPr>
            <p:spPr>
              <a:xfrm>
                <a:off x="4375484" y="3505200"/>
                <a:ext cx="4692316" cy="533929"/>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16" name="TextBox 4115"/>
              <p:cNvSpPr txBox="1"/>
              <p:nvPr/>
            </p:nvSpPr>
            <p:spPr>
              <a:xfrm>
                <a:off x="4038599" y="4343400"/>
                <a:ext cx="4958443" cy="1850378"/>
              </a:xfrm>
              <a:prstGeom prst="rect">
                <a:avLst/>
              </a:prstGeom>
              <a:noFill/>
            </p:spPr>
            <p:txBody>
              <a:bodyPr wrap="square" rtlCol="0">
                <a:spAutoFit/>
              </a:bodyPr>
              <a:lstStyle/>
              <a:p>
                <a14:m>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a:rPr>
                          <m:t>𝑡</m:t>
                        </m:r>
                      </m:e>
                      <m:sub>
                        <m:r>
                          <a:rPr lang="en-US" sz="1400" i="1">
                            <a:solidFill>
                              <a:schemeClr val="tx1"/>
                            </a:solidFill>
                            <a:latin typeface="Cambria Math"/>
                          </a:rPr>
                          <m:t>𝑠</m:t>
                        </m:r>
                      </m:sub>
                    </m:sSub>
                  </m:oMath>
                </a14:m>
                <a:r>
                  <a:rPr lang="en-US" sz="1400" i="1" dirty="0" smtClean="0">
                    <a:solidFill>
                      <a:schemeClr val="tx1"/>
                    </a:solidFill>
                    <a:latin typeface="Cambria Math"/>
                  </a:rPr>
                  <a:t> </a:t>
                </a:r>
                <a:r>
                  <a:rPr lang="en-US" sz="1400" dirty="0" smtClean="0">
                    <a:solidFill>
                      <a:schemeClr val="tx1"/>
                    </a:solidFill>
                    <a:latin typeface="Cambria Math"/>
                  </a:rPr>
                  <a:t>- time of the first transmission from AP1</a:t>
                </a:r>
              </a:p>
              <a:p>
                <a14:m>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a:rPr>
                          <m:t>𝑡</m:t>
                        </m:r>
                      </m:e>
                      <m:sub>
                        <m:r>
                          <a:rPr lang="en-US" sz="1400" i="1">
                            <a:solidFill>
                              <a:schemeClr val="tx1"/>
                            </a:solidFill>
                            <a:latin typeface="Cambria Math"/>
                          </a:rPr>
                          <m:t>𝑛</m:t>
                        </m:r>
                        <m:r>
                          <a:rPr lang="en-US" sz="1400" b="0" i="1" smtClean="0">
                            <a:solidFill>
                              <a:schemeClr val="tx1"/>
                            </a:solidFill>
                            <a:latin typeface="Cambria Math"/>
                          </a:rPr>
                          <m:t> </m:t>
                        </m:r>
                      </m:sub>
                    </m:sSub>
                  </m:oMath>
                </a14:m>
                <a:r>
                  <a:rPr lang="en-US" sz="1400" dirty="0" smtClean="0">
                    <a:solidFill>
                      <a:schemeClr val="tx1"/>
                    </a:solidFill>
                  </a:rPr>
                  <a:t>- time of arrival of the TF from </a:t>
                </a:r>
                <a:r>
                  <a:rPr lang="en-US" sz="1400" dirty="0" err="1" smtClean="0">
                    <a:solidFill>
                      <a:schemeClr val="tx1"/>
                    </a:solidFill>
                  </a:rPr>
                  <a:t>APn</a:t>
                </a:r>
                <a:r>
                  <a:rPr lang="en-US" sz="1400" dirty="0" smtClean="0">
                    <a:solidFill>
                      <a:schemeClr val="tx1"/>
                    </a:solidFill>
                  </a:rPr>
                  <a:t> to STA</a:t>
                </a:r>
              </a:p>
              <a:p>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𝑡</m:t>
                        </m:r>
                      </m:e>
                      <m:sub>
                        <m:r>
                          <a:rPr lang="en-US" sz="1400" i="1">
                            <a:solidFill>
                              <a:schemeClr val="tx1"/>
                            </a:solidFill>
                            <a:latin typeface="Cambria Math"/>
                          </a:rPr>
                          <m:t>𝑡𝑜𝑓𝑛</m:t>
                        </m:r>
                      </m:sub>
                    </m:sSub>
                  </m:oMath>
                </a14:m>
                <a:r>
                  <a:rPr lang="en-US" sz="1400" dirty="0" smtClean="0">
                    <a:solidFill>
                      <a:schemeClr val="tx1"/>
                    </a:solidFill>
                  </a:rPr>
                  <a:t> - time of flight between </a:t>
                </a:r>
                <a:r>
                  <a:rPr lang="en-US" sz="1400" dirty="0" err="1" smtClean="0">
                    <a:solidFill>
                      <a:schemeClr val="tx1"/>
                    </a:solidFill>
                  </a:rPr>
                  <a:t>APn</a:t>
                </a:r>
                <a:r>
                  <a:rPr lang="en-US" sz="1400" dirty="0" smtClean="0">
                    <a:solidFill>
                      <a:schemeClr val="tx1"/>
                    </a:solidFill>
                  </a:rPr>
                  <a:t> and STA</a:t>
                </a:r>
              </a:p>
              <a:p>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𝑡</m:t>
                        </m:r>
                      </m:e>
                      <m:sub>
                        <m:r>
                          <a:rPr lang="en-US" sz="1400" i="1">
                            <a:solidFill>
                              <a:schemeClr val="tx1"/>
                            </a:solidFill>
                            <a:latin typeface="Cambria Math"/>
                          </a:rPr>
                          <m:t>𝑡𝑜𝑓</m:t>
                        </m:r>
                        <m:d>
                          <m:dPr>
                            <m:ctrlPr>
                              <a:rPr lang="en-US" sz="1400" i="1">
                                <a:solidFill>
                                  <a:schemeClr val="tx1"/>
                                </a:solidFill>
                                <a:latin typeface="Cambria Math" panose="02040503050406030204" pitchFamily="18" charset="0"/>
                              </a:rPr>
                            </m:ctrlPr>
                          </m:dPr>
                          <m:e>
                            <m:r>
                              <a:rPr lang="en-US" sz="1400" i="1">
                                <a:solidFill>
                                  <a:schemeClr val="tx1"/>
                                </a:solidFill>
                                <a:latin typeface="Cambria Math"/>
                              </a:rPr>
                              <m:t>𝑖</m:t>
                            </m:r>
                            <m:r>
                              <a:rPr lang="en-US" sz="1400" i="1">
                                <a:solidFill>
                                  <a:schemeClr val="tx1"/>
                                </a:solidFill>
                                <a:latin typeface="Cambria Math"/>
                              </a:rPr>
                              <m:t>−1</m:t>
                            </m:r>
                          </m:e>
                        </m:d>
                        <m:r>
                          <a:rPr lang="en-US" sz="1400" i="1">
                            <a:solidFill>
                              <a:schemeClr val="tx1"/>
                            </a:solidFill>
                            <a:latin typeface="Cambria Math"/>
                          </a:rPr>
                          <m:t>𝑖</m:t>
                        </m:r>
                      </m:sub>
                    </m:sSub>
                  </m:oMath>
                </a14:m>
                <a:r>
                  <a:rPr lang="en-US" sz="1400" dirty="0" smtClean="0">
                    <a:solidFill>
                      <a:schemeClr val="tx1"/>
                    </a:solidFill>
                  </a:rPr>
                  <a:t> - time of flight between AP(i-1) and </a:t>
                </a:r>
                <a:r>
                  <a:rPr lang="en-US" sz="1400" dirty="0" err="1" smtClean="0">
                    <a:solidFill>
                      <a:schemeClr val="tx1"/>
                    </a:solidFill>
                  </a:rPr>
                  <a:t>APi</a:t>
                </a:r>
                <a:endParaRPr lang="en-US" sz="1400" dirty="0" smtClean="0">
                  <a:solidFill>
                    <a:schemeClr val="tx1"/>
                  </a:solidFill>
                </a:endParaRPr>
              </a:p>
              <a:p>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𝑇</m:t>
                        </m:r>
                      </m:e>
                      <m:sub>
                        <m:r>
                          <a:rPr lang="en-US" sz="1400" i="1">
                            <a:solidFill>
                              <a:schemeClr val="tx1"/>
                            </a:solidFill>
                            <a:latin typeface="Cambria Math"/>
                          </a:rPr>
                          <m:t>𝐹𝑛</m:t>
                        </m:r>
                      </m:sub>
                    </m:sSub>
                  </m:oMath>
                </a14:m>
                <a:r>
                  <a:rPr lang="en-US" sz="1400" dirty="0" smtClean="0">
                    <a:solidFill>
                      <a:schemeClr val="tx1"/>
                    </a:solidFill>
                  </a:rPr>
                  <a:t> - forwarding time of </a:t>
                </a:r>
                <a:r>
                  <a:rPr lang="en-US" sz="1400" dirty="0" err="1" smtClean="0">
                    <a:solidFill>
                      <a:schemeClr val="tx1"/>
                    </a:solidFill>
                  </a:rPr>
                  <a:t>APn</a:t>
                </a:r>
                <a:endParaRPr lang="en-US" sz="1400" dirty="0" smtClean="0">
                  <a:solidFill>
                    <a:schemeClr val="tx1"/>
                  </a:solidFill>
                </a:endParaRPr>
              </a:p>
              <a:p>
                <a:r>
                  <a:rPr lang="en-US" sz="1400" dirty="0">
                    <a:solidFill>
                      <a:schemeClr val="tx1"/>
                    </a:solidFill>
                  </a:rPr>
                  <a:t>(</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𝑥</m:t>
                        </m:r>
                      </m:e>
                      <m:sub>
                        <m:r>
                          <a:rPr lang="en-US" sz="1400" i="1">
                            <a:solidFill>
                              <a:schemeClr val="tx1"/>
                            </a:solidFill>
                            <a:latin typeface="Cambria Math"/>
                          </a:rPr>
                          <m:t>𝑛</m:t>
                        </m:r>
                      </m:sub>
                    </m:sSub>
                  </m:oMath>
                </a14:m>
                <a:r>
                  <a:rPr lang="en-US" sz="1400" dirty="0" smtClean="0">
                    <a:solidFill>
                      <a:schemeClr val="tx1"/>
                    </a:solidFill>
                  </a:rPr>
                  <a:t>; </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b="0" i="1" smtClean="0">
                            <a:solidFill>
                              <a:schemeClr val="tx1"/>
                            </a:solidFill>
                            <a:latin typeface="Cambria Math"/>
                          </a:rPr>
                          <m:t>𝑦</m:t>
                        </m:r>
                      </m:e>
                      <m:sub>
                        <m:r>
                          <a:rPr lang="en-US" sz="1400" i="1">
                            <a:solidFill>
                              <a:schemeClr val="tx1"/>
                            </a:solidFill>
                            <a:latin typeface="Cambria Math"/>
                          </a:rPr>
                          <m:t>𝑛</m:t>
                        </m:r>
                      </m:sub>
                    </m:sSub>
                  </m:oMath>
                </a14:m>
                <a:r>
                  <a:rPr lang="en-US" sz="1400" dirty="0" smtClean="0">
                    <a:solidFill>
                      <a:schemeClr val="tx1"/>
                    </a:solidFill>
                  </a:rPr>
                  <a:t>; </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b="0" i="1" smtClean="0">
                            <a:solidFill>
                              <a:schemeClr val="tx1"/>
                            </a:solidFill>
                            <a:latin typeface="Cambria Math"/>
                          </a:rPr>
                          <m:t>𝑧</m:t>
                        </m:r>
                      </m:e>
                      <m:sub>
                        <m:r>
                          <a:rPr lang="en-US" sz="1400" i="1">
                            <a:solidFill>
                              <a:schemeClr val="tx1"/>
                            </a:solidFill>
                            <a:latin typeface="Cambria Math"/>
                          </a:rPr>
                          <m:t>𝑛</m:t>
                        </m:r>
                      </m:sub>
                    </m:sSub>
                  </m:oMath>
                </a14:m>
                <a:r>
                  <a:rPr lang="en-US" sz="1400" dirty="0" smtClean="0">
                    <a:solidFill>
                      <a:schemeClr val="tx1"/>
                    </a:solidFill>
                  </a:rPr>
                  <a:t>) - position of </a:t>
                </a:r>
                <a:r>
                  <a:rPr lang="en-US" sz="1400" dirty="0" err="1" smtClean="0">
                    <a:solidFill>
                      <a:schemeClr val="tx1"/>
                    </a:solidFill>
                  </a:rPr>
                  <a:t>APn</a:t>
                </a:r>
                <a:r>
                  <a:rPr lang="en-US" sz="1400" dirty="0" smtClean="0">
                    <a:solidFill>
                      <a:schemeClr val="tx1"/>
                    </a:solidFill>
                  </a:rPr>
                  <a:t> </a:t>
                </a:r>
              </a:p>
              <a:p>
                <a:r>
                  <a:rPr lang="en-US" sz="1400" dirty="0">
                    <a:solidFill>
                      <a:schemeClr val="tx1"/>
                    </a:solidFill>
                  </a:rPr>
                  <a:t>(</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𝑥</m:t>
                        </m:r>
                      </m:e>
                      <m:sub>
                        <m:r>
                          <a:rPr lang="en-US" sz="1400" b="0" i="1" smtClean="0">
                            <a:solidFill>
                              <a:schemeClr val="tx1"/>
                            </a:solidFill>
                            <a:latin typeface="Cambria Math"/>
                          </a:rPr>
                          <m:t>𝑠</m:t>
                        </m:r>
                      </m:sub>
                    </m:sSub>
                  </m:oMath>
                </a14:m>
                <a:r>
                  <a:rPr lang="en-US" sz="1400" dirty="0">
                    <a:solidFill>
                      <a:schemeClr val="tx1"/>
                    </a:solidFill>
                  </a:rPr>
                  <a:t>; </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𝑦</m:t>
                        </m:r>
                      </m:e>
                      <m:sub>
                        <m:r>
                          <a:rPr lang="en-US" sz="1400" b="0" i="1" smtClean="0">
                            <a:solidFill>
                              <a:schemeClr val="tx1"/>
                            </a:solidFill>
                            <a:latin typeface="Cambria Math"/>
                          </a:rPr>
                          <m:t>𝑠</m:t>
                        </m:r>
                      </m:sub>
                    </m:sSub>
                  </m:oMath>
                </a14:m>
                <a:r>
                  <a:rPr lang="en-US" sz="1400" dirty="0">
                    <a:solidFill>
                      <a:schemeClr val="tx1"/>
                    </a:solidFill>
                  </a:rPr>
                  <a:t>; </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𝑧</m:t>
                        </m:r>
                      </m:e>
                      <m:sub>
                        <m:r>
                          <a:rPr lang="en-US" sz="1400" b="0" i="1" smtClean="0">
                            <a:solidFill>
                              <a:schemeClr val="tx1"/>
                            </a:solidFill>
                            <a:latin typeface="Cambria Math"/>
                          </a:rPr>
                          <m:t>𝑠</m:t>
                        </m:r>
                      </m:sub>
                    </m:sSub>
                  </m:oMath>
                </a14:m>
                <a:r>
                  <a:rPr lang="en-US" sz="1400" dirty="0">
                    <a:solidFill>
                      <a:schemeClr val="tx1"/>
                    </a:solidFill>
                  </a:rPr>
                  <a:t>) - position </a:t>
                </a:r>
                <a:r>
                  <a:rPr lang="en-US" sz="1400" dirty="0" smtClean="0">
                    <a:solidFill>
                      <a:schemeClr val="tx1"/>
                    </a:solidFill>
                  </a:rPr>
                  <a:t>of STA </a:t>
                </a:r>
              </a:p>
              <a:p>
                <a14:m>
                  <m:oMath xmlns:m="http://schemas.openxmlformats.org/officeDocument/2006/math">
                    <m:r>
                      <a:rPr lang="en-US" sz="1400" i="1">
                        <a:solidFill>
                          <a:schemeClr val="tx1"/>
                        </a:solidFill>
                        <a:latin typeface="Cambria Math"/>
                      </a:rPr>
                      <m:t>𝑐</m:t>
                    </m:r>
                  </m:oMath>
                </a14:m>
                <a:r>
                  <a:rPr lang="en-US" sz="1400" dirty="0" smtClean="0">
                    <a:solidFill>
                      <a:schemeClr val="tx1"/>
                    </a:solidFill>
                  </a:rPr>
                  <a:t> – speed of light</a:t>
                </a:r>
                <a:endParaRPr lang="en-US" sz="1400" dirty="0">
                  <a:solidFill>
                    <a:schemeClr val="tx1"/>
                  </a:solidFill>
                </a:endParaRPr>
              </a:p>
            </p:txBody>
          </p:sp>
        </mc:Choice>
        <mc:Fallback xmlns="">
          <p:sp>
            <p:nvSpPr>
              <p:cNvPr id="4116" name="TextBox 4115"/>
              <p:cNvSpPr txBox="1">
                <a:spLocks noRot="1" noChangeAspect="1" noMove="1" noResize="1" noEditPoints="1" noAdjustHandles="1" noChangeArrowheads="1" noChangeShapeType="1" noTextEdit="1"/>
              </p:cNvSpPr>
              <p:nvPr/>
            </p:nvSpPr>
            <p:spPr>
              <a:xfrm>
                <a:off x="4038599" y="4343400"/>
                <a:ext cx="4958443" cy="1850378"/>
              </a:xfrm>
              <a:prstGeom prst="rect">
                <a:avLst/>
              </a:prstGeom>
              <a:blipFill rotWithShape="1">
                <a:blip r:embed="rId7"/>
                <a:stretch>
                  <a:fillRect l="-246" t="-660" b="-2310"/>
                </a:stretch>
              </a:blipFill>
            </p:spPr>
            <p:txBody>
              <a:bodyPr/>
              <a:lstStyle/>
              <a:p>
                <a:r>
                  <a:rPr lang="en-US">
                    <a:noFill/>
                  </a:rPr>
                  <a:t> </a:t>
                </a:r>
              </a:p>
            </p:txBody>
          </p:sp>
        </mc:Fallback>
      </mc:AlternateContent>
    </p:spTree>
    <p:extLst>
      <p:ext uri="{BB962C8B-B14F-4D97-AF65-F5344CB8AC3E}">
        <p14:creationId xmlns:p14="http://schemas.microsoft.com/office/powerpoint/2010/main" val="29286125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 to the proposed solution (1)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This extension mainly affects use cases where infrastructure centric localization such as geo-fencing is required</a:t>
            </a:r>
          </a:p>
          <a:p>
            <a:pPr lvl="1">
              <a:buFont typeface="Arial" panose="020B0604020202020204" pitchFamily="34" charset="0"/>
              <a:buChar char="•"/>
            </a:pPr>
            <a:r>
              <a:rPr lang="de-DE" sz="1600" dirty="0" smtClean="0"/>
              <a:t>Internet </a:t>
            </a:r>
            <a:r>
              <a:rPr lang="en-US" sz="1600" dirty="0" smtClean="0"/>
              <a:t>access in coffee shop possible only inside</a:t>
            </a:r>
          </a:p>
          <a:p>
            <a:pPr lvl="1">
              <a:buFont typeface="Arial" panose="020B0604020202020204" pitchFamily="34" charset="0"/>
              <a:buChar char="•"/>
            </a:pPr>
            <a:r>
              <a:rPr lang="en-US" sz="1600" dirty="0" smtClean="0"/>
              <a:t>Wireless network access in a company – different rights, depending on location. No access outside from the premises of the company.</a:t>
            </a:r>
          </a:p>
          <a:p>
            <a:pPr>
              <a:buFont typeface="Arial" panose="020B0604020202020204" pitchFamily="34" charset="0"/>
              <a:buChar char="•"/>
            </a:pPr>
            <a:r>
              <a:rPr lang="en-US" sz="2000" dirty="0" smtClean="0"/>
              <a:t>Main idea is to extend the solution so that the APs can be used to actively locate the STAs, independently of the position estimated by the STA itself.</a:t>
            </a:r>
          </a:p>
          <a:p>
            <a:pPr lvl="1">
              <a:buFont typeface="Arial" panose="020B0604020202020204" pitchFamily="34" charset="0"/>
              <a:buChar char="•"/>
            </a:pPr>
            <a:r>
              <a:rPr lang="en-US" sz="1600" dirty="0" smtClean="0"/>
              <a:t>Tampering with the position would be almost impossible. This is difficult to  achieve with the methods where the STAs are only receiving the signals. They can report any position to the infrastructure.</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2006074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 to the proposed solution (2)</a:t>
            </a:r>
            <a:endParaRPr lang="en-US" dirty="0"/>
          </a:p>
        </p:txBody>
      </p:sp>
      <p:sp>
        <p:nvSpPr>
          <p:cNvPr id="3" name="Content Placeholder 2"/>
          <p:cNvSpPr>
            <a:spLocks noGrp="1"/>
          </p:cNvSpPr>
          <p:nvPr>
            <p:ph idx="1"/>
          </p:nvPr>
        </p:nvSpPr>
        <p:spPr>
          <a:xfrm>
            <a:off x="685800" y="1981200"/>
            <a:ext cx="7770813" cy="2286000"/>
          </a:xfrm>
        </p:spPr>
        <p:txBody>
          <a:bodyPr/>
          <a:lstStyle/>
          <a:p>
            <a:pPr>
              <a:buFont typeface="Arial" panose="020B0604020202020204" pitchFamily="34" charset="0"/>
              <a:buChar char="•"/>
            </a:pPr>
            <a:r>
              <a:rPr lang="en-US" sz="2000" dirty="0" smtClean="0"/>
              <a:t>After the APs transmit the TFs in round robin fashion,  the stations transmit their TFs also in round robin fashion</a:t>
            </a:r>
          </a:p>
          <a:p>
            <a:pPr lvl="1">
              <a:buFont typeface="Arial" panose="020B0604020202020204" pitchFamily="34" charset="0"/>
              <a:buChar char="•"/>
            </a:pPr>
            <a:r>
              <a:rPr lang="en-US" sz="1600" dirty="0" smtClean="0"/>
              <a:t>Trigger frames can be used to schedule the STAs transmissions</a:t>
            </a:r>
          </a:p>
          <a:p>
            <a:pPr>
              <a:buFont typeface="Arial" panose="020B0604020202020204" pitchFamily="34" charset="0"/>
              <a:buChar char="•"/>
            </a:pPr>
            <a:r>
              <a:rPr lang="en-US" sz="2000" dirty="0" smtClean="0"/>
              <a:t>Estimation of the location can be performed in 2 ways</a:t>
            </a:r>
          </a:p>
          <a:p>
            <a:pPr lvl="1">
              <a:buFont typeface="Arial" panose="020B0604020202020204" pitchFamily="34" charset="0"/>
              <a:buChar char="•"/>
            </a:pPr>
            <a:r>
              <a:rPr lang="en-US" sz="1600" dirty="0" err="1" smtClean="0"/>
              <a:t>ToA</a:t>
            </a:r>
            <a:r>
              <a:rPr lang="en-US" sz="1600" dirty="0" smtClean="0"/>
              <a:t>, using the </a:t>
            </a:r>
            <a:r>
              <a:rPr lang="en-US" sz="1600" dirty="0" err="1" smtClean="0"/>
              <a:t>ToA</a:t>
            </a:r>
            <a:r>
              <a:rPr lang="en-US" sz="1600" dirty="0" smtClean="0"/>
              <a:t> of the TF transmitted by the STAs and received by the APs</a:t>
            </a:r>
          </a:p>
          <a:p>
            <a:pPr lvl="1">
              <a:buFont typeface="Arial" panose="020B0604020202020204" pitchFamily="34" charset="0"/>
              <a:buChar char="•"/>
            </a:pPr>
            <a:r>
              <a:rPr lang="en-US" sz="1600" dirty="0" smtClean="0"/>
              <a:t>Two Way Ranging (TWR) as shown (AP1 to STA1 and STA1 back to AP1; AP2 </a:t>
            </a:r>
            <a:r>
              <a:rPr lang="en-US" sz="1600" dirty="0"/>
              <a:t>to STA1 and STA1 back to </a:t>
            </a:r>
            <a:r>
              <a:rPr lang="en-US" sz="1600" dirty="0" smtClean="0"/>
              <a:t>AP2; etc.)</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cxnSp>
        <p:nvCxnSpPr>
          <p:cNvPr id="8" name="Straight Connector 7"/>
          <p:cNvCxnSpPr/>
          <p:nvPr/>
        </p:nvCxnSpPr>
        <p:spPr bwMode="auto">
          <a:xfrm>
            <a:off x="1066800" y="4876800"/>
            <a:ext cx="640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1066800" y="5943600"/>
            <a:ext cx="640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Rectangle 9"/>
          <p:cNvSpPr/>
          <p:nvPr/>
        </p:nvSpPr>
        <p:spPr bwMode="auto">
          <a:xfrm>
            <a:off x="1219200" y="4572000"/>
            <a:ext cx="457200" cy="3048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AP1</a:t>
            </a:r>
          </a:p>
        </p:txBody>
      </p:sp>
      <p:sp>
        <p:nvSpPr>
          <p:cNvPr id="11" name="Rectangle 10"/>
          <p:cNvSpPr/>
          <p:nvPr/>
        </p:nvSpPr>
        <p:spPr bwMode="auto">
          <a:xfrm>
            <a:off x="1752600" y="4572000"/>
            <a:ext cx="457200" cy="3048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AP2</a:t>
            </a:r>
          </a:p>
        </p:txBody>
      </p:sp>
      <p:sp>
        <p:nvSpPr>
          <p:cNvPr id="12" name="Rectangle 11"/>
          <p:cNvSpPr/>
          <p:nvPr/>
        </p:nvSpPr>
        <p:spPr bwMode="auto">
          <a:xfrm>
            <a:off x="2286000" y="4572000"/>
            <a:ext cx="457200" cy="3048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AP3</a:t>
            </a:r>
          </a:p>
        </p:txBody>
      </p:sp>
      <p:sp>
        <p:nvSpPr>
          <p:cNvPr id="13" name="Rectangle 12"/>
          <p:cNvSpPr/>
          <p:nvPr/>
        </p:nvSpPr>
        <p:spPr bwMode="auto">
          <a:xfrm>
            <a:off x="2819400" y="4572000"/>
            <a:ext cx="457200" cy="3048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AP4</a:t>
            </a:r>
          </a:p>
        </p:txBody>
      </p:sp>
      <p:sp>
        <p:nvSpPr>
          <p:cNvPr id="14" name="Rectangle 13"/>
          <p:cNvSpPr/>
          <p:nvPr/>
        </p:nvSpPr>
        <p:spPr bwMode="auto">
          <a:xfrm>
            <a:off x="3429000" y="5638800"/>
            <a:ext cx="609600" cy="304800"/>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STA1</a:t>
            </a:r>
          </a:p>
        </p:txBody>
      </p:sp>
      <p:sp>
        <p:nvSpPr>
          <p:cNvPr id="18" name="Rectangle 17"/>
          <p:cNvSpPr/>
          <p:nvPr/>
        </p:nvSpPr>
        <p:spPr bwMode="auto">
          <a:xfrm>
            <a:off x="4191000" y="5638800"/>
            <a:ext cx="609600" cy="304800"/>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STA2</a:t>
            </a:r>
          </a:p>
        </p:txBody>
      </p:sp>
      <p:cxnSp>
        <p:nvCxnSpPr>
          <p:cNvPr id="20" name="Straight Arrow Connector 19"/>
          <p:cNvCxnSpPr/>
          <p:nvPr/>
        </p:nvCxnSpPr>
        <p:spPr bwMode="auto">
          <a:xfrm>
            <a:off x="1447800" y="4953000"/>
            <a:ext cx="304800" cy="8382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1" name="Straight Arrow Connector 20"/>
          <p:cNvCxnSpPr/>
          <p:nvPr/>
        </p:nvCxnSpPr>
        <p:spPr bwMode="auto">
          <a:xfrm>
            <a:off x="1981200" y="4953000"/>
            <a:ext cx="304800" cy="8382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2" name="Straight Arrow Connector 21"/>
          <p:cNvCxnSpPr/>
          <p:nvPr/>
        </p:nvCxnSpPr>
        <p:spPr bwMode="auto">
          <a:xfrm>
            <a:off x="2514600" y="4953000"/>
            <a:ext cx="304800" cy="8382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3" name="Straight Arrow Connector 22"/>
          <p:cNvCxnSpPr/>
          <p:nvPr/>
        </p:nvCxnSpPr>
        <p:spPr bwMode="auto">
          <a:xfrm>
            <a:off x="3048000" y="4953000"/>
            <a:ext cx="304800" cy="8382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5" name="Straight Arrow Connector 24"/>
          <p:cNvCxnSpPr/>
          <p:nvPr/>
        </p:nvCxnSpPr>
        <p:spPr bwMode="auto">
          <a:xfrm flipV="1">
            <a:off x="3733800" y="4953000"/>
            <a:ext cx="152400" cy="5334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6" name="Straight Arrow Connector 25"/>
          <p:cNvCxnSpPr/>
          <p:nvPr/>
        </p:nvCxnSpPr>
        <p:spPr bwMode="auto">
          <a:xfrm flipV="1">
            <a:off x="4419600" y="4953000"/>
            <a:ext cx="152400" cy="5334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30" name="Freeform 29"/>
          <p:cNvSpPr/>
          <p:nvPr/>
        </p:nvSpPr>
        <p:spPr bwMode="auto">
          <a:xfrm>
            <a:off x="1295400" y="4998720"/>
            <a:ext cx="2758440" cy="1322376"/>
          </a:xfrm>
          <a:custGeom>
            <a:avLst/>
            <a:gdLst>
              <a:gd name="connsiteX0" fmla="*/ 0 w 2758440"/>
              <a:gd name="connsiteY0" fmla="*/ 0 h 1322376"/>
              <a:gd name="connsiteX1" fmla="*/ 464820 w 2758440"/>
              <a:gd name="connsiteY1" fmla="*/ 1165860 h 1322376"/>
              <a:gd name="connsiteX2" fmla="*/ 2278380 w 2758440"/>
              <a:gd name="connsiteY2" fmla="*/ 1188720 h 1322376"/>
              <a:gd name="connsiteX3" fmla="*/ 2758440 w 2758440"/>
              <a:gd name="connsiteY3" fmla="*/ 38100 h 1322376"/>
            </a:gdLst>
            <a:ahLst/>
            <a:cxnLst>
              <a:cxn ang="0">
                <a:pos x="connsiteX0" y="connsiteY0"/>
              </a:cxn>
              <a:cxn ang="0">
                <a:pos x="connsiteX1" y="connsiteY1"/>
              </a:cxn>
              <a:cxn ang="0">
                <a:pos x="connsiteX2" y="connsiteY2"/>
              </a:cxn>
              <a:cxn ang="0">
                <a:pos x="connsiteX3" y="connsiteY3"/>
              </a:cxn>
            </a:cxnLst>
            <a:rect l="l" t="t" r="r" b="b"/>
            <a:pathLst>
              <a:path w="2758440" h="1322376">
                <a:moveTo>
                  <a:pt x="0" y="0"/>
                </a:moveTo>
                <a:cubicBezTo>
                  <a:pt x="42545" y="483870"/>
                  <a:pt x="85090" y="967740"/>
                  <a:pt x="464820" y="1165860"/>
                </a:cubicBezTo>
                <a:cubicBezTo>
                  <a:pt x="844550" y="1363980"/>
                  <a:pt x="1896110" y="1376680"/>
                  <a:pt x="2278380" y="1188720"/>
                </a:cubicBezTo>
                <a:cubicBezTo>
                  <a:pt x="2660650" y="1000760"/>
                  <a:pt x="2709545" y="519430"/>
                  <a:pt x="2758440" y="38100"/>
                </a:cubicBezTo>
              </a:path>
            </a:pathLst>
          </a:custGeom>
          <a:noFill/>
          <a:ln w="9525" cap="flat" cmpd="sng" algn="ctr">
            <a:solidFill>
              <a:srgbClr val="92D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Freeform 30"/>
          <p:cNvSpPr/>
          <p:nvPr/>
        </p:nvSpPr>
        <p:spPr bwMode="auto">
          <a:xfrm>
            <a:off x="1905000" y="4960620"/>
            <a:ext cx="2087880" cy="1245077"/>
          </a:xfrm>
          <a:custGeom>
            <a:avLst/>
            <a:gdLst>
              <a:gd name="connsiteX0" fmla="*/ 0 w 2400300"/>
              <a:gd name="connsiteY0" fmla="*/ 0 h 1245077"/>
              <a:gd name="connsiteX1" fmla="*/ 563880 w 2400300"/>
              <a:gd name="connsiteY1" fmla="*/ 1036320 h 1245077"/>
              <a:gd name="connsiteX2" fmla="*/ 1874520 w 2400300"/>
              <a:gd name="connsiteY2" fmla="*/ 1165860 h 1245077"/>
              <a:gd name="connsiteX3" fmla="*/ 2400300 w 2400300"/>
              <a:gd name="connsiteY3" fmla="*/ 99060 h 1245077"/>
            </a:gdLst>
            <a:ahLst/>
            <a:cxnLst>
              <a:cxn ang="0">
                <a:pos x="connsiteX0" y="connsiteY0"/>
              </a:cxn>
              <a:cxn ang="0">
                <a:pos x="connsiteX1" y="connsiteY1"/>
              </a:cxn>
              <a:cxn ang="0">
                <a:pos x="connsiteX2" y="connsiteY2"/>
              </a:cxn>
              <a:cxn ang="0">
                <a:pos x="connsiteX3" y="connsiteY3"/>
              </a:cxn>
            </a:cxnLst>
            <a:rect l="l" t="t" r="r" b="b"/>
            <a:pathLst>
              <a:path w="2400300" h="1245077">
                <a:moveTo>
                  <a:pt x="0" y="0"/>
                </a:moveTo>
                <a:cubicBezTo>
                  <a:pt x="125730" y="421005"/>
                  <a:pt x="251460" y="842010"/>
                  <a:pt x="563880" y="1036320"/>
                </a:cubicBezTo>
                <a:cubicBezTo>
                  <a:pt x="876300" y="1230630"/>
                  <a:pt x="1568450" y="1322070"/>
                  <a:pt x="1874520" y="1165860"/>
                </a:cubicBezTo>
                <a:cubicBezTo>
                  <a:pt x="2180590" y="1009650"/>
                  <a:pt x="2290445" y="554355"/>
                  <a:pt x="2400300" y="99060"/>
                </a:cubicBezTo>
              </a:path>
            </a:pathLst>
          </a:custGeom>
          <a:noFill/>
          <a:ln w="9525" cap="flat" cmpd="sng" algn="ctr">
            <a:solidFill>
              <a:srgbClr val="00B0F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Freeform 31"/>
          <p:cNvSpPr/>
          <p:nvPr/>
        </p:nvSpPr>
        <p:spPr bwMode="auto">
          <a:xfrm>
            <a:off x="2446020" y="4953000"/>
            <a:ext cx="1470660" cy="1185693"/>
          </a:xfrm>
          <a:custGeom>
            <a:avLst/>
            <a:gdLst>
              <a:gd name="connsiteX0" fmla="*/ 0 w 1470660"/>
              <a:gd name="connsiteY0" fmla="*/ 0 h 1185693"/>
              <a:gd name="connsiteX1" fmla="*/ 129540 w 1470660"/>
              <a:gd name="connsiteY1" fmla="*/ 342900 h 1185693"/>
              <a:gd name="connsiteX2" fmla="*/ 411480 w 1470660"/>
              <a:gd name="connsiteY2" fmla="*/ 1120140 h 1185693"/>
              <a:gd name="connsiteX3" fmla="*/ 1097280 w 1470660"/>
              <a:gd name="connsiteY3" fmla="*/ 1028700 h 1185693"/>
              <a:gd name="connsiteX4" fmla="*/ 1470660 w 1470660"/>
              <a:gd name="connsiteY4" fmla="*/ 114300 h 1185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0660" h="1185693">
                <a:moveTo>
                  <a:pt x="0" y="0"/>
                </a:moveTo>
                <a:cubicBezTo>
                  <a:pt x="30480" y="78105"/>
                  <a:pt x="60960" y="156210"/>
                  <a:pt x="129540" y="342900"/>
                </a:cubicBezTo>
                <a:cubicBezTo>
                  <a:pt x="198120" y="529590"/>
                  <a:pt x="250190" y="1005840"/>
                  <a:pt x="411480" y="1120140"/>
                </a:cubicBezTo>
                <a:cubicBezTo>
                  <a:pt x="572770" y="1234440"/>
                  <a:pt x="920750" y="1196340"/>
                  <a:pt x="1097280" y="1028700"/>
                </a:cubicBezTo>
                <a:cubicBezTo>
                  <a:pt x="1273810" y="861060"/>
                  <a:pt x="1372235" y="487680"/>
                  <a:pt x="1470660" y="114300"/>
                </a:cubicBezTo>
              </a:path>
            </a:pathLst>
          </a:custGeom>
          <a:noFill/>
          <a:ln w="9525" cap="flat" cmpd="sng" algn="ctr">
            <a:solidFill>
              <a:srgbClr val="7030A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08565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1126</Words>
  <Application>Microsoft Office PowerPoint</Application>
  <PresentationFormat>Bildschirmpräsentation (4:3)</PresentationFormat>
  <Paragraphs>195</Paragraphs>
  <Slides>14</Slides>
  <Notes>11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21" baseType="lpstr">
      <vt:lpstr>Arial Unicode MS</vt:lpstr>
      <vt:lpstr>MS Gothic</vt:lpstr>
      <vt:lpstr>Arial</vt:lpstr>
      <vt:lpstr>Cambria Math</vt:lpstr>
      <vt:lpstr>Times New Roman</vt:lpstr>
      <vt:lpstr>802-11-Submission</vt:lpstr>
      <vt:lpstr>Document</vt:lpstr>
      <vt:lpstr>Efficient Positioning Method Applicable in Dense Multi User Scenarios</vt:lpstr>
      <vt:lpstr>Abstract</vt:lpstr>
      <vt:lpstr>Localization in Dense Multi User Scenarios</vt:lpstr>
      <vt:lpstr>Hyperbolic Navigation</vt:lpstr>
      <vt:lpstr>Proposed solution (1)</vt:lpstr>
      <vt:lpstr>Proposed solution (2)</vt:lpstr>
      <vt:lpstr>Passive positioning</vt:lpstr>
      <vt:lpstr>Extension to the proposed solution (1)</vt:lpstr>
      <vt:lpstr>Extension to the proposed solution (2)</vt:lpstr>
      <vt:lpstr>Infrastructure positioning</vt:lpstr>
      <vt:lpstr>Extension to the proposed solution (3)</vt:lpstr>
      <vt:lpstr>Conclusion</vt:lpstr>
      <vt:lpstr>References</vt:lpstr>
      <vt:lpstr>Straw Poll</vt:lpstr>
    </vt:vector>
  </TitlesOfParts>
  <Company>IHP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Positioning Method Applicable in Dense Multi User Scenarios</dc:title>
  <dc:creator>Vladica Sark</dc:creator>
  <cp:lastModifiedBy>Grass Eckhard</cp:lastModifiedBy>
  <cp:revision>80</cp:revision>
  <cp:lastPrinted>2016-08-09T11:18:20Z</cp:lastPrinted>
  <dcterms:created xsi:type="dcterms:W3CDTF">2016-08-09T11:02:54Z</dcterms:created>
  <dcterms:modified xsi:type="dcterms:W3CDTF">2017-07-10T09:44:30Z</dcterms:modified>
</cp:coreProperties>
</file>