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393" r:id="rId3"/>
    <p:sldId id="324" r:id="rId4"/>
    <p:sldId id="352" r:id="rId5"/>
    <p:sldId id="317" r:id="rId6"/>
    <p:sldId id="318" r:id="rId7"/>
    <p:sldId id="319" r:id="rId8"/>
    <p:sldId id="320" r:id="rId9"/>
    <p:sldId id="321" r:id="rId10"/>
    <p:sldId id="322" r:id="rId11"/>
    <p:sldId id="470" r:id="rId12"/>
    <p:sldId id="482" r:id="rId13"/>
    <p:sldId id="483" r:id="rId14"/>
    <p:sldId id="485" r:id="rId15"/>
    <p:sldId id="486" r:id="rId16"/>
    <p:sldId id="487" r:id="rId17"/>
    <p:sldId id="488" r:id="rId18"/>
    <p:sldId id="489" r:id="rId19"/>
    <p:sldId id="490" r:id="rId20"/>
    <p:sldId id="492" r:id="rId21"/>
    <p:sldId id="493" r:id="rId22"/>
    <p:sldId id="491" r:id="rId23"/>
    <p:sldId id="494" r:id="rId24"/>
    <p:sldId id="495" r:id="rId25"/>
    <p:sldId id="497" r:id="rId26"/>
    <p:sldId id="498" r:id="rId27"/>
    <p:sldId id="499" r:id="rId28"/>
    <p:sldId id="500" r:id="rId29"/>
    <p:sldId id="502" r:id="rId30"/>
    <p:sldId id="501" r:id="rId31"/>
    <p:sldId id="503" r:id="rId32"/>
    <p:sldId id="504" r:id="rId33"/>
    <p:sldId id="505" r:id="rId34"/>
    <p:sldId id="506" r:id="rId35"/>
    <p:sldId id="507" r:id="rId36"/>
    <p:sldId id="508" r:id="rId37"/>
    <p:sldId id="509" r:id="rId38"/>
    <p:sldId id="471" r:id="rId39"/>
    <p:sldId id="440" r:id="rId40"/>
    <p:sldId id="349" r:id="rId41"/>
    <p:sldId id="445" r:id="rId42"/>
    <p:sldId id="434" r:id="rId43"/>
    <p:sldId id="435" r:id="rId44"/>
    <p:sldId id="436"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18" autoAdjust="0"/>
    <p:restoredTop sz="94660"/>
  </p:normalViewPr>
  <p:slideViewPr>
    <p:cSldViewPr>
      <p:cViewPr varScale="1">
        <p:scale>
          <a:sx n="85" d="100"/>
          <a:sy n="85" d="100"/>
        </p:scale>
        <p:origin x="181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28628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829993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887138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257199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1377201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414001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705533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38733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422876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4082247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994655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3072235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088361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3245143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3813654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4770132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11467890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3387704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28369603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36712557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27293505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28545870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20315998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3503267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258615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37</a:t>
            </a:fld>
            <a:endParaRPr lang="en-US" altLang="en-US"/>
          </a:p>
        </p:txBody>
      </p:sp>
    </p:spTree>
    <p:extLst>
      <p:ext uri="{BB962C8B-B14F-4D97-AF65-F5344CB8AC3E}">
        <p14:creationId xmlns:p14="http://schemas.microsoft.com/office/powerpoint/2010/main" val="22761526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38</a:t>
            </a:fld>
            <a:endParaRPr lang="en-US" altLang="en-US"/>
          </a:p>
        </p:txBody>
      </p:sp>
    </p:spTree>
    <p:extLst>
      <p:ext uri="{BB962C8B-B14F-4D97-AF65-F5344CB8AC3E}">
        <p14:creationId xmlns:p14="http://schemas.microsoft.com/office/powerpoint/2010/main" val="19125174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39</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40</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41</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42</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43</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44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688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September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802.11-16/1247r2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September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95"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a:solidFill>
                  <a:schemeClr val="tx1"/>
                </a:solidFill>
                <a:latin typeface="Calibri" panose="020F0502020204030204" pitchFamily="34" charset="0"/>
              </a:rPr>
              <a:t>September MAC Submissions</a:t>
            </a:r>
            <a:br>
              <a:rPr lang="en-US" altLang="en-US" sz="2800" dirty="0">
                <a:solidFill>
                  <a:schemeClr val="tx1"/>
                </a:solidFill>
                <a:latin typeface="Calibri" panose="020F0502020204030204" pitchFamily="34" charset="0"/>
              </a:rPr>
            </a:br>
            <a:r>
              <a:rPr lang="en-US" altLang="en-US" sz="2000" dirty="0">
                <a:solidFill>
                  <a:schemeClr val="tx1"/>
                </a:solidFill>
                <a:latin typeface="Calibri" panose="020F0502020204030204" pitchFamily="34" charset="0"/>
              </a:rPr>
              <a:t>Including leftover submissions since July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2375901782"/>
              </p:ext>
            </p:extLst>
          </p:nvPr>
        </p:nvGraphicFramePr>
        <p:xfrm>
          <a:off x="696910" y="1371591"/>
          <a:ext cx="8142289" cy="4690907"/>
        </p:xfrm>
        <a:graphic>
          <a:graphicData uri="http://schemas.openxmlformats.org/drawingml/2006/table">
            <a:tbl>
              <a:tblPr>
                <a:tableStyleId>{5C22544A-7EE6-4342-B048-85BDC9FD1C3A}</a:tableStyleId>
              </a:tblPr>
              <a:tblGrid>
                <a:gridCol w="903285">
                  <a:extLst>
                    <a:ext uri="{9D8B030D-6E8A-4147-A177-3AD203B41FA5}">
                      <a16:colId xmlns:a16="http://schemas.microsoft.com/office/drawing/2014/main" val="20000"/>
                    </a:ext>
                  </a:extLst>
                </a:gridCol>
                <a:gridCol w="4312871">
                  <a:extLst>
                    <a:ext uri="{9D8B030D-6E8A-4147-A177-3AD203B41FA5}">
                      <a16:colId xmlns:a16="http://schemas.microsoft.com/office/drawing/2014/main" val="20001"/>
                    </a:ext>
                  </a:extLst>
                </a:gridCol>
                <a:gridCol w="1173534">
                  <a:extLst>
                    <a:ext uri="{9D8B030D-6E8A-4147-A177-3AD203B41FA5}">
                      <a16:colId xmlns:a16="http://schemas.microsoft.com/office/drawing/2014/main" val="20002"/>
                    </a:ext>
                  </a:extLst>
                </a:gridCol>
                <a:gridCol w="1752599">
                  <a:extLst>
                    <a:ext uri="{9D8B030D-6E8A-4147-A177-3AD203B41FA5}">
                      <a16:colId xmlns:a16="http://schemas.microsoft.com/office/drawing/2014/main" val="20004"/>
                    </a:ext>
                  </a:extLst>
                </a:gridCol>
              </a:tblGrid>
              <a:tr h="244665">
                <a:tc>
                  <a:txBody>
                    <a:bodyPr/>
                    <a:lstStyle/>
                    <a:p>
                      <a:pPr algn="ctr" fontAlgn="b"/>
                      <a:r>
                        <a:rPr lang="en-US" sz="1200" u="none" strike="noStrike">
                          <a:effectLst/>
                          <a:latin typeface="Calibri" panose="020F0502020204030204" pitchFamily="34" charset="0"/>
                        </a:rPr>
                        <a:t>DCN</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483833">
                <a:tc>
                  <a:txBody>
                    <a:bodyPr/>
                    <a:lstStyle/>
                    <a:p>
                      <a:pPr algn="l" rtl="0" fontAlgn="t"/>
                      <a:r>
                        <a:rPr lang="en-US" sz="1200" u="none" strike="noStrike" dirty="0">
                          <a:solidFill>
                            <a:srgbClr val="00B050"/>
                          </a:solidFill>
                          <a:effectLst/>
                          <a:latin typeface="Calibri" panose="020F0502020204030204" pitchFamily="34" charset="0"/>
                        </a:rPr>
                        <a:t>11-16/0864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d0.1 comment resolution on clause 6</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Yasuhiko Inoue</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MON/PM1</a:t>
                      </a:r>
                      <a:endParaRPr lang="en-US" sz="1200" b="0" i="0" u="none" strike="noStrike" dirty="0">
                        <a:solidFill>
                          <a:srgbClr val="00B050"/>
                        </a:solidFill>
                        <a:effectLst/>
                        <a:latin typeface="Calibri" panose="020F0502020204030204" pitchFamily="34" charset="0"/>
                      </a:endParaRPr>
                    </a:p>
                  </a:txBody>
                  <a:tcPr marL="4203" marR="4203" marT="4203" marB="0"/>
                </a:tc>
                <a:extLst>
                  <a:ext uri="{0D108BD9-81ED-4DB2-BD59-A6C34878D82A}">
                    <a16:rowId xmlns:a16="http://schemas.microsoft.com/office/drawing/2014/main" val="10001"/>
                  </a:ext>
                </a:extLst>
              </a:tr>
              <a:tr h="244665">
                <a:tc>
                  <a:txBody>
                    <a:bodyPr/>
                    <a:lstStyle/>
                    <a:p>
                      <a:pPr algn="l" rtl="0" fontAlgn="t"/>
                      <a:r>
                        <a:rPr lang="en-US" sz="1200" u="none" strike="noStrike" dirty="0">
                          <a:solidFill>
                            <a:srgbClr val="00B050"/>
                          </a:solidFill>
                          <a:effectLst/>
                          <a:latin typeface="Calibri" panose="020F0502020204030204" pitchFamily="34" charset="0"/>
                        </a:rPr>
                        <a:t>11-16/0869</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section 9.3 TWT</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Zhou Lan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2"/>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ROMI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Jayh Park</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3"/>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TOMI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Calibri" panose="020F0502020204030204" pitchFamily="34" charset="0"/>
                        </a:rPr>
                        <a:t>Alfred Asterjadhi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r>
                        <a:rPr lang="en-US" sz="1200" u="none" strike="noStrike" baseline="0" dirty="0">
                          <a:solidFill>
                            <a:srgbClr val="00B050"/>
                          </a:solidFill>
                          <a:effectLst/>
                          <a:latin typeface="Calibri" panose="020F0502020204030204" pitchFamily="34" charset="0"/>
                        </a:rPr>
                        <a:t> SP WED/PM1</a:t>
                      </a:r>
                      <a:endParaRPr lang="en-US" sz="1200" b="0" i="0" u="none" strike="noStrike" dirty="0">
                        <a:solidFill>
                          <a:schemeClr val="tx1"/>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4"/>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11-16/0883</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for CID152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Jayh Park</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5"/>
                  </a:ext>
                </a:extLst>
              </a:tr>
              <a:tr h="244665">
                <a:tc>
                  <a:txBody>
                    <a:bodyPr/>
                    <a:lstStyle/>
                    <a:p>
                      <a:pPr algn="l" rtl="0" fontAlgn="t"/>
                      <a:r>
                        <a:rPr lang="en-US" sz="1200" u="none" strike="noStrike">
                          <a:solidFill>
                            <a:srgbClr val="00B050"/>
                          </a:solidFill>
                          <a:effectLst/>
                          <a:latin typeface="Calibri" panose="020F0502020204030204" pitchFamily="34" charset="0"/>
                        </a:rPr>
                        <a:t>11-16/0884</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Spec. Text for HE Operation element and AID Assign Rule</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Jianhan Liu</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6"/>
                  </a:ext>
                </a:extLst>
              </a:tr>
              <a:tr h="244665">
                <a:tc>
                  <a:txBody>
                    <a:bodyPr/>
                    <a:lstStyle/>
                    <a:p>
                      <a:pPr algn="l" rtl="0" fontAlgn="t"/>
                      <a:r>
                        <a:rPr lang="en-US" sz="1200" u="none" strike="noStrike">
                          <a:effectLst/>
                          <a:latin typeface="Calibri" panose="020F0502020204030204" pitchFamily="34" charset="0"/>
                        </a:rPr>
                        <a:t>11-16/0913</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dirty="0">
                          <a:effectLst/>
                          <a:latin typeface="Calibri" panose="020F0502020204030204" pitchFamily="34" charset="0"/>
                        </a:rPr>
                        <a:t>SU Multi-TID Rules</a:t>
                      </a:r>
                      <a:endParaRPr lang="en-US" sz="1200" b="0" i="0" u="none" strike="noStrike" dirty="0">
                        <a:solidFill>
                          <a:srgbClr val="000000"/>
                        </a:solidFill>
                        <a:effectLst/>
                        <a:latin typeface="Calibri" panose="020F0502020204030204" pitchFamily="34" charset="0"/>
                      </a:endParaRPr>
                    </a:p>
                  </a:txBody>
                  <a:tcPr marL="4203" marR="4203" marT="4203" marB="0"/>
                </a:tc>
                <a:tc>
                  <a:txBody>
                    <a:bodyPr/>
                    <a:lstStyle/>
                    <a:p>
                      <a:pPr algn="l" rtl="0" fontAlgn="ctr"/>
                      <a:r>
                        <a:rPr lang="en-US" sz="1200" u="none" strike="noStrike">
                          <a:effectLst/>
                          <a:latin typeface="Calibri" panose="020F0502020204030204" pitchFamily="34" charset="0"/>
                        </a:rPr>
                        <a:t>Jarkko Kneckt</a:t>
                      </a:r>
                      <a:endParaRPr lang="en-US" sz="1200" b="0" i="0" u="none" strike="noStrike">
                        <a:solidFill>
                          <a:srgbClr val="000000"/>
                        </a:solidFill>
                        <a:effectLst/>
                        <a:latin typeface="Calibri" panose="020F0502020204030204" pitchFamily="34" charset="0"/>
                      </a:endParaRPr>
                    </a:p>
                  </a:txBody>
                  <a:tcPr marL="4203" marR="4203" marT="4203"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7"/>
                  </a:ext>
                </a:extLst>
              </a:tr>
              <a:tr h="244665">
                <a:tc>
                  <a:txBody>
                    <a:bodyPr/>
                    <a:lstStyle/>
                    <a:p>
                      <a:pPr algn="l" rtl="0" fontAlgn="t"/>
                      <a:r>
                        <a:rPr lang="en-US" sz="1200" u="none" strike="noStrike" dirty="0">
                          <a:solidFill>
                            <a:srgbClr val="00B050"/>
                          </a:solidFill>
                          <a:effectLst/>
                          <a:latin typeface="Calibri" panose="020F0502020204030204" pitchFamily="34" charset="0"/>
                        </a:rPr>
                        <a:t>11-16/0917</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Text for TID value of ALL ACK signaling</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Woojin Ahn</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a:t>
                      </a:r>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08"/>
                  </a:ext>
                </a:extLst>
              </a:tr>
              <a:tr h="244665">
                <a:tc>
                  <a:txBody>
                    <a:bodyPr/>
                    <a:lstStyle/>
                    <a:p>
                      <a:pPr algn="l" rtl="0" fontAlgn="t"/>
                      <a:r>
                        <a:rPr lang="en-US" sz="1200" u="none" strike="noStrike" dirty="0">
                          <a:solidFill>
                            <a:srgbClr val="00B050"/>
                          </a:solidFill>
                          <a:effectLst/>
                          <a:latin typeface="Calibri" panose="020F0502020204030204" pitchFamily="34" charset="0"/>
                        </a:rPr>
                        <a:t>11-16/0918</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Discussions on Partial BSS Color</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Geonjung Ko</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a:t>
                      </a:r>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09"/>
                  </a:ext>
                </a:extLst>
              </a:tr>
              <a:tr h="244665">
                <a:tc>
                  <a:txBody>
                    <a:bodyPr/>
                    <a:lstStyle/>
                    <a:p>
                      <a:pPr algn="l" rtl="0" fontAlgn="t"/>
                      <a:r>
                        <a:rPr lang="en-US" sz="1200" u="none" strike="noStrike" dirty="0">
                          <a:solidFill>
                            <a:srgbClr val="00B050"/>
                          </a:solidFill>
                          <a:effectLst/>
                          <a:latin typeface="Calibri" panose="020F0502020204030204" pitchFamily="34" charset="0"/>
                        </a:rPr>
                        <a:t>11-16/0924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NAV resetting with RTS/MU-RTS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Weimin</a:t>
                      </a:r>
                      <a:r>
                        <a:rPr lang="en-US" sz="1200" u="none" strike="noStrike" dirty="0">
                          <a:solidFill>
                            <a:srgbClr val="00B050"/>
                          </a:solidFill>
                          <a:effectLst/>
                          <a:latin typeface="Calibri" panose="020F0502020204030204" pitchFamily="34" charset="0"/>
                        </a:rPr>
                        <a:t> Xing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0"/>
                  </a:ext>
                </a:extLst>
              </a:tr>
              <a:tr h="244665">
                <a:tc>
                  <a:txBody>
                    <a:bodyPr/>
                    <a:lstStyle/>
                    <a:p>
                      <a:pPr algn="l" rtl="0" fontAlgn="t"/>
                      <a:r>
                        <a:rPr lang="en-US" sz="1200" u="none" strike="noStrike" dirty="0">
                          <a:solidFill>
                            <a:srgbClr val="00B050"/>
                          </a:solidFill>
                          <a:effectLst/>
                          <a:latin typeface="Calibri" panose="020F0502020204030204" pitchFamily="34" charset="0"/>
                        </a:rPr>
                        <a:t>11-16/0925</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Spex</a:t>
                      </a:r>
                      <a:r>
                        <a:rPr lang="en-US" sz="1200" u="none" strike="noStrike" dirty="0">
                          <a:solidFill>
                            <a:srgbClr val="00B050"/>
                          </a:solidFill>
                          <a:effectLst/>
                          <a:latin typeface="Calibri" panose="020F0502020204030204" pitchFamily="34" charset="0"/>
                        </a:rPr>
                        <a:t> text on NAV resetting with RTS/MU-RTS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Weimin</a:t>
                      </a:r>
                      <a:r>
                        <a:rPr lang="en-US" sz="1200" u="none" strike="noStrike" dirty="0">
                          <a:solidFill>
                            <a:srgbClr val="00B050"/>
                          </a:solidFill>
                          <a:effectLst/>
                          <a:latin typeface="Calibri" panose="020F0502020204030204" pitchFamily="34" charset="0"/>
                        </a:rPr>
                        <a:t> Xing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1"/>
                  </a:ext>
                </a:extLst>
              </a:tr>
              <a:tr h="244665">
                <a:tc>
                  <a:txBody>
                    <a:bodyPr/>
                    <a:lstStyle/>
                    <a:p>
                      <a:pPr algn="l" rtl="0" fontAlgn="t"/>
                      <a:r>
                        <a:rPr lang="en-US" sz="1200" u="none" strike="noStrike" dirty="0">
                          <a:solidFill>
                            <a:srgbClr val="00B050"/>
                          </a:solidFill>
                          <a:effectLst/>
                          <a:latin typeface="Calibri" panose="020F0502020204030204" pitchFamily="34" charset="0"/>
                        </a:rPr>
                        <a:t>11-16/0941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CR HE Fragmentation - part 2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Ming Gan</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2"/>
                  </a:ext>
                </a:extLst>
              </a:tr>
              <a:tr h="244665">
                <a:tc>
                  <a:txBody>
                    <a:bodyPr/>
                    <a:lstStyle/>
                    <a:p>
                      <a:pPr algn="l" rtl="0" fontAlgn="t"/>
                      <a:r>
                        <a:rPr lang="en-US" sz="1200" u="none" strike="noStrike" dirty="0">
                          <a:solidFill>
                            <a:srgbClr val="00B050"/>
                          </a:solidFill>
                          <a:effectLst/>
                          <a:latin typeface="Calibri" panose="020F0502020204030204" pitchFamily="34" charset="0"/>
                        </a:rPr>
                        <a:t>11-16/0942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CR Service Field</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Ming </a:t>
                      </a:r>
                      <a:r>
                        <a:rPr lang="en-US" sz="1200" u="none" strike="noStrike" dirty="0" err="1">
                          <a:solidFill>
                            <a:srgbClr val="00B050"/>
                          </a:solidFill>
                          <a:effectLst/>
                          <a:latin typeface="Calibri" panose="020F0502020204030204" pitchFamily="34" charset="0"/>
                        </a:rPr>
                        <a:t>Gan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SP deferred to PHY ad hoc</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3"/>
                  </a:ext>
                </a:extLst>
              </a:tr>
              <a:tr h="297931">
                <a:tc>
                  <a:txBody>
                    <a:bodyPr/>
                    <a:lstStyle/>
                    <a:p>
                      <a:pPr algn="l" rtl="0" fontAlgn="t"/>
                      <a:r>
                        <a:rPr lang="en-US" sz="1200" u="none" strike="noStrike" dirty="0">
                          <a:solidFill>
                            <a:srgbClr val="00B050"/>
                          </a:solidFill>
                          <a:effectLst/>
                          <a:latin typeface="Calibri" panose="020F0502020204030204" pitchFamily="34" charset="0"/>
                        </a:rPr>
                        <a:t>11-16/0960</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AP access procedure for UL MU operation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Jinsoo</a:t>
                      </a:r>
                      <a:r>
                        <a:rPr lang="en-US" sz="1200" u="none" strike="noStrike" dirty="0">
                          <a:solidFill>
                            <a:srgbClr val="00B050"/>
                          </a:solidFill>
                          <a:effectLst/>
                          <a:latin typeface="Calibri" panose="020F0502020204030204" pitchFamily="34" charset="0"/>
                        </a:rPr>
                        <a:t> Ahn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b="0" i="0" u="none" strike="noStrike" dirty="0">
                          <a:solidFill>
                            <a:srgbClr val="00B050"/>
                          </a:solidFill>
                          <a:effectLst/>
                          <a:latin typeface="Calibri" panose="020F0502020204030204" pitchFamily="34" charset="0"/>
                        </a:rPr>
                        <a:t>Presented in telecon. No SP</a:t>
                      </a:r>
                    </a:p>
                  </a:txBody>
                  <a:tcPr marL="4203" marR="4203" marT="4203" marB="0"/>
                </a:tc>
                <a:extLst>
                  <a:ext uri="{0D108BD9-81ED-4DB2-BD59-A6C34878D82A}">
                    <a16:rowId xmlns:a16="http://schemas.microsoft.com/office/drawing/2014/main" val="10014"/>
                  </a:ext>
                </a:extLst>
              </a:tr>
              <a:tr h="244665">
                <a:tc>
                  <a:txBody>
                    <a:bodyPr/>
                    <a:lstStyle/>
                    <a:p>
                      <a:pPr algn="l" rtl="0" fontAlgn="t"/>
                      <a:r>
                        <a:rPr lang="en-US" sz="1200" u="none" strike="noStrike" dirty="0">
                          <a:solidFill>
                            <a:srgbClr val="00B050"/>
                          </a:solidFill>
                          <a:effectLst/>
                          <a:latin typeface="Calibri" panose="020F0502020204030204" pitchFamily="34" charset="0"/>
                        </a:rPr>
                        <a:t>11-16/0961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Consideration on Multi-STA </a:t>
                      </a:r>
                      <a:r>
                        <a:rPr lang="en-US" sz="1200" u="none" strike="noStrike" dirty="0" err="1">
                          <a:solidFill>
                            <a:srgbClr val="00B050"/>
                          </a:solidFill>
                          <a:effectLst/>
                          <a:latin typeface="Calibri" panose="020F0502020204030204" pitchFamily="34" charset="0"/>
                        </a:rPr>
                        <a:t>BlockAck</a:t>
                      </a:r>
                      <a:r>
                        <a:rPr lang="en-US" sz="1200" u="none" strike="noStrike" dirty="0">
                          <a:solidFill>
                            <a:srgbClr val="00B050"/>
                          </a:solidFill>
                          <a:effectLst/>
                          <a:latin typeface="Calibri" panose="020F0502020204030204" pitchFamily="34" charset="0"/>
                        </a:rPr>
                        <a:t> Optimization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Hanseul</a:t>
                      </a:r>
                      <a:r>
                        <a:rPr lang="en-US" sz="1200" u="none" strike="noStrike" dirty="0">
                          <a:solidFill>
                            <a:srgbClr val="00B050"/>
                          </a:solidFill>
                          <a:effectLst/>
                          <a:latin typeface="Calibri" panose="020F0502020204030204" pitchFamily="34" charset="0"/>
                        </a:rPr>
                        <a:t> Hong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effectLst/>
                          <a:latin typeface="Calibri" panose="020F0502020204030204" pitchFamily="34" charset="0"/>
                        </a:rPr>
                        <a:t> </a:t>
                      </a:r>
                      <a:r>
                        <a:rPr lang="en-US" sz="1200" u="none" strike="noStrike" dirty="0">
                          <a:solidFill>
                            <a:srgbClr val="00B050"/>
                          </a:solidFill>
                          <a:effectLst/>
                          <a:latin typeface="Calibri" panose="020F0502020204030204" pitchFamily="34" charset="0"/>
                        </a:rPr>
                        <a:t>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5"/>
                  </a:ext>
                </a:extLst>
              </a:tr>
              <a:tr h="483833">
                <a:tc>
                  <a:txBody>
                    <a:bodyPr/>
                    <a:lstStyle/>
                    <a:p>
                      <a:pPr algn="l" rtl="0" fontAlgn="t"/>
                      <a:r>
                        <a:rPr lang="en-US" sz="1200" u="none" strike="noStrike">
                          <a:solidFill>
                            <a:srgbClr val="00B050"/>
                          </a:solidFill>
                          <a:effectLst/>
                          <a:latin typeface="Calibri" panose="020F0502020204030204" pitchFamily="34" charset="0"/>
                        </a:rPr>
                        <a:t>11-16/0962</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EDCA rules-follow up 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Jing Ma</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Presented in telecon. </a:t>
                      </a:r>
                      <a:r>
                        <a:rPr lang="en-US" sz="1200" u="none" strike="noStrike" dirty="0" err="1">
                          <a:solidFill>
                            <a:srgbClr val="00B050"/>
                          </a:solidFill>
                          <a:effectLst/>
                          <a:latin typeface="Calibri" panose="020F0502020204030204" pitchFamily="34" charset="0"/>
                        </a:rPr>
                        <a:t>SPed</a:t>
                      </a:r>
                      <a:r>
                        <a:rPr lang="en-US" sz="1200" u="none" strike="noStrike" dirty="0">
                          <a:solidFill>
                            <a:srgbClr val="00B050"/>
                          </a:solidFill>
                          <a:effectLst/>
                          <a:latin typeface="Calibri" panose="020F0502020204030204" pitchFamily="34" charset="0"/>
                        </a:rPr>
                        <a:t> on TUE/AM2</a:t>
                      </a:r>
                      <a:endParaRPr lang="en-US" sz="1200" b="0" i="0" u="none" strike="noStrike" dirty="0">
                        <a:solidFill>
                          <a:srgbClr val="00B050"/>
                        </a:solidFill>
                        <a:effectLst/>
                        <a:latin typeface="Calibri" panose="020F0502020204030204" pitchFamily="34" charset="0"/>
                      </a:endParaRPr>
                    </a:p>
                  </a:txBody>
                  <a:tcPr marL="4203" marR="4203" marT="4203" marB="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98682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533400"/>
            <a:ext cx="7772400" cy="533400"/>
          </a:xfrm>
        </p:spPr>
        <p:txBody>
          <a:bodyPr/>
          <a:lstStyle/>
          <a:p>
            <a:r>
              <a:rPr lang="en-US" altLang="en-US" sz="2800" dirty="0">
                <a:solidFill>
                  <a:schemeClr val="tx1"/>
                </a:solidFill>
                <a:latin typeface="Calibri" panose="020F0502020204030204" pitchFamily="34" charset="0"/>
              </a:rPr>
              <a:t>September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1310785293"/>
              </p:ext>
            </p:extLst>
          </p:nvPr>
        </p:nvGraphicFramePr>
        <p:xfrm>
          <a:off x="696911" y="990601"/>
          <a:ext cx="7847014" cy="5364562"/>
        </p:xfrm>
        <a:graphic>
          <a:graphicData uri="http://schemas.openxmlformats.org/drawingml/2006/table">
            <a:tbl>
              <a:tblPr>
                <a:tableStyleId>{5C22544A-7EE6-4342-B048-85BDC9FD1C3A}</a:tableStyleId>
              </a:tblPr>
              <a:tblGrid>
                <a:gridCol w="870528">
                  <a:extLst>
                    <a:ext uri="{9D8B030D-6E8A-4147-A177-3AD203B41FA5}">
                      <a16:colId xmlns:a16="http://schemas.microsoft.com/office/drawing/2014/main" val="20000"/>
                    </a:ext>
                  </a:extLst>
                </a:gridCol>
                <a:gridCol w="4156467">
                  <a:extLst>
                    <a:ext uri="{9D8B030D-6E8A-4147-A177-3AD203B41FA5}">
                      <a16:colId xmlns:a16="http://schemas.microsoft.com/office/drawing/2014/main" val="20001"/>
                    </a:ext>
                  </a:extLst>
                </a:gridCol>
                <a:gridCol w="1299661">
                  <a:extLst>
                    <a:ext uri="{9D8B030D-6E8A-4147-A177-3AD203B41FA5}">
                      <a16:colId xmlns:a16="http://schemas.microsoft.com/office/drawing/2014/main" val="20002"/>
                    </a:ext>
                  </a:extLst>
                </a:gridCol>
                <a:gridCol w="1520358">
                  <a:extLst>
                    <a:ext uri="{9D8B030D-6E8A-4147-A177-3AD203B41FA5}">
                      <a16:colId xmlns:a16="http://schemas.microsoft.com/office/drawing/2014/main" val="20004"/>
                    </a:ext>
                  </a:extLst>
                </a:gridCol>
              </a:tblGrid>
              <a:tr h="200762">
                <a:tc>
                  <a:txBody>
                    <a:bodyPr/>
                    <a:lstStyle/>
                    <a:p>
                      <a:pPr algn="ctr" fontAlgn="b"/>
                      <a:r>
                        <a:rPr lang="en-US" sz="1200" u="none" strike="noStrike" dirty="0">
                          <a:effectLst/>
                          <a:latin typeface="Calibri" panose="020F0502020204030204" pitchFamily="34" charset="0"/>
                        </a:rPr>
                        <a:t>DCN</a:t>
                      </a:r>
                      <a:endParaRPr lang="en-US" sz="1200" b="1" i="0" u="none" strike="noStrike" dirty="0">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200762">
                <a:tc>
                  <a:txBody>
                    <a:bodyPr/>
                    <a:lstStyle/>
                    <a:p>
                      <a:pPr algn="l" rtl="0" fontAlgn="t"/>
                      <a:r>
                        <a:rPr lang="en-US" sz="1200" u="none" strike="noStrike" dirty="0">
                          <a:solidFill>
                            <a:srgbClr val="00B050"/>
                          </a:solidFill>
                          <a:effectLst/>
                          <a:latin typeface="Calibri" panose="020F0502020204030204" pitchFamily="34" charset="0"/>
                        </a:rPr>
                        <a:t>11-16/0998</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Rules for 2 EDCA parameters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laurent cariou</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8"/>
                  </a:ext>
                </a:extLst>
              </a:tr>
              <a:tr h="191203">
                <a:tc>
                  <a:txBody>
                    <a:bodyPr/>
                    <a:lstStyle/>
                    <a:p>
                      <a:pPr algn="l" rtl="0" fontAlgn="t"/>
                      <a:r>
                        <a:rPr lang="en-US" sz="1200" u="none" strike="noStrike">
                          <a:solidFill>
                            <a:srgbClr val="00B050"/>
                          </a:solidFill>
                          <a:effectLst/>
                          <a:latin typeface="Calibri" panose="020F0502020204030204" pitchFamily="34" charset="0"/>
                        </a:rPr>
                        <a:t>11-16/1110</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a:t>
                      </a:r>
                      <a:r>
                        <a:rPr lang="en-US" sz="1200" u="none" strike="noStrike" dirty="0" err="1">
                          <a:solidFill>
                            <a:srgbClr val="00B050"/>
                          </a:solidFill>
                          <a:effectLst/>
                          <a:latin typeface="Calibri" panose="020F0502020204030204" pitchFamily="34" charset="0"/>
                        </a:rPr>
                        <a:t>subclause</a:t>
                      </a:r>
                      <a:r>
                        <a:rPr lang="en-US" sz="1200" u="none" strike="noStrike" dirty="0">
                          <a:solidFill>
                            <a:srgbClr val="00B050"/>
                          </a:solidFill>
                          <a:effectLst/>
                          <a:latin typeface="Calibri" panose="020F0502020204030204" pitchFamily="34" charset="0"/>
                        </a:rPr>
                        <a:t> 10.22.2 and 10.22.4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Yongho Seok </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19"/>
                  </a:ext>
                </a:extLst>
              </a:tr>
              <a:tr h="191203">
                <a:tc>
                  <a:txBody>
                    <a:bodyPr/>
                    <a:lstStyle/>
                    <a:p>
                      <a:pPr algn="l" fontAlgn="b"/>
                      <a:r>
                        <a:rPr lang="en-US" sz="1200" u="none" strike="noStrike">
                          <a:solidFill>
                            <a:srgbClr val="00B050"/>
                          </a:solidFill>
                          <a:effectLst/>
                          <a:latin typeface="Calibri" panose="020F0502020204030204" pitchFamily="34" charset="0"/>
                        </a:rPr>
                        <a:t>11-16/1131</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comment resolution on mu </a:t>
                      </a:r>
                      <a:r>
                        <a:rPr lang="en-US" sz="1200" u="none" strike="noStrike" dirty="0" err="1">
                          <a:solidFill>
                            <a:srgbClr val="00B050"/>
                          </a:solidFill>
                          <a:effectLst/>
                          <a:latin typeface="Calibri" panose="020F0502020204030204" pitchFamily="34" charset="0"/>
                        </a:rPr>
                        <a:t>ack</a:t>
                      </a:r>
                      <a:r>
                        <a:rPr lang="en-US" sz="1200" u="none" strike="noStrike" dirty="0">
                          <a:solidFill>
                            <a:srgbClr val="00B050"/>
                          </a:solidFill>
                          <a:effectLst/>
                          <a:latin typeface="Calibri" panose="020F0502020204030204" pitchFamily="34" charset="0"/>
                        </a:rPr>
                        <a:t> policy</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Yongho Seok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0"/>
                  </a:ext>
                </a:extLst>
              </a:tr>
              <a:tr h="191203">
                <a:tc>
                  <a:txBody>
                    <a:bodyPr/>
                    <a:lstStyle/>
                    <a:p>
                      <a:pPr algn="l" fontAlgn="b"/>
                      <a:r>
                        <a:rPr lang="en-US" sz="1200" u="none" strike="noStrike">
                          <a:solidFill>
                            <a:srgbClr val="00B050"/>
                          </a:solidFill>
                          <a:effectLst/>
                          <a:latin typeface="Calibri" panose="020F0502020204030204" pitchFamily="34" charset="0"/>
                        </a:rPr>
                        <a:t>11-16/1154</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 MAC CR for CID 966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Weimin Xing</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21"/>
                  </a:ext>
                </a:extLst>
              </a:tr>
              <a:tr h="191203">
                <a:tc>
                  <a:txBody>
                    <a:bodyPr/>
                    <a:lstStyle/>
                    <a:p>
                      <a:pPr algn="l" fontAlgn="b"/>
                      <a:r>
                        <a:rPr lang="en-US" sz="1200" u="none" strike="noStrike">
                          <a:solidFill>
                            <a:srgbClr val="00B050"/>
                          </a:solidFill>
                          <a:effectLst/>
                          <a:latin typeface="Calibri" panose="020F0502020204030204" pitchFamily="34" charset="0"/>
                        </a:rPr>
                        <a:t>11-16/1157</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Comment resolution on SU_MU ACK procedures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Jeongki</a:t>
                      </a:r>
                      <a:r>
                        <a:rPr lang="en-US" sz="1200" u="none" strike="noStrike" dirty="0">
                          <a:solidFill>
                            <a:srgbClr val="00B050"/>
                          </a:solidFill>
                          <a:effectLst/>
                          <a:latin typeface="Calibri" panose="020F0502020204030204" pitchFamily="34" charset="0"/>
                        </a:rPr>
                        <a:t> Kim</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2"/>
                  </a:ext>
                </a:extLst>
              </a:tr>
              <a:tr h="191203">
                <a:tc>
                  <a:txBody>
                    <a:bodyPr/>
                    <a:lstStyle/>
                    <a:p>
                      <a:pPr algn="l" fontAlgn="b"/>
                      <a:r>
                        <a:rPr lang="en-US" sz="1200" u="none" strike="noStrike">
                          <a:solidFill>
                            <a:srgbClr val="FF0000"/>
                          </a:solidFill>
                          <a:effectLst/>
                          <a:latin typeface="Calibri" panose="020F0502020204030204" pitchFamily="34" charset="0"/>
                        </a:rPr>
                        <a:t>11-16/1173</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FF0000"/>
                          </a:solidFill>
                          <a:effectLst/>
                          <a:latin typeface="Calibri" panose="020F0502020204030204" pitchFamily="34" charset="0"/>
                        </a:rPr>
                        <a:t>Comment Resolution on Two NAVs - Part II</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FF0000"/>
                          </a:solidFill>
                          <a:effectLst/>
                          <a:latin typeface="Calibri" panose="020F0502020204030204" pitchFamily="34" charset="0"/>
                        </a:rPr>
                        <a:t>Po-Kai Huang</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FF0000"/>
                          </a:solidFill>
                          <a:effectLst/>
                          <a:latin typeface="Calibri" panose="020F0502020204030204" pitchFamily="34" charset="0"/>
                        </a:rPr>
                        <a:t>MU CIDs. Transferred</a:t>
                      </a:r>
                    </a:p>
                  </a:txBody>
                  <a:tcPr marL="4203" marR="4203" marT="4203" marB="0" anchor="b"/>
                </a:tc>
                <a:extLst>
                  <a:ext uri="{0D108BD9-81ED-4DB2-BD59-A6C34878D82A}">
                    <a16:rowId xmlns:a16="http://schemas.microsoft.com/office/drawing/2014/main" val="10023"/>
                  </a:ext>
                </a:extLst>
              </a:tr>
              <a:tr h="191203">
                <a:tc>
                  <a:txBody>
                    <a:bodyPr/>
                    <a:lstStyle/>
                    <a:p>
                      <a:pPr algn="l" fontAlgn="b"/>
                      <a:r>
                        <a:rPr lang="en-US" sz="1200" u="none" strike="noStrike" dirty="0">
                          <a:solidFill>
                            <a:srgbClr val="00B050"/>
                          </a:solidFill>
                          <a:effectLst/>
                          <a:latin typeface="Calibri" panose="020F0502020204030204" pitchFamily="34" charset="0"/>
                        </a:rPr>
                        <a:t>11-16/1180</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Proposed text changes for MU EDCA parameters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laurent</a:t>
                      </a:r>
                      <a:r>
                        <a:rPr lang="en-US" sz="1200" u="none" strike="noStrike" dirty="0">
                          <a:solidFill>
                            <a:srgbClr val="00B050"/>
                          </a:solidFill>
                          <a:effectLst/>
                          <a:latin typeface="Calibri" panose="020F0502020204030204" pitchFamily="34" charset="0"/>
                        </a:rPr>
                        <a:t> </a:t>
                      </a:r>
                      <a:r>
                        <a:rPr lang="en-US" sz="1200" u="none" strike="noStrike" dirty="0" err="1">
                          <a:solidFill>
                            <a:srgbClr val="00B050"/>
                          </a:solidFill>
                          <a:effectLst/>
                          <a:latin typeface="Calibri" panose="020F0502020204030204" pitchFamily="34" charset="0"/>
                        </a:rPr>
                        <a:t>cariou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TUE/AM2</a:t>
                      </a:r>
                    </a:p>
                  </a:txBody>
                  <a:tcPr marL="4203" marR="4203" marT="4203" marB="0" anchor="b"/>
                </a:tc>
                <a:extLst>
                  <a:ext uri="{0D108BD9-81ED-4DB2-BD59-A6C34878D82A}">
                    <a16:rowId xmlns:a16="http://schemas.microsoft.com/office/drawing/2014/main" val="10024"/>
                  </a:ext>
                </a:extLst>
              </a:tr>
              <a:tr h="191203">
                <a:tc>
                  <a:txBody>
                    <a:bodyPr/>
                    <a:lstStyle/>
                    <a:p>
                      <a:pPr algn="l" fontAlgn="b"/>
                      <a:r>
                        <a:rPr lang="en-US" sz="1200" u="none" strike="noStrike">
                          <a:solidFill>
                            <a:srgbClr val="00B050"/>
                          </a:solidFill>
                          <a:effectLst/>
                          <a:latin typeface="Calibri" panose="020F0502020204030204" pitchFamily="34" charset="0"/>
                        </a:rPr>
                        <a:t>11-16/1181</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CW value after UL MU procedure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Woojin</a:t>
                      </a:r>
                      <a:r>
                        <a:rPr lang="en-US" sz="1200" u="none" strike="noStrike" dirty="0">
                          <a:solidFill>
                            <a:srgbClr val="00B050"/>
                          </a:solidFill>
                          <a:effectLst/>
                          <a:latin typeface="Calibri" panose="020F0502020204030204" pitchFamily="34" charset="0"/>
                        </a:rPr>
                        <a:t> Ahn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5"/>
                  </a:ext>
                </a:extLst>
              </a:tr>
              <a:tr h="191203">
                <a:tc>
                  <a:txBody>
                    <a:bodyPr/>
                    <a:lstStyle/>
                    <a:p>
                      <a:pPr algn="l" fontAlgn="b"/>
                      <a:r>
                        <a:rPr lang="en-US" sz="1200" u="none" strike="noStrike">
                          <a:solidFill>
                            <a:srgbClr val="00B050"/>
                          </a:solidFill>
                          <a:effectLst/>
                          <a:latin typeface="Calibri" panose="020F0502020204030204" pitchFamily="34" charset="0"/>
                        </a:rPr>
                        <a:t>11-16/1182</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HE Sounding Feedback Segmentation</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Liwen Chu</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26"/>
                  </a:ext>
                </a:extLst>
              </a:tr>
              <a:tr h="191203">
                <a:tc>
                  <a:txBody>
                    <a:bodyPr/>
                    <a:lstStyle/>
                    <a:p>
                      <a:pPr algn="l" fontAlgn="b"/>
                      <a:r>
                        <a:rPr lang="en-US" sz="1200" u="none" strike="noStrike">
                          <a:solidFill>
                            <a:srgbClr val="FF0000"/>
                          </a:solidFill>
                          <a:effectLst/>
                          <a:latin typeface="Calibri" panose="020F0502020204030204" pitchFamily="34" charset="0"/>
                        </a:rPr>
                        <a:t>11-16/1183</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FF0000"/>
                          </a:solidFill>
                          <a:effectLst/>
                          <a:latin typeface="Calibri" panose="020F0502020204030204" pitchFamily="34" charset="0"/>
                        </a:rPr>
                        <a:t>MU RTS CTS data rate comment</a:t>
                      </a:r>
                      <a:endParaRPr lang="en-US" sz="1200" b="0" i="0" u="none" strike="noStrike" dirty="0">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FF0000"/>
                          </a:solidFill>
                          <a:effectLst/>
                          <a:latin typeface="Calibri" panose="020F0502020204030204" pitchFamily="34" charset="0"/>
                        </a:rPr>
                        <a:t>Liwen Chu</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FF0000"/>
                          </a:solidFill>
                          <a:effectLst/>
                          <a:latin typeface="Calibri" panose="020F0502020204030204" pitchFamily="34" charset="0"/>
                        </a:rPr>
                        <a:t>MU CIDs. Transferred</a:t>
                      </a:r>
                    </a:p>
                  </a:txBody>
                  <a:tcPr marL="4203" marR="4203" marT="4203" marB="0" anchor="b"/>
                </a:tc>
                <a:extLst>
                  <a:ext uri="{0D108BD9-81ED-4DB2-BD59-A6C34878D82A}">
                    <a16:rowId xmlns:a16="http://schemas.microsoft.com/office/drawing/2014/main" val="10027"/>
                  </a:ext>
                </a:extLst>
              </a:tr>
              <a:tr h="191203">
                <a:tc>
                  <a:txBody>
                    <a:bodyPr/>
                    <a:lstStyle/>
                    <a:p>
                      <a:pPr algn="l" fontAlgn="b"/>
                      <a:r>
                        <a:rPr lang="en-US" sz="1200" u="none" strike="noStrike" dirty="0">
                          <a:solidFill>
                            <a:srgbClr val="00B050"/>
                          </a:solidFill>
                          <a:effectLst/>
                          <a:latin typeface="Calibri" panose="020F0502020204030204" pitchFamily="34" charset="0"/>
                        </a:rPr>
                        <a:t>11-16/1184</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fr-FR" sz="1200" u="none" strike="noStrike" dirty="0">
                          <a:solidFill>
                            <a:srgbClr val="00B050"/>
                          </a:solidFill>
                          <a:effectLst/>
                          <a:latin typeface="Calibri" panose="020F0502020204030204" pitchFamily="34" charset="0"/>
                        </a:rPr>
                        <a:t>A-MPDU 25.10 25.10.2 comment </a:t>
                      </a:r>
                      <a:r>
                        <a:rPr lang="fr-FR" sz="1200" u="none" strike="noStrike" dirty="0" err="1">
                          <a:solidFill>
                            <a:srgbClr val="00B050"/>
                          </a:solidFill>
                          <a:effectLst/>
                          <a:latin typeface="Calibri" panose="020F0502020204030204" pitchFamily="34" charset="0"/>
                        </a:rPr>
                        <a:t>resolution</a:t>
                      </a:r>
                      <a:endParaRPr lang="fr-FR"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Liwen Chu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8"/>
                  </a:ext>
                </a:extLst>
              </a:tr>
              <a:tr h="191203">
                <a:tc>
                  <a:txBody>
                    <a:bodyPr/>
                    <a:lstStyle/>
                    <a:p>
                      <a:pPr algn="l" fontAlgn="b"/>
                      <a:r>
                        <a:rPr lang="en-US" sz="1200" u="none" strike="noStrike" dirty="0">
                          <a:solidFill>
                            <a:srgbClr val="00B050"/>
                          </a:solidFill>
                          <a:effectLst/>
                          <a:latin typeface="Calibri" panose="020F0502020204030204" pitchFamily="34" charset="0"/>
                        </a:rPr>
                        <a:t>11-16/1185</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A-MPDU 25.10.3 comment resolution</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Liwen Chu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WED/PM1</a:t>
                      </a:r>
                    </a:p>
                  </a:txBody>
                  <a:tcPr marL="4203" marR="4203" marT="4203" marB="0" anchor="b"/>
                </a:tc>
                <a:extLst>
                  <a:ext uri="{0D108BD9-81ED-4DB2-BD59-A6C34878D82A}">
                    <a16:rowId xmlns:a16="http://schemas.microsoft.com/office/drawing/2014/main" val="10029"/>
                  </a:ext>
                </a:extLst>
              </a:tr>
              <a:tr h="191203">
                <a:tc>
                  <a:txBody>
                    <a:bodyPr/>
                    <a:lstStyle/>
                    <a:p>
                      <a:pPr algn="l" fontAlgn="b"/>
                      <a:r>
                        <a:rPr lang="en-US" sz="1200" u="none" strike="noStrike" dirty="0">
                          <a:solidFill>
                            <a:srgbClr val="00B050"/>
                          </a:solidFill>
                          <a:effectLst/>
                          <a:latin typeface="Calibri" panose="020F0502020204030204" pitchFamily="34" charset="0"/>
                        </a:rPr>
                        <a:t>11-16/1186</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A-MPDU Content Comment Resolution</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Liwen Chu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THU/AM1</a:t>
                      </a:r>
                    </a:p>
                  </a:txBody>
                  <a:tcPr marL="4203" marR="4203" marT="4203" marB="0" anchor="b"/>
                </a:tc>
                <a:extLst>
                  <a:ext uri="{0D108BD9-81ED-4DB2-BD59-A6C34878D82A}">
                    <a16:rowId xmlns:a16="http://schemas.microsoft.com/office/drawing/2014/main" val="10030"/>
                  </a:ext>
                </a:extLst>
              </a:tr>
              <a:tr h="191203">
                <a:tc>
                  <a:txBody>
                    <a:bodyPr/>
                    <a:lstStyle/>
                    <a:p>
                      <a:pPr algn="l" fontAlgn="b"/>
                      <a:r>
                        <a:rPr lang="en-US" sz="1200" u="none" strike="noStrike" dirty="0">
                          <a:solidFill>
                            <a:srgbClr val="00B050"/>
                          </a:solidFill>
                          <a:effectLst/>
                          <a:latin typeface="Calibri" panose="020F0502020204030204" pitchFamily="34" charset="0"/>
                        </a:rPr>
                        <a:t>11-16/1188</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MAC Capabilities in HE Capabilities IE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Alfred Asterjadhi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31"/>
                  </a:ext>
                </a:extLst>
              </a:tr>
              <a:tr h="191203">
                <a:tc>
                  <a:txBody>
                    <a:bodyPr/>
                    <a:lstStyle/>
                    <a:p>
                      <a:pPr algn="l" fontAlgn="b"/>
                      <a:r>
                        <a:rPr lang="en-US" sz="1200" u="none" strike="noStrike" dirty="0">
                          <a:solidFill>
                            <a:srgbClr val="00B050"/>
                          </a:solidFill>
                          <a:effectLst/>
                          <a:latin typeface="Calibri" panose="020F0502020204030204" pitchFamily="34" charset="0"/>
                        </a:rPr>
                        <a:t>11-16/1189</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CC0-TWT operation</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Alfred Asterjadhi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WED/PM1</a:t>
                      </a:r>
                    </a:p>
                  </a:txBody>
                  <a:tcPr marL="4203" marR="4203" marT="4203" marB="0" anchor="b"/>
                </a:tc>
                <a:extLst>
                  <a:ext uri="{0D108BD9-81ED-4DB2-BD59-A6C34878D82A}">
                    <a16:rowId xmlns:a16="http://schemas.microsoft.com/office/drawing/2014/main" val="10032"/>
                  </a:ext>
                </a:extLst>
              </a:tr>
              <a:tr h="191203">
                <a:tc>
                  <a:txBody>
                    <a:bodyPr/>
                    <a:lstStyle/>
                    <a:p>
                      <a:pPr algn="l" fontAlgn="b"/>
                      <a:r>
                        <a:rPr lang="en-US" sz="1200" u="none" strike="noStrike">
                          <a:solidFill>
                            <a:srgbClr val="00B050"/>
                          </a:solidFill>
                          <a:effectLst/>
                          <a:latin typeface="Calibri" panose="020F0502020204030204" pitchFamily="34" charset="0"/>
                        </a:rPr>
                        <a:t>11-16/1195</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MAC Clarifications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Alfred Asterjadhi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p>
                  </a:txBody>
                  <a:tcPr marL="4203" marR="4203" marT="4203" marB="0" anchor="b"/>
                </a:tc>
                <a:extLst>
                  <a:ext uri="{0D108BD9-81ED-4DB2-BD59-A6C34878D82A}">
                    <a16:rowId xmlns:a16="http://schemas.microsoft.com/office/drawing/2014/main" val="10033"/>
                  </a:ext>
                </a:extLst>
              </a:tr>
              <a:tr h="191203">
                <a:tc>
                  <a:txBody>
                    <a:bodyPr/>
                    <a:lstStyle/>
                    <a:p>
                      <a:pPr algn="l" fontAlgn="b"/>
                      <a:r>
                        <a:rPr lang="en-US" sz="1200" u="none" strike="noStrike">
                          <a:solidFill>
                            <a:srgbClr val="00B050"/>
                          </a:solidFill>
                          <a:effectLst/>
                          <a:latin typeface="Calibri" panose="020F0502020204030204" pitchFamily="34" charset="0"/>
                        </a:rPr>
                        <a:t>11-16/1204</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Intra-PPDU Power Save for a Multiple BSSID Set Case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Geonjung Ko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p>
                  </a:txBody>
                  <a:tcPr marL="4203" marR="4203" marT="4203" marB="0" anchor="b"/>
                </a:tc>
                <a:extLst>
                  <a:ext uri="{0D108BD9-81ED-4DB2-BD59-A6C34878D82A}">
                    <a16:rowId xmlns:a16="http://schemas.microsoft.com/office/drawing/2014/main" val="10034"/>
                  </a:ext>
                </a:extLst>
              </a:tr>
              <a:tr h="191203">
                <a:tc>
                  <a:txBody>
                    <a:bodyPr/>
                    <a:lstStyle/>
                    <a:p>
                      <a:pPr algn="l" fontAlgn="b"/>
                      <a:r>
                        <a:rPr lang="en-US" sz="1200" u="none" strike="noStrike" dirty="0">
                          <a:solidFill>
                            <a:srgbClr val="00B050"/>
                          </a:solidFill>
                          <a:effectLst/>
                          <a:latin typeface="Calibri" panose="020F0502020204030204" pitchFamily="34" charset="0"/>
                        </a:rPr>
                        <a:t>11-16/1205</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Text for Intra-PPDU Power Save for a Multiple BSSID Set Case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Geonjung</a:t>
                      </a:r>
                      <a:r>
                        <a:rPr lang="en-US" sz="1200" u="none" strike="noStrike" dirty="0">
                          <a:solidFill>
                            <a:srgbClr val="00B050"/>
                          </a:solidFill>
                          <a:effectLst/>
                          <a:latin typeface="Calibri" panose="020F0502020204030204" pitchFamily="34" charset="0"/>
                        </a:rPr>
                        <a:t> Ko</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p>
                  </a:txBody>
                  <a:tcPr marL="4203" marR="4203" marT="4203" marB="0" anchor="b"/>
                </a:tc>
                <a:extLst>
                  <a:ext uri="{0D108BD9-81ED-4DB2-BD59-A6C34878D82A}">
                    <a16:rowId xmlns:a16="http://schemas.microsoft.com/office/drawing/2014/main" val="10035"/>
                  </a:ext>
                </a:extLst>
              </a:tr>
              <a:tr h="191203">
                <a:tc>
                  <a:txBody>
                    <a:bodyPr/>
                    <a:lstStyle/>
                    <a:p>
                      <a:pPr algn="l" fontAlgn="b"/>
                      <a:r>
                        <a:rPr lang="en-US" sz="1200" u="none" strike="noStrike">
                          <a:solidFill>
                            <a:srgbClr val="00B050"/>
                          </a:solidFill>
                          <a:effectLst/>
                          <a:latin typeface="Calibri" panose="020F0502020204030204" pitchFamily="34" charset="0"/>
                        </a:rPr>
                        <a:t>11-16/1210</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Comment Resolution on MU acknowledgement procedure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Junichi Iwatani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p>
                  </a:txBody>
                  <a:tcPr marL="4203" marR="4203" marT="4203" marB="0" anchor="b"/>
                </a:tc>
                <a:extLst>
                  <a:ext uri="{0D108BD9-81ED-4DB2-BD59-A6C34878D82A}">
                    <a16:rowId xmlns:a16="http://schemas.microsoft.com/office/drawing/2014/main" val="10036"/>
                  </a:ext>
                </a:extLst>
              </a:tr>
              <a:tr h="191203">
                <a:tc>
                  <a:txBody>
                    <a:bodyPr/>
                    <a:lstStyle/>
                    <a:p>
                      <a:pPr algn="l" fontAlgn="b"/>
                      <a:r>
                        <a:rPr lang="en-US" sz="1200" u="none" strike="noStrike" dirty="0">
                          <a:solidFill>
                            <a:srgbClr val="00B050"/>
                          </a:solidFill>
                          <a:effectLst/>
                          <a:latin typeface="Calibri" panose="020F0502020204030204" pitchFamily="34" charset="0"/>
                        </a:rPr>
                        <a:t>11-16/1211</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CR_CID_122_576_972_2598</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Huizhao</a:t>
                      </a:r>
                      <a:r>
                        <a:rPr lang="en-US" sz="1200" u="none" strike="noStrike" dirty="0">
                          <a:solidFill>
                            <a:srgbClr val="00B050"/>
                          </a:solidFill>
                          <a:effectLst/>
                          <a:latin typeface="Calibri" panose="020F0502020204030204" pitchFamily="34" charset="0"/>
                        </a:rPr>
                        <a:t> Wang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p>
                  </a:txBody>
                  <a:tcPr marL="4203" marR="4203" marT="4203" marB="0" anchor="b"/>
                </a:tc>
                <a:extLst>
                  <a:ext uri="{0D108BD9-81ED-4DB2-BD59-A6C34878D82A}">
                    <a16:rowId xmlns:a16="http://schemas.microsoft.com/office/drawing/2014/main" val="10037"/>
                  </a:ext>
                </a:extLst>
              </a:tr>
              <a:tr h="191203">
                <a:tc>
                  <a:txBody>
                    <a:bodyPr/>
                    <a:lstStyle/>
                    <a:p>
                      <a:pPr algn="l" fontAlgn="b"/>
                      <a:r>
                        <a:rPr lang="en-US" sz="1200" u="none" strike="noStrike" dirty="0">
                          <a:solidFill>
                            <a:srgbClr val="00B050"/>
                          </a:solidFill>
                          <a:effectLst/>
                          <a:latin typeface="Calibri" panose="020F0502020204030204" pitchFamily="34" charset="0"/>
                        </a:rPr>
                        <a:t>11-16/1266</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CC23 Proposed Resolutions for Elements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Matthew Fischer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WED/PM2</a:t>
                      </a:r>
                      <a:endParaRPr lang="en-US" sz="1200" b="0" i="0" u="none" strike="noStrike" dirty="0">
                        <a:solidFill>
                          <a:schemeClr val="tx1"/>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8"/>
                  </a:ext>
                </a:extLst>
              </a:tr>
              <a:tr h="191203">
                <a:tc>
                  <a:txBody>
                    <a:bodyPr/>
                    <a:lstStyle/>
                    <a:p>
                      <a:pPr algn="l" fontAlgn="b"/>
                      <a:r>
                        <a:rPr lang="en-US" sz="1200" u="none" strike="noStrike">
                          <a:solidFill>
                            <a:srgbClr val="00B050"/>
                          </a:solidFill>
                          <a:effectLst/>
                          <a:latin typeface="Calibri" panose="020F0502020204030204" pitchFamily="34" charset="0"/>
                        </a:rPr>
                        <a:t>11-16/1220</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MU mode EDCA control</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Jinsoo Ahn</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THU/AM1</a:t>
                      </a:r>
                    </a:p>
                  </a:txBody>
                  <a:tcPr marL="4203" marR="4203" marT="4203" marB="0" anchor="b"/>
                </a:tc>
                <a:extLst>
                  <a:ext uri="{0D108BD9-81ED-4DB2-BD59-A6C34878D82A}">
                    <a16:rowId xmlns:a16="http://schemas.microsoft.com/office/drawing/2014/main" val="10039"/>
                  </a:ext>
                </a:extLst>
              </a:tr>
              <a:tr h="191203">
                <a:tc>
                  <a:txBody>
                    <a:bodyPr/>
                    <a:lstStyle/>
                    <a:p>
                      <a:pPr algn="l" fontAlgn="b"/>
                      <a:r>
                        <a:rPr lang="en-US" sz="1200" u="none" strike="noStrike">
                          <a:solidFill>
                            <a:srgbClr val="00B050"/>
                          </a:solidFill>
                          <a:effectLst/>
                          <a:latin typeface="Calibri" panose="020F0502020204030204" pitchFamily="34" charset="0"/>
                        </a:rPr>
                        <a:t>11-16/1234</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Spec Text for TWT </a:t>
                      </a:r>
                      <a:r>
                        <a:rPr lang="en-US" sz="1200" u="none" strike="noStrike" dirty="0" err="1">
                          <a:solidFill>
                            <a:srgbClr val="00B050"/>
                          </a:solidFill>
                          <a:effectLst/>
                          <a:latin typeface="Calibri" panose="020F0502020204030204" pitchFamily="34" charset="0"/>
                        </a:rPr>
                        <a:t>Protectioin</a:t>
                      </a:r>
                      <a:r>
                        <a:rPr lang="en-US" sz="1200" u="none" strike="noStrike" dirty="0">
                          <a:solidFill>
                            <a:srgbClr val="00B050"/>
                          </a:solidFill>
                          <a:effectLst/>
                          <a:latin typeface="Calibri" panose="020F0502020204030204" pitchFamily="34" charset="0"/>
                        </a:rPr>
                        <a:t> field</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Hanseul Hong</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40"/>
                  </a:ext>
                </a:extLst>
              </a:tr>
              <a:tr h="191203">
                <a:tc>
                  <a:txBody>
                    <a:bodyPr/>
                    <a:lstStyle/>
                    <a:p>
                      <a:pPr algn="l" fontAlgn="b"/>
                      <a:r>
                        <a:rPr lang="en-US" sz="1200" u="none" strike="noStrike" dirty="0">
                          <a:solidFill>
                            <a:srgbClr val="00B050"/>
                          </a:solidFill>
                          <a:effectLst/>
                          <a:latin typeface="Calibri" panose="020F0502020204030204" pitchFamily="34" charset="0"/>
                        </a:rPr>
                        <a:t>11-16/1236</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Text for Partial BSS Color and AID Assignment Rule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Geonjung</a:t>
                      </a:r>
                      <a:r>
                        <a:rPr lang="en-US" sz="1200" u="none" strike="noStrike" dirty="0">
                          <a:solidFill>
                            <a:srgbClr val="00B050"/>
                          </a:solidFill>
                          <a:effectLst/>
                          <a:latin typeface="Calibri" panose="020F0502020204030204" pitchFamily="34" charset="0"/>
                        </a:rPr>
                        <a:t> Ko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41"/>
                  </a:ext>
                </a:extLst>
              </a:tr>
              <a:tr h="191203">
                <a:tc>
                  <a:txBody>
                    <a:bodyPr/>
                    <a:lstStyle/>
                    <a:p>
                      <a:pPr algn="l" fontAlgn="b"/>
                      <a:r>
                        <a:rPr lang="en-US" sz="1200" u="none" strike="noStrike" dirty="0">
                          <a:solidFill>
                            <a:srgbClr val="00B050"/>
                          </a:solidFill>
                          <a:effectLst/>
                          <a:latin typeface="Calibri" panose="020F0502020204030204" pitchFamily="34" charset="0"/>
                        </a:rPr>
                        <a:t>11-16/1237</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setting-quiet-time-period</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Chao-Chun Wang</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THU/AM1</a:t>
                      </a:r>
                    </a:p>
                  </a:txBody>
                  <a:tcPr marL="4203" marR="4203" marT="4203" marB="0" anchor="b"/>
                </a:tc>
                <a:extLst>
                  <a:ext uri="{0D108BD9-81ED-4DB2-BD59-A6C34878D82A}">
                    <a16:rowId xmlns:a16="http://schemas.microsoft.com/office/drawing/2014/main" val="10042"/>
                  </a:ext>
                </a:extLst>
              </a:tr>
              <a:tr h="95602">
                <a:tc>
                  <a:txBody>
                    <a:bodyPr/>
                    <a:lstStyle/>
                    <a:p>
                      <a:pPr algn="l" fontAlgn="b"/>
                      <a:r>
                        <a:rPr lang="en-US" sz="1200" u="none" strike="noStrike">
                          <a:effectLst/>
                          <a:latin typeface="Calibri" panose="020F0502020204030204" pitchFamily="34" charset="0"/>
                        </a:rPr>
                        <a:t>11-16/1238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effectLst/>
                          <a:latin typeface="Calibri" panose="020F0502020204030204" pitchFamily="34" charset="0"/>
                        </a:rPr>
                        <a:t>Setting Quiet time period - text</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Chao-Chun Wang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rtl="0" fontAlgn="b"/>
                      <a:r>
                        <a:rPr lang="en-US" sz="1200" b="0" i="0" u="none" strike="noStrike" dirty="0">
                          <a:solidFill>
                            <a:srgbClr val="000000"/>
                          </a:solidFill>
                          <a:effectLst/>
                          <a:latin typeface="Calibri" panose="020F0502020204030204" pitchFamily="34" charset="0"/>
                        </a:rPr>
                        <a:t>Not uploaded</a:t>
                      </a:r>
                    </a:p>
                  </a:txBody>
                  <a:tcPr marL="4203" marR="4203" marT="4203" marB="0" anchor="b"/>
                </a:tc>
                <a:extLst>
                  <a:ext uri="{0D108BD9-81ED-4DB2-BD59-A6C34878D82A}">
                    <a16:rowId xmlns:a16="http://schemas.microsoft.com/office/drawing/2014/main" val="10043"/>
                  </a:ext>
                </a:extLst>
              </a:tr>
              <a:tr h="0">
                <a:tc>
                  <a:txBody>
                    <a:bodyPr/>
                    <a:lstStyle/>
                    <a:p>
                      <a:pPr algn="l" fontAlgn="b"/>
                      <a:r>
                        <a:rPr lang="en-US" sz="1200" b="0" i="0" u="none" strike="noStrike" dirty="0">
                          <a:solidFill>
                            <a:srgbClr val="000000"/>
                          </a:solidFill>
                          <a:effectLst/>
                          <a:latin typeface="Calibri" panose="020F0502020204030204" pitchFamily="34" charset="0"/>
                        </a:rPr>
                        <a:t>11-16/1241</a:t>
                      </a:r>
                    </a:p>
                  </a:txBody>
                  <a:tcPr marL="4203" marR="4203" marT="4203" marB="0" anchor="b"/>
                </a:tc>
                <a:tc>
                  <a:txBody>
                    <a:bodyPr/>
                    <a:lstStyle/>
                    <a:p>
                      <a:pPr algn="l" fontAlgn="b"/>
                      <a:r>
                        <a:rPr lang="en-US" sz="1200" b="0" i="0" u="none" strike="noStrike" dirty="0">
                          <a:solidFill>
                            <a:srgbClr val="000000"/>
                          </a:solidFill>
                          <a:effectLst/>
                          <a:latin typeface="Calibri" panose="020F0502020204030204" pitchFamily="34" charset="0"/>
                        </a:rPr>
                        <a:t>CRs on MU-BAR - part2</a:t>
                      </a:r>
                    </a:p>
                  </a:txBody>
                  <a:tcPr marL="4203" marR="4203" marT="4203" marB="0" anchor="b"/>
                </a:tc>
                <a:tc>
                  <a:txBody>
                    <a:bodyPr/>
                    <a:lstStyle/>
                    <a:p>
                      <a:pPr algn="l" fontAlgn="b"/>
                      <a:r>
                        <a:rPr lang="en-US" sz="1200" b="0" i="0" u="none" strike="noStrike" dirty="0">
                          <a:solidFill>
                            <a:srgbClr val="000000"/>
                          </a:solidFill>
                          <a:effectLst/>
                          <a:latin typeface="Calibri" panose="020F0502020204030204" pitchFamily="34" charset="0"/>
                        </a:rPr>
                        <a:t>George Cherian</a:t>
                      </a:r>
                    </a:p>
                  </a:txBody>
                  <a:tcPr marL="4203" marR="4203" marT="4203"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236108129"/>
                  </a:ext>
                </a:extLst>
              </a:tr>
            </a:tbl>
          </a:graphicData>
        </a:graphic>
      </p:graphicFrame>
    </p:spTree>
    <p:extLst>
      <p:ext uri="{BB962C8B-B14F-4D97-AF65-F5344CB8AC3E}">
        <p14:creationId xmlns:p14="http://schemas.microsoft.com/office/powerpoint/2010/main" val="313705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16/864r5 for CIDs: 83, 1227, 1228, 1229, 1238, 1239, 1240, 2292, 2293, 2294, 2304, 2305, 2306, 1125, 1230, 1241, 1596,1869, 2420, 1123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 no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7653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16/869r2 for CIDs: 1315, 2424, 2589, 2590, 2591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50649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16/881r1 for CIDs: 2, 60, 61, 184, 185, 207, 445, 446, 655, 685, 775, 856, 1223, 1224, 1562, 1565, 1568, 1569, 1572, 1573, 1574, 2200, 2236, 2238, 2239, 2328, 2330, 2657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39612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16/883r1 for CID: 152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456836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text in document 16/884r3.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22032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text in document 16/925r1.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349941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16/941r0 for CIDs: 1477, 675, 423, 166, 1823, 2270, 2268, 2254, 2198, 1824, 1818, 1800, 1796, 1663, 1491, 1489, 1488, 2630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73859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accept the spec changes proposed in document 16/1180r1.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63931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16/881r2 for CIDs: 2, 60, 61, 184, 185, 207, 445, 446, 655, 685, 775, 856, 1223, 1224, 1562, 1565, 1568, 1569, 1572, 1573, 1574, 2200, 2236, 2238, 2239, 2328, 2330, 2657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161501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16/1110r0 for CIDs: 2468, 2470, 2448, 2450, 2451, 809</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746270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16/1131r2 for CIDs: 2445, 2457, 2494, 2395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783538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16/1157r0 for CIDs: 129, 130, 131, 132, 405, 406, 407, 408, 672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960316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MAC-CR10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16/1184r1 for CIDs: 2258, 2446, 1588, 1645</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743459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16/1185r2 for CIDs: 984, 70, 229, 191, 2670, 1379, 1380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116137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16/882r1 for CIDs: 95, 365, 656, 794, 1134, 1135, 1260, 2298, 2407, 2463, 2469, 2658, 2659</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p>
          <a:p>
            <a:pPr lvl="1"/>
            <a:r>
              <a:rPr lang="en-US" dirty="0">
                <a:latin typeface="Calibri" panose="020F0502020204030204" pitchFamily="34" charset="0"/>
              </a:rPr>
              <a:t>Y/N/A : 11/6/22 </a:t>
            </a:r>
          </a:p>
          <a:p>
            <a:pPr lvl="1"/>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558787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16/882r2 for CIDs: 95, 365, 656, 794, 1134, 1135, 1260, 2298, 2407, 2463, 2469, 2658, 2659</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2058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text in document 16/884r5.</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77218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PM2 </a:t>
            </a:r>
          </a:p>
          <a:p>
            <a:pPr lvl="1"/>
            <a:r>
              <a:rPr lang="en-US" altLang="en-US" sz="1800" b="1" dirty="0">
                <a:solidFill>
                  <a:srgbClr val="0070C0"/>
                </a:solidFill>
              </a:rPr>
              <a:t>Wed:PM1,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16/1189r2 for CIDs: 1214, 1779, 1658, 2899, 959, 416, 1735, 740, 1445, 1639, 137, 139, 2398, 2399, 1640, 1738, 2616, 1651, 1652, 1736, 1737, 742, 25, 138, 2617, 1653, 744, 957, 26, 141, 420, 142, 2618, 1741, 1874, 2400, 2845, 1649, 1650, 1740, 1739, 695, 1641, 976, 144, 1077, 145, 146, 452, 1642, 2619, 2621, 1643, 1647, 958, 745, 586, 143, 2622, 2820, 1656, 1654, 1657, 1646, 1318, 544, 155, 153, 151 </a:t>
            </a:r>
          </a:p>
          <a:p>
            <a:pPr marL="0" indent="0">
              <a:buNone/>
            </a:pPr>
            <a:endParaRPr lang="en-US" sz="2000" dirty="0">
              <a:latin typeface="Calibri" panose="020F0502020204030204" pitchFamily="34" charset="0"/>
            </a:endParaRP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140616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spec text change in document 16/1205r0.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p>
          <a:p>
            <a:pPr lvl="1"/>
            <a:r>
              <a:rPr lang="en-US" dirty="0">
                <a:latin typeface="Calibri" panose="020F0502020204030204" pitchFamily="34" charset="0"/>
              </a:rPr>
              <a:t>Strawpoll passed with no objection</a:t>
            </a:r>
          </a:p>
          <a:p>
            <a:pPr lvl="1"/>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466525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16/1211r2 for CIDs:122, 576, 972, 2598</a:t>
            </a:r>
          </a:p>
          <a:p>
            <a:pPr marL="0" indent="0">
              <a:buNone/>
            </a:pPr>
            <a:endParaRPr lang="en-US" sz="2000" dirty="0">
              <a:latin typeface="Calibri" panose="020F0502020204030204" pitchFamily="34" charset="0"/>
            </a:endParaRP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698565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16/1210r1 for CIDs: 2313, 1410, 1454, 1728, 1897, 1411, 1729, 1898, 1899, 1730, 1731, 1403, 1427, 1409, 20, 1732, 1733, 17, 133</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721004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16/1186r1 for CIDs: 805, 1354, 1356, 1357, 1358, 1360, 1359, 668, 1792, 2475, 2477, 2478, 2479, 2480, 1527, 2263, 120, 1366, 10, 1368, 1369, 1371, 1372, 1374, 1375, 394, 11,12, 669, 1378, 1376, 2455, 2592, 1381, 1384, 2456, 1377, 1635, 1804, 2309, 1367, 670, 2593, 2594, 2595, 1386”</a:t>
            </a:r>
          </a:p>
          <a:p>
            <a:pPr lvl="0"/>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r>
              <a:rPr lang="en-US" sz="2000" dirty="0">
                <a:latin typeface="Calibri" panose="020F0502020204030204" pitchFamily="34" charset="0"/>
              </a:rPr>
              <a:t> </a:t>
            </a: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895859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16/864r6 for CIDs: 83, 1227, 1228, 1229, 1238, 1239, 1240, 2292, 2293, 2294, 2304, 2305, 2306, 1125, 1230, 1241, 1596,1869, 2420, 1123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 no objection</a:t>
            </a:r>
            <a:endParaRPr lang="en-US" dirty="0">
              <a:latin typeface="Calibri" panose="020F0502020204030204" pitchFamily="34" charset="0"/>
            </a:endParaRPr>
          </a:p>
          <a:p>
            <a:pPr lvl="1"/>
            <a:endParaRPr lang="en-US" sz="16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210614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16/882r3 for CIDs: 95, 365, 656, 794, 1134, 1135, 1260, 2298, 2407, 2463, 2469, 2658, 2659</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2800" dirty="0">
                <a:latin typeface="Calibri" panose="020F0502020204030204" pitchFamily="34" charset="0"/>
              </a:rPr>
              <a:t> Strawpoll passed with no objection</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126834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MAC-CR20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16/1266r3 for CIDs: </a:t>
            </a:r>
            <a:r>
              <a:rPr lang="en-US" sz="1400" dirty="0">
                <a:latin typeface="Calibri" panose="020F0502020204030204" pitchFamily="34" charset="0"/>
              </a:rPr>
              <a:t>113		114	115	116	117	156	196	197	198	199	200	201	202	213	263	264	267	387	388	389	390	391	392	393	457	571	572	573	620	621	666	667	682	723	724	971	1027	1152	1156	1157	1158	1159	1160	1161	1162	1163	1164	1183	1205	1206	1207	1314	1319	1320	1321	1322	1323	1324	1325	1327	1332	1333	1335	1343	1344	1346	1347	1348	1352	1415	1452	1453	1655	1679	1680	1721	1723	1724	1725	1764	1797	1798	1799	1803	1883	1884	1885	1886	1887	1888	1889	1890	1891	1892	1893	1894	1896	2253	2276	2277	2278	2307	2308	2377	2390	2391	2392	2393	2394	2425	2426	2427	2466	2830	2831	2832	2836	2837	2838	2839</a:t>
            </a:r>
            <a:endParaRPr lang="en-US" sz="2000" dirty="0">
              <a:latin typeface="Calibri" panose="020F0502020204030204" pitchFamily="34" charset="0"/>
            </a:endParaRPr>
          </a:p>
          <a:p>
            <a:pPr marL="0" indent="0">
              <a:buNone/>
            </a:pPr>
            <a:r>
              <a:rPr lang="en-US" sz="2000" dirty="0">
                <a:latin typeface="Calibri" panose="020F0502020204030204" pitchFamily="34" charset="0"/>
              </a:rPr>
              <a:t> Results: Strawpoll passed with no objection </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663112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74824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05411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MAC 1-1: </a:t>
            </a:r>
            <a:r>
              <a:rPr lang="en-US" altLang="en-US" dirty="0" err="1"/>
              <a:t>Premotion</a:t>
            </a:r>
            <a:br>
              <a:rPr lang="en-US" altLang="en-US" dirty="0"/>
            </a:br>
            <a:r>
              <a:rPr lang="en-US" altLang="en-US" dirty="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TGax SFD: </a:t>
            </a:r>
          </a:p>
          <a:p>
            <a:pPr lvl="1"/>
            <a:r>
              <a:rPr lang="en-US" altLang="ko-KR" dirty="0"/>
              <a:t>ABC</a:t>
            </a:r>
            <a:endParaRPr lang="en-US" dirty="0"/>
          </a:p>
          <a:p>
            <a:pPr marL="457200" lvl="1" indent="0">
              <a:buNone/>
            </a:pPr>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13639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522591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853569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24390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32006</TotalTime>
  <Words>3441</Words>
  <Application>Microsoft Office PowerPoint</Application>
  <PresentationFormat>On-screen Show (4:3)</PresentationFormat>
  <Paragraphs>656</Paragraphs>
  <Slides>44</Slides>
  <Notes>44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September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September MAC Submissions Including leftover submissions since July 2016</vt:lpstr>
      <vt:lpstr>September MAC Submissions</vt:lpstr>
      <vt:lpstr>Straw-poll MAC-CR1 </vt:lpstr>
      <vt:lpstr>Straw-poll MAC-CR2 </vt:lpstr>
      <vt:lpstr>Straw-poll MAC-CR3 </vt:lpstr>
      <vt:lpstr>Straw-poll MAC-CR4 </vt:lpstr>
      <vt:lpstr>Straw-poll MAC-1 </vt:lpstr>
      <vt:lpstr>Straw-poll MAC-2 </vt:lpstr>
      <vt:lpstr>Straw-poll MAC-CR5 </vt:lpstr>
      <vt:lpstr>Straw-poll MAC-3 </vt:lpstr>
      <vt:lpstr>Straw-poll MAC-CR6 </vt:lpstr>
      <vt:lpstr>Straw-poll MAC-CR7 </vt:lpstr>
      <vt:lpstr>Straw-poll MAC-CR8 </vt:lpstr>
      <vt:lpstr>Straw-poll MAC-CR9 </vt:lpstr>
      <vt:lpstr>Straw-poll MAC-CR10 </vt:lpstr>
      <vt:lpstr>Straw-poll MAC-CR11 </vt:lpstr>
      <vt:lpstr>Straw-poll MAC-CR12 </vt:lpstr>
      <vt:lpstr>Straw-poll MAC-CR13 </vt:lpstr>
      <vt:lpstr>Straw-poll MAC-4 </vt:lpstr>
      <vt:lpstr>Straw-poll MAC-CR14 </vt:lpstr>
      <vt:lpstr>Straw-poll MAC-5 </vt:lpstr>
      <vt:lpstr>Straw-poll MAC-CR15 </vt:lpstr>
      <vt:lpstr>Straw-poll MAC-CR16 </vt:lpstr>
      <vt:lpstr>Straw-poll MAC-CR17 </vt:lpstr>
      <vt:lpstr>Straw-poll MAC-CR18 </vt:lpstr>
      <vt:lpstr>Straw-poll MAC-CR19 </vt:lpstr>
      <vt:lpstr>Straw-poll MAC-CR20 </vt:lpstr>
      <vt:lpstr>Ad Hoc Groups Operation (1/2) Governing document is 15/075r0</vt:lpstr>
      <vt:lpstr>Ad Hoc Groups Operation (2/2) Governing document is 15/075r0</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1618</cp:revision>
  <cp:lastPrinted>1998-02-10T13:28:06Z</cp:lastPrinted>
  <dcterms:created xsi:type="dcterms:W3CDTF">2007-04-17T18:10:23Z</dcterms:created>
  <dcterms:modified xsi:type="dcterms:W3CDTF">2016-09-15T08:18:56Z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