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393" r:id="rId3"/>
    <p:sldId id="324" r:id="rId4"/>
    <p:sldId id="352" r:id="rId5"/>
    <p:sldId id="317" r:id="rId6"/>
    <p:sldId id="318" r:id="rId7"/>
    <p:sldId id="319" r:id="rId8"/>
    <p:sldId id="320" r:id="rId9"/>
    <p:sldId id="321" r:id="rId10"/>
    <p:sldId id="322" r:id="rId11"/>
    <p:sldId id="470" r:id="rId12"/>
    <p:sldId id="482" r:id="rId13"/>
    <p:sldId id="483" r:id="rId14"/>
    <p:sldId id="485" r:id="rId15"/>
    <p:sldId id="486" r:id="rId16"/>
    <p:sldId id="487" r:id="rId17"/>
    <p:sldId id="488" r:id="rId18"/>
    <p:sldId id="489" r:id="rId19"/>
    <p:sldId id="490" r:id="rId20"/>
    <p:sldId id="492" r:id="rId21"/>
    <p:sldId id="493" r:id="rId22"/>
    <p:sldId id="491" r:id="rId23"/>
    <p:sldId id="494" r:id="rId24"/>
    <p:sldId id="495" r:id="rId25"/>
    <p:sldId id="497" r:id="rId26"/>
    <p:sldId id="496" r:id="rId27"/>
    <p:sldId id="484" r:id="rId28"/>
    <p:sldId id="471" r:id="rId29"/>
    <p:sldId id="440" r:id="rId30"/>
    <p:sldId id="349" r:id="rId31"/>
    <p:sldId id="445" r:id="rId32"/>
    <p:sldId id="434" r:id="rId33"/>
    <p:sldId id="435" r:id="rId34"/>
    <p:sldId id="436"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5" d="100"/>
          <a:sy n="85" d="100"/>
        </p:scale>
        <p:origin x="15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28628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829993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887138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257199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13772016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24140016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3705533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387334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1422876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4082247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1994655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3072235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088361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32451438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13411381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3743816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19125174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29</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30</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31</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688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September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802.11-16/1247r1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September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72"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a:solidFill>
                  <a:schemeClr val="tx1"/>
                </a:solidFill>
                <a:latin typeface="Calibri" panose="020F0502020204030204" pitchFamily="34" charset="0"/>
              </a:rPr>
              <a:t>September MAC Submissions</a:t>
            </a:r>
            <a:br>
              <a:rPr lang="en-US" altLang="en-US" sz="2800" dirty="0">
                <a:solidFill>
                  <a:schemeClr val="tx1"/>
                </a:solidFill>
                <a:latin typeface="Calibri" panose="020F0502020204030204" pitchFamily="34" charset="0"/>
              </a:rPr>
            </a:br>
            <a:r>
              <a:rPr lang="en-US" altLang="en-US" sz="2000" dirty="0">
                <a:solidFill>
                  <a:schemeClr val="tx1"/>
                </a:solidFill>
                <a:latin typeface="Calibri" panose="020F0502020204030204" pitchFamily="34" charset="0"/>
              </a:rPr>
              <a:t>Including leftover submissions since July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3813480317"/>
              </p:ext>
            </p:extLst>
          </p:nvPr>
        </p:nvGraphicFramePr>
        <p:xfrm>
          <a:off x="696910" y="1371591"/>
          <a:ext cx="8142289" cy="4690907"/>
        </p:xfrm>
        <a:graphic>
          <a:graphicData uri="http://schemas.openxmlformats.org/drawingml/2006/table">
            <a:tbl>
              <a:tblPr>
                <a:tableStyleId>{5C22544A-7EE6-4342-B048-85BDC9FD1C3A}</a:tableStyleId>
              </a:tblPr>
              <a:tblGrid>
                <a:gridCol w="903285">
                  <a:extLst>
                    <a:ext uri="{9D8B030D-6E8A-4147-A177-3AD203B41FA5}">
                      <a16:colId xmlns:a16="http://schemas.microsoft.com/office/drawing/2014/main" val="20000"/>
                    </a:ext>
                  </a:extLst>
                </a:gridCol>
                <a:gridCol w="4312871">
                  <a:extLst>
                    <a:ext uri="{9D8B030D-6E8A-4147-A177-3AD203B41FA5}">
                      <a16:colId xmlns:a16="http://schemas.microsoft.com/office/drawing/2014/main" val="20001"/>
                    </a:ext>
                  </a:extLst>
                </a:gridCol>
                <a:gridCol w="1173534">
                  <a:extLst>
                    <a:ext uri="{9D8B030D-6E8A-4147-A177-3AD203B41FA5}">
                      <a16:colId xmlns:a16="http://schemas.microsoft.com/office/drawing/2014/main" val="20002"/>
                    </a:ext>
                  </a:extLst>
                </a:gridCol>
                <a:gridCol w="1752599">
                  <a:extLst>
                    <a:ext uri="{9D8B030D-6E8A-4147-A177-3AD203B41FA5}">
                      <a16:colId xmlns:a16="http://schemas.microsoft.com/office/drawing/2014/main" val="20004"/>
                    </a:ext>
                  </a:extLst>
                </a:gridCol>
              </a:tblGrid>
              <a:tr h="244665">
                <a:tc>
                  <a:txBody>
                    <a:bodyPr/>
                    <a:lstStyle/>
                    <a:p>
                      <a:pPr algn="ctr" fontAlgn="b"/>
                      <a:r>
                        <a:rPr lang="en-US" sz="1200" u="none" strike="noStrike">
                          <a:effectLst/>
                          <a:latin typeface="Calibri" panose="020F0502020204030204" pitchFamily="34" charset="0"/>
                        </a:rPr>
                        <a:t>DCN</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483833">
                <a:tc>
                  <a:txBody>
                    <a:bodyPr/>
                    <a:lstStyle/>
                    <a:p>
                      <a:pPr algn="l" rtl="0" fontAlgn="t"/>
                      <a:r>
                        <a:rPr lang="en-US" sz="1200" u="none" strike="noStrike" dirty="0">
                          <a:solidFill>
                            <a:srgbClr val="00B050"/>
                          </a:solidFill>
                          <a:effectLst/>
                          <a:latin typeface="Calibri" panose="020F0502020204030204" pitchFamily="34" charset="0"/>
                        </a:rPr>
                        <a:t>11-16/0864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d0.1 comment resolution on clause 6</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Yasuhiko Inoue</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MON/PM1</a:t>
                      </a:r>
                      <a:endParaRPr lang="en-US" sz="1200" b="0" i="0" u="none" strike="noStrike" dirty="0">
                        <a:solidFill>
                          <a:srgbClr val="00B050"/>
                        </a:solidFill>
                        <a:effectLst/>
                        <a:latin typeface="Calibri" panose="020F0502020204030204" pitchFamily="34" charset="0"/>
                      </a:endParaRPr>
                    </a:p>
                  </a:txBody>
                  <a:tcPr marL="4203" marR="4203" marT="4203" marB="0"/>
                </a:tc>
                <a:extLst>
                  <a:ext uri="{0D108BD9-81ED-4DB2-BD59-A6C34878D82A}">
                    <a16:rowId xmlns:a16="http://schemas.microsoft.com/office/drawing/2014/main" val="10001"/>
                  </a:ext>
                </a:extLst>
              </a:tr>
              <a:tr h="244665">
                <a:tc>
                  <a:txBody>
                    <a:bodyPr/>
                    <a:lstStyle/>
                    <a:p>
                      <a:pPr algn="l" rtl="0" fontAlgn="t"/>
                      <a:r>
                        <a:rPr lang="en-US" sz="1200" u="none" strike="noStrike" dirty="0">
                          <a:solidFill>
                            <a:srgbClr val="00B050"/>
                          </a:solidFill>
                          <a:effectLst/>
                          <a:latin typeface="Calibri" panose="020F0502020204030204" pitchFamily="34" charset="0"/>
                        </a:rPr>
                        <a:t>11-16/0869</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section 9.3 TWT</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Zhou Lan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2"/>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ROMI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Jayh Park</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3"/>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TOMI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u="none" strike="noStrike" dirty="0">
                          <a:solidFill>
                            <a:srgbClr val="00B050"/>
                          </a:solidFill>
                          <a:effectLst/>
                          <a:latin typeface="Calibri" panose="020F0502020204030204" pitchFamily="34" charset="0"/>
                        </a:rPr>
                        <a:t>Alfred Asterjadhi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 </a:t>
                      </a:r>
                      <a:r>
                        <a:rPr lang="en-US" sz="1200" u="none" strike="noStrike" dirty="0">
                          <a:solidFill>
                            <a:schemeClr val="tx1"/>
                          </a:solidFill>
                          <a:effectLst/>
                          <a:latin typeface="Calibri" panose="020F0502020204030204" pitchFamily="34" charset="0"/>
                        </a:rPr>
                        <a:t>Not </a:t>
                      </a:r>
                      <a:r>
                        <a:rPr lang="en-US" sz="1200" u="none" strike="noStrike" dirty="0" err="1">
                          <a:solidFill>
                            <a:schemeClr val="tx1"/>
                          </a:solidFill>
                          <a:effectLst/>
                          <a:latin typeface="Calibri" panose="020F0502020204030204" pitchFamily="34" charset="0"/>
                        </a:rPr>
                        <a:t>SPed</a:t>
                      </a:r>
                      <a:r>
                        <a:rPr lang="en-US" sz="1200" u="none" strike="noStrike" baseline="0" dirty="0">
                          <a:solidFill>
                            <a:schemeClr val="tx1"/>
                          </a:solidFill>
                          <a:effectLst/>
                          <a:latin typeface="Calibri" panose="020F0502020204030204" pitchFamily="34" charset="0"/>
                        </a:rPr>
                        <a:t> yet</a:t>
                      </a:r>
                      <a:endParaRPr lang="en-US" sz="1200" b="0" i="0" u="none" strike="noStrike" dirty="0">
                        <a:solidFill>
                          <a:schemeClr val="tx1"/>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4"/>
                  </a:ext>
                </a:extLst>
              </a:tr>
              <a:tr h="244665">
                <a:tc>
                  <a:txBody>
                    <a:bodyPr/>
                    <a:lstStyle/>
                    <a:p>
                      <a:pPr algn="l" rtl="0" fontAlgn="t"/>
                      <a:r>
                        <a:rPr lang="en-US" sz="1200" u="none" strike="noStrike" dirty="0">
                          <a:solidFill>
                            <a:srgbClr val="00B050"/>
                          </a:solidFill>
                          <a:effectLst/>
                          <a:latin typeface="Calibri" panose="020F0502020204030204" pitchFamily="34" charset="0"/>
                        </a:rPr>
                        <a:t>11-16/0883</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for CID152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Jayh Park</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MON/PM1</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5"/>
                  </a:ext>
                </a:extLst>
              </a:tr>
              <a:tr h="244665">
                <a:tc>
                  <a:txBody>
                    <a:bodyPr/>
                    <a:lstStyle/>
                    <a:p>
                      <a:pPr algn="l" rtl="0" fontAlgn="t"/>
                      <a:r>
                        <a:rPr lang="en-US" sz="1200" u="none" strike="noStrike">
                          <a:solidFill>
                            <a:srgbClr val="00B050"/>
                          </a:solidFill>
                          <a:effectLst/>
                          <a:latin typeface="Calibri" panose="020F0502020204030204" pitchFamily="34" charset="0"/>
                        </a:rPr>
                        <a:t>11-16/0884</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Spec. Text for HE Operation element and AID Assign Rule</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Jianhan Liu</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6"/>
                  </a:ext>
                </a:extLst>
              </a:tr>
              <a:tr h="244665">
                <a:tc>
                  <a:txBody>
                    <a:bodyPr/>
                    <a:lstStyle/>
                    <a:p>
                      <a:pPr algn="l" rtl="0" fontAlgn="t"/>
                      <a:r>
                        <a:rPr lang="en-US" sz="1200" u="none" strike="noStrike">
                          <a:effectLst/>
                          <a:latin typeface="Calibri" panose="020F0502020204030204" pitchFamily="34" charset="0"/>
                        </a:rPr>
                        <a:t>11-16/0913</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dirty="0">
                          <a:effectLst/>
                          <a:latin typeface="Calibri" panose="020F0502020204030204" pitchFamily="34" charset="0"/>
                        </a:rPr>
                        <a:t>SU Multi-TID Rules</a:t>
                      </a:r>
                      <a:endParaRPr lang="en-US" sz="1200" b="0" i="0" u="none" strike="noStrike" dirty="0">
                        <a:solidFill>
                          <a:srgbClr val="000000"/>
                        </a:solidFill>
                        <a:effectLst/>
                        <a:latin typeface="Calibri" panose="020F0502020204030204" pitchFamily="34" charset="0"/>
                      </a:endParaRPr>
                    </a:p>
                  </a:txBody>
                  <a:tcPr marL="4203" marR="4203" marT="4203" marB="0"/>
                </a:tc>
                <a:tc>
                  <a:txBody>
                    <a:bodyPr/>
                    <a:lstStyle/>
                    <a:p>
                      <a:pPr algn="l" rtl="0" fontAlgn="ctr"/>
                      <a:r>
                        <a:rPr lang="en-US" sz="1200" u="none" strike="noStrike">
                          <a:effectLst/>
                          <a:latin typeface="Calibri" panose="020F0502020204030204" pitchFamily="34" charset="0"/>
                        </a:rPr>
                        <a:t>Jarkko Kneckt</a:t>
                      </a:r>
                      <a:endParaRPr lang="en-US" sz="1200" b="0" i="0" u="none" strike="noStrike">
                        <a:solidFill>
                          <a:srgbClr val="000000"/>
                        </a:solidFill>
                        <a:effectLst/>
                        <a:latin typeface="Calibri" panose="020F0502020204030204" pitchFamily="34" charset="0"/>
                      </a:endParaRPr>
                    </a:p>
                  </a:txBody>
                  <a:tcPr marL="4203" marR="4203" marT="4203" marB="0" anchor="ctr"/>
                </a:tc>
                <a:tc>
                  <a:txBody>
                    <a:bodyPr/>
                    <a:lstStyle/>
                    <a:p>
                      <a:pPr algn="l" fontAlgn="b"/>
                      <a:r>
                        <a:rPr lang="en-US" sz="1200" u="none" strike="noStrike" dirty="0">
                          <a:effectLst/>
                          <a:latin typeface="Calibri" panose="020F0502020204030204" pitchFamily="34" charset="0"/>
                        </a:rPr>
                        <a:t> </a:t>
                      </a:r>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7"/>
                  </a:ext>
                </a:extLst>
              </a:tr>
              <a:tr h="244665">
                <a:tc>
                  <a:txBody>
                    <a:bodyPr/>
                    <a:lstStyle/>
                    <a:p>
                      <a:pPr algn="l" rtl="0" fontAlgn="t"/>
                      <a:r>
                        <a:rPr lang="en-US" sz="1200" u="none" strike="noStrike" dirty="0">
                          <a:solidFill>
                            <a:srgbClr val="00B050"/>
                          </a:solidFill>
                          <a:effectLst/>
                          <a:latin typeface="Calibri" panose="020F0502020204030204" pitchFamily="34" charset="0"/>
                        </a:rPr>
                        <a:t>11-16/0917</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Text for TID value of ALL ACK signaling</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Woojin Ahn</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a:t>
                      </a:r>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08"/>
                  </a:ext>
                </a:extLst>
              </a:tr>
              <a:tr h="244665">
                <a:tc>
                  <a:txBody>
                    <a:bodyPr/>
                    <a:lstStyle/>
                    <a:p>
                      <a:pPr algn="l" rtl="0" fontAlgn="t"/>
                      <a:r>
                        <a:rPr lang="en-US" sz="1200" u="none" strike="noStrike" dirty="0">
                          <a:solidFill>
                            <a:srgbClr val="00B050"/>
                          </a:solidFill>
                          <a:effectLst/>
                          <a:latin typeface="Calibri" panose="020F0502020204030204" pitchFamily="34" charset="0"/>
                        </a:rPr>
                        <a:t>11-16/0918</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Discussions on Partial BSS Color</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Geonjung Ko</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a:t>
                      </a:r>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09"/>
                  </a:ext>
                </a:extLst>
              </a:tr>
              <a:tr h="244665">
                <a:tc>
                  <a:txBody>
                    <a:bodyPr/>
                    <a:lstStyle/>
                    <a:p>
                      <a:pPr algn="l" rtl="0" fontAlgn="t"/>
                      <a:r>
                        <a:rPr lang="en-US" sz="1200" u="none" strike="noStrike" dirty="0">
                          <a:solidFill>
                            <a:srgbClr val="00B050"/>
                          </a:solidFill>
                          <a:effectLst/>
                          <a:latin typeface="Calibri" panose="020F0502020204030204" pitchFamily="34" charset="0"/>
                        </a:rPr>
                        <a:t>11-16/0924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NAV resetting with RTS/MU-RTS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Weimin</a:t>
                      </a:r>
                      <a:r>
                        <a:rPr lang="en-US" sz="1200" u="none" strike="noStrike" dirty="0">
                          <a:solidFill>
                            <a:srgbClr val="00B050"/>
                          </a:solidFill>
                          <a:effectLst/>
                          <a:latin typeface="Calibri" panose="020F0502020204030204" pitchFamily="34" charset="0"/>
                        </a:rPr>
                        <a:t> Xing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0"/>
                  </a:ext>
                </a:extLst>
              </a:tr>
              <a:tr h="244665">
                <a:tc>
                  <a:txBody>
                    <a:bodyPr/>
                    <a:lstStyle/>
                    <a:p>
                      <a:pPr algn="l" rtl="0" fontAlgn="t"/>
                      <a:r>
                        <a:rPr lang="en-US" sz="1200" u="none" strike="noStrike" dirty="0">
                          <a:solidFill>
                            <a:srgbClr val="00B050"/>
                          </a:solidFill>
                          <a:effectLst/>
                          <a:latin typeface="Calibri" panose="020F0502020204030204" pitchFamily="34" charset="0"/>
                        </a:rPr>
                        <a:t>11-16/0925</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Spex</a:t>
                      </a:r>
                      <a:r>
                        <a:rPr lang="en-US" sz="1200" u="none" strike="noStrike" dirty="0">
                          <a:solidFill>
                            <a:srgbClr val="00B050"/>
                          </a:solidFill>
                          <a:effectLst/>
                          <a:latin typeface="Calibri" panose="020F0502020204030204" pitchFamily="34" charset="0"/>
                        </a:rPr>
                        <a:t> text on NAV resetting with RTS/MU-RTS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Weimin</a:t>
                      </a:r>
                      <a:r>
                        <a:rPr lang="en-US" sz="1200" u="none" strike="noStrike" dirty="0">
                          <a:solidFill>
                            <a:srgbClr val="00B050"/>
                          </a:solidFill>
                          <a:effectLst/>
                          <a:latin typeface="Calibri" panose="020F0502020204030204" pitchFamily="34" charset="0"/>
                        </a:rPr>
                        <a:t> Xing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1"/>
                  </a:ext>
                </a:extLst>
              </a:tr>
              <a:tr h="244665">
                <a:tc>
                  <a:txBody>
                    <a:bodyPr/>
                    <a:lstStyle/>
                    <a:p>
                      <a:pPr algn="l" rtl="0" fontAlgn="t"/>
                      <a:r>
                        <a:rPr lang="en-US" sz="1200" u="none" strike="noStrike" dirty="0">
                          <a:solidFill>
                            <a:srgbClr val="00B050"/>
                          </a:solidFill>
                          <a:effectLst/>
                          <a:latin typeface="Calibri" panose="020F0502020204030204" pitchFamily="34" charset="0"/>
                        </a:rPr>
                        <a:t>11-16/0941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CR HE Fragmentation - part 2 </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Ming Gan</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2"/>
                  </a:ext>
                </a:extLst>
              </a:tr>
              <a:tr h="244665">
                <a:tc>
                  <a:txBody>
                    <a:bodyPr/>
                    <a:lstStyle/>
                    <a:p>
                      <a:pPr algn="l" rtl="0" fontAlgn="t"/>
                      <a:r>
                        <a:rPr lang="en-US" sz="1200" u="none" strike="noStrike" dirty="0">
                          <a:solidFill>
                            <a:srgbClr val="00B050"/>
                          </a:solidFill>
                          <a:effectLst/>
                          <a:latin typeface="Calibri" panose="020F0502020204030204" pitchFamily="34" charset="0"/>
                        </a:rPr>
                        <a:t>11-16/0942</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CR Service Field</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Ming </a:t>
                      </a:r>
                      <a:r>
                        <a:rPr lang="en-US" sz="1200" u="none" strike="noStrike" dirty="0" err="1">
                          <a:solidFill>
                            <a:srgbClr val="00B050"/>
                          </a:solidFill>
                          <a:effectLst/>
                          <a:latin typeface="Calibri" panose="020F0502020204030204" pitchFamily="34" charset="0"/>
                        </a:rPr>
                        <a:t>Gan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SP deferred to PHY ad hoc</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3"/>
                  </a:ext>
                </a:extLst>
              </a:tr>
              <a:tr h="297931">
                <a:tc>
                  <a:txBody>
                    <a:bodyPr/>
                    <a:lstStyle/>
                    <a:p>
                      <a:pPr algn="l" rtl="0" fontAlgn="t"/>
                      <a:r>
                        <a:rPr lang="en-US" sz="1200" u="none" strike="noStrike" dirty="0">
                          <a:solidFill>
                            <a:srgbClr val="00B050"/>
                          </a:solidFill>
                          <a:effectLst/>
                          <a:latin typeface="Calibri" panose="020F0502020204030204" pitchFamily="34" charset="0"/>
                        </a:rPr>
                        <a:t>11-16/0960</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AP access procedure for UL MU operation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Jinsoo</a:t>
                      </a:r>
                      <a:r>
                        <a:rPr lang="en-US" sz="1200" u="none" strike="noStrike" dirty="0">
                          <a:solidFill>
                            <a:srgbClr val="00B050"/>
                          </a:solidFill>
                          <a:effectLst/>
                          <a:latin typeface="Calibri" panose="020F0502020204030204" pitchFamily="34" charset="0"/>
                        </a:rPr>
                        <a:t> Ahn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b="0" i="0" u="none" strike="noStrike" dirty="0">
                          <a:solidFill>
                            <a:srgbClr val="00B050"/>
                          </a:solidFill>
                          <a:effectLst/>
                          <a:latin typeface="Calibri" panose="020F0502020204030204" pitchFamily="34" charset="0"/>
                        </a:rPr>
                        <a:t>Presented in telecon. No SP</a:t>
                      </a:r>
                    </a:p>
                  </a:txBody>
                  <a:tcPr marL="4203" marR="4203" marT="4203" marB="0"/>
                </a:tc>
                <a:extLst>
                  <a:ext uri="{0D108BD9-81ED-4DB2-BD59-A6C34878D82A}">
                    <a16:rowId xmlns:a16="http://schemas.microsoft.com/office/drawing/2014/main" val="10014"/>
                  </a:ext>
                </a:extLst>
              </a:tr>
              <a:tr h="244665">
                <a:tc>
                  <a:txBody>
                    <a:bodyPr/>
                    <a:lstStyle/>
                    <a:p>
                      <a:pPr algn="l" rtl="0" fontAlgn="t"/>
                      <a:r>
                        <a:rPr lang="en-US" sz="1200" u="none" strike="noStrike" dirty="0">
                          <a:solidFill>
                            <a:srgbClr val="00B050"/>
                          </a:solidFill>
                          <a:effectLst/>
                          <a:latin typeface="Calibri" panose="020F0502020204030204" pitchFamily="34" charset="0"/>
                        </a:rPr>
                        <a:t>11-16/0961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Consideration on Multi-STA </a:t>
                      </a:r>
                      <a:r>
                        <a:rPr lang="en-US" sz="1200" u="none" strike="noStrike" dirty="0" err="1">
                          <a:solidFill>
                            <a:srgbClr val="00B050"/>
                          </a:solidFill>
                          <a:effectLst/>
                          <a:latin typeface="Calibri" panose="020F0502020204030204" pitchFamily="34" charset="0"/>
                        </a:rPr>
                        <a:t>BlockAck</a:t>
                      </a:r>
                      <a:r>
                        <a:rPr lang="en-US" sz="1200" u="none" strike="noStrike" dirty="0">
                          <a:solidFill>
                            <a:srgbClr val="00B050"/>
                          </a:solidFill>
                          <a:effectLst/>
                          <a:latin typeface="Calibri" panose="020F0502020204030204" pitchFamily="34" charset="0"/>
                        </a:rPr>
                        <a:t> Optimization</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err="1">
                          <a:solidFill>
                            <a:srgbClr val="00B050"/>
                          </a:solidFill>
                          <a:effectLst/>
                          <a:latin typeface="Calibri" panose="020F0502020204030204" pitchFamily="34" charset="0"/>
                        </a:rPr>
                        <a:t>Hanseul</a:t>
                      </a:r>
                      <a:r>
                        <a:rPr lang="en-US" sz="1200" u="none" strike="noStrike" dirty="0">
                          <a:solidFill>
                            <a:srgbClr val="00B050"/>
                          </a:solidFill>
                          <a:effectLst/>
                          <a:latin typeface="Calibri" panose="020F0502020204030204" pitchFamily="34" charset="0"/>
                        </a:rPr>
                        <a:t> Hong</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effectLst/>
                          <a:latin typeface="Calibri" panose="020F0502020204030204" pitchFamily="34" charset="0"/>
                        </a:rPr>
                        <a:t> </a:t>
                      </a:r>
                      <a:r>
                        <a:rPr lang="en-US" sz="1200" u="none" strike="noStrike" dirty="0">
                          <a:solidFill>
                            <a:srgbClr val="00B050"/>
                          </a:solidFill>
                          <a:effectLst/>
                          <a:latin typeface="Calibri" panose="020F0502020204030204" pitchFamily="34" charset="0"/>
                        </a:rPr>
                        <a:t>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5"/>
                  </a:ext>
                </a:extLst>
              </a:tr>
              <a:tr h="483833">
                <a:tc>
                  <a:txBody>
                    <a:bodyPr/>
                    <a:lstStyle/>
                    <a:p>
                      <a:pPr algn="l" rtl="0" fontAlgn="t"/>
                      <a:r>
                        <a:rPr lang="en-US" sz="1200" u="none" strike="noStrike">
                          <a:solidFill>
                            <a:srgbClr val="00B050"/>
                          </a:solidFill>
                          <a:effectLst/>
                          <a:latin typeface="Calibri" panose="020F0502020204030204" pitchFamily="34" charset="0"/>
                        </a:rPr>
                        <a:t>11-16/0962</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EDCA rules-follow up 1</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Jing Ma</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Presented in telecon. </a:t>
                      </a:r>
                      <a:r>
                        <a:rPr lang="en-US" sz="1200" u="none" strike="noStrike" dirty="0" err="1">
                          <a:solidFill>
                            <a:srgbClr val="00B050"/>
                          </a:solidFill>
                          <a:effectLst/>
                          <a:latin typeface="Calibri" panose="020F0502020204030204" pitchFamily="34" charset="0"/>
                        </a:rPr>
                        <a:t>SPed</a:t>
                      </a:r>
                      <a:r>
                        <a:rPr lang="en-US" sz="1200" u="none" strike="noStrike" dirty="0">
                          <a:solidFill>
                            <a:srgbClr val="00B050"/>
                          </a:solidFill>
                          <a:effectLst/>
                          <a:latin typeface="Calibri" panose="020F0502020204030204" pitchFamily="34" charset="0"/>
                        </a:rPr>
                        <a:t> in TUE/AM2</a:t>
                      </a:r>
                      <a:endParaRPr lang="en-US" sz="1200" b="0" i="0" u="none" strike="noStrike" dirty="0">
                        <a:solidFill>
                          <a:srgbClr val="00B050"/>
                        </a:solidFill>
                        <a:effectLst/>
                        <a:latin typeface="Calibri" panose="020F0502020204030204" pitchFamily="34" charset="0"/>
                      </a:endParaRPr>
                    </a:p>
                  </a:txBody>
                  <a:tcPr marL="4203" marR="4203" marT="4203" marB="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98682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90600"/>
          </a:xfrm>
        </p:spPr>
        <p:txBody>
          <a:bodyPr/>
          <a:lstStyle/>
          <a:p>
            <a:r>
              <a:rPr lang="en-US" altLang="en-US" sz="2800" dirty="0">
                <a:solidFill>
                  <a:schemeClr val="tx1"/>
                </a:solidFill>
                <a:latin typeface="Calibri" panose="020F0502020204030204" pitchFamily="34" charset="0"/>
              </a:rPr>
              <a:t>September MAC Submissions</a:t>
            </a:r>
            <a:br>
              <a:rPr lang="en-US" altLang="en-US" sz="2800" dirty="0">
                <a:solidFill>
                  <a:schemeClr val="tx1"/>
                </a:solidFill>
                <a:latin typeface="Calibri" panose="020F0502020204030204" pitchFamily="34" charset="0"/>
              </a:rPr>
            </a:br>
            <a:r>
              <a:rPr lang="en-US" altLang="en-US" sz="2000" dirty="0">
                <a:solidFill>
                  <a:schemeClr val="tx1"/>
                </a:solidFill>
                <a:latin typeface="Calibri" panose="020F0502020204030204" pitchFamily="34" charset="0"/>
              </a:rPr>
              <a:t>Including leftover submissions since July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561503904"/>
              </p:ext>
            </p:extLst>
          </p:nvPr>
        </p:nvGraphicFramePr>
        <p:xfrm>
          <a:off x="696911" y="1295400"/>
          <a:ext cx="7847014" cy="5181599"/>
        </p:xfrm>
        <a:graphic>
          <a:graphicData uri="http://schemas.openxmlformats.org/drawingml/2006/table">
            <a:tbl>
              <a:tblPr>
                <a:tableStyleId>{5C22544A-7EE6-4342-B048-85BDC9FD1C3A}</a:tableStyleId>
              </a:tblPr>
              <a:tblGrid>
                <a:gridCol w="870528">
                  <a:extLst>
                    <a:ext uri="{9D8B030D-6E8A-4147-A177-3AD203B41FA5}">
                      <a16:colId xmlns:a16="http://schemas.microsoft.com/office/drawing/2014/main" val="20000"/>
                    </a:ext>
                  </a:extLst>
                </a:gridCol>
                <a:gridCol w="4156467">
                  <a:extLst>
                    <a:ext uri="{9D8B030D-6E8A-4147-A177-3AD203B41FA5}">
                      <a16:colId xmlns:a16="http://schemas.microsoft.com/office/drawing/2014/main" val="20001"/>
                    </a:ext>
                  </a:extLst>
                </a:gridCol>
                <a:gridCol w="1299661">
                  <a:extLst>
                    <a:ext uri="{9D8B030D-6E8A-4147-A177-3AD203B41FA5}">
                      <a16:colId xmlns:a16="http://schemas.microsoft.com/office/drawing/2014/main" val="20002"/>
                    </a:ext>
                  </a:extLst>
                </a:gridCol>
                <a:gridCol w="1520358">
                  <a:extLst>
                    <a:ext uri="{9D8B030D-6E8A-4147-A177-3AD203B41FA5}">
                      <a16:colId xmlns:a16="http://schemas.microsoft.com/office/drawing/2014/main" val="20004"/>
                    </a:ext>
                  </a:extLst>
                </a:gridCol>
              </a:tblGrid>
              <a:tr h="200762">
                <a:tc>
                  <a:txBody>
                    <a:bodyPr/>
                    <a:lstStyle/>
                    <a:p>
                      <a:pPr algn="ctr" fontAlgn="b"/>
                      <a:r>
                        <a:rPr lang="en-US" sz="1200" u="none" strike="noStrike" dirty="0">
                          <a:effectLst/>
                          <a:latin typeface="Calibri" panose="020F0502020204030204" pitchFamily="34" charset="0"/>
                        </a:rPr>
                        <a:t>DCN</a:t>
                      </a:r>
                      <a:endParaRPr lang="en-US" sz="1200" b="1" i="0" u="none" strike="noStrike" dirty="0">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200762">
                <a:tc>
                  <a:txBody>
                    <a:bodyPr/>
                    <a:lstStyle/>
                    <a:p>
                      <a:pPr algn="l" rtl="0" fontAlgn="t"/>
                      <a:r>
                        <a:rPr lang="en-US" sz="1200" u="none" strike="noStrike" dirty="0">
                          <a:solidFill>
                            <a:srgbClr val="00B050"/>
                          </a:solidFill>
                          <a:effectLst/>
                          <a:latin typeface="Calibri" panose="020F0502020204030204" pitchFamily="34" charset="0"/>
                        </a:rPr>
                        <a:t>11-16/0998</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Rules for 2 EDCA parameters</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laurent cariou</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u="none" strike="noStrike" dirty="0">
                          <a:solidFill>
                            <a:srgbClr val="00B050"/>
                          </a:solidFill>
                          <a:effectLst/>
                          <a:latin typeface="Calibri" panose="020F0502020204030204" pitchFamily="34" charset="0"/>
                        </a:rPr>
                        <a:t> TUE/AM2</a:t>
                      </a:r>
                      <a:endParaRPr lang="en-US" sz="1200" b="0" i="0" u="none" strike="noStrike" dirty="0">
                        <a:solidFill>
                          <a:srgbClr val="00B05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8"/>
                  </a:ext>
                </a:extLst>
              </a:tr>
              <a:tr h="191203">
                <a:tc>
                  <a:txBody>
                    <a:bodyPr/>
                    <a:lstStyle/>
                    <a:p>
                      <a:pPr algn="l" rtl="0" fontAlgn="t"/>
                      <a:r>
                        <a:rPr lang="en-US" sz="1200" u="none" strike="noStrike">
                          <a:solidFill>
                            <a:srgbClr val="00B050"/>
                          </a:solidFill>
                          <a:effectLst/>
                          <a:latin typeface="Calibri" panose="020F0502020204030204" pitchFamily="34" charset="0"/>
                        </a:rPr>
                        <a:t>11-16/1110</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dirty="0">
                          <a:solidFill>
                            <a:srgbClr val="00B050"/>
                          </a:solidFill>
                          <a:effectLst/>
                          <a:latin typeface="Calibri" panose="020F0502020204030204" pitchFamily="34" charset="0"/>
                        </a:rPr>
                        <a:t>comment resolution on </a:t>
                      </a:r>
                      <a:r>
                        <a:rPr lang="en-US" sz="1200" u="none" strike="noStrike" dirty="0" err="1">
                          <a:solidFill>
                            <a:srgbClr val="00B050"/>
                          </a:solidFill>
                          <a:effectLst/>
                          <a:latin typeface="Calibri" panose="020F0502020204030204" pitchFamily="34" charset="0"/>
                        </a:rPr>
                        <a:t>subclause</a:t>
                      </a:r>
                      <a:r>
                        <a:rPr lang="en-US" sz="1200" u="none" strike="noStrike" dirty="0">
                          <a:solidFill>
                            <a:srgbClr val="00B050"/>
                          </a:solidFill>
                          <a:effectLst/>
                          <a:latin typeface="Calibri" panose="020F0502020204030204" pitchFamily="34" charset="0"/>
                        </a:rPr>
                        <a:t> 10.22.2 and 10.22.4</a:t>
                      </a:r>
                      <a:endParaRPr lang="en-US" sz="1200" b="0" i="0" u="none" strike="noStrike" dirty="0">
                        <a:solidFill>
                          <a:srgbClr val="00B050"/>
                        </a:solidFill>
                        <a:effectLst/>
                        <a:latin typeface="Calibri" panose="020F0502020204030204" pitchFamily="34" charset="0"/>
                      </a:endParaRPr>
                    </a:p>
                  </a:txBody>
                  <a:tcPr marL="4203" marR="4203" marT="4203" marB="0"/>
                </a:tc>
                <a:tc>
                  <a:txBody>
                    <a:bodyPr/>
                    <a:lstStyle/>
                    <a:p>
                      <a:pPr algn="l" rtl="0" fontAlgn="t"/>
                      <a:r>
                        <a:rPr lang="en-US" sz="1200" u="none" strike="noStrike">
                          <a:solidFill>
                            <a:srgbClr val="00B050"/>
                          </a:solidFill>
                          <a:effectLst/>
                          <a:latin typeface="Calibri" panose="020F0502020204030204" pitchFamily="34" charset="0"/>
                        </a:rPr>
                        <a:t>Yongho Seok </a:t>
                      </a:r>
                      <a:endParaRPr lang="en-US" sz="1200" b="0" i="0" u="none" strike="noStrike">
                        <a:solidFill>
                          <a:srgbClr val="00B050"/>
                        </a:solidFill>
                        <a:effectLst/>
                        <a:latin typeface="Calibri" panose="020F0502020204030204" pitchFamily="34" charset="0"/>
                      </a:endParaRPr>
                    </a:p>
                  </a:txBody>
                  <a:tcPr marL="4203" marR="4203" marT="4203" marB="0"/>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19"/>
                  </a:ext>
                </a:extLst>
              </a:tr>
              <a:tr h="191203">
                <a:tc>
                  <a:txBody>
                    <a:bodyPr/>
                    <a:lstStyle/>
                    <a:p>
                      <a:pPr algn="l" fontAlgn="b"/>
                      <a:r>
                        <a:rPr lang="en-US" sz="1200" u="none" strike="noStrike">
                          <a:solidFill>
                            <a:srgbClr val="00B050"/>
                          </a:solidFill>
                          <a:effectLst/>
                          <a:latin typeface="Calibri" panose="020F0502020204030204" pitchFamily="34" charset="0"/>
                        </a:rPr>
                        <a:t>11-16/1131</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comment resolution on mu </a:t>
                      </a:r>
                      <a:r>
                        <a:rPr lang="en-US" sz="1200" u="none" strike="noStrike" dirty="0" err="1">
                          <a:solidFill>
                            <a:srgbClr val="00B050"/>
                          </a:solidFill>
                          <a:effectLst/>
                          <a:latin typeface="Calibri" panose="020F0502020204030204" pitchFamily="34" charset="0"/>
                        </a:rPr>
                        <a:t>ack</a:t>
                      </a:r>
                      <a:r>
                        <a:rPr lang="en-US" sz="1200" u="none" strike="noStrike" dirty="0">
                          <a:solidFill>
                            <a:srgbClr val="00B050"/>
                          </a:solidFill>
                          <a:effectLst/>
                          <a:latin typeface="Calibri" panose="020F0502020204030204" pitchFamily="34" charset="0"/>
                        </a:rPr>
                        <a:t> policy</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Yongho Seok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0"/>
                  </a:ext>
                </a:extLst>
              </a:tr>
              <a:tr h="191203">
                <a:tc>
                  <a:txBody>
                    <a:bodyPr/>
                    <a:lstStyle/>
                    <a:p>
                      <a:pPr algn="l" fontAlgn="b"/>
                      <a:r>
                        <a:rPr lang="en-US" sz="1200" u="none" strike="noStrike">
                          <a:solidFill>
                            <a:srgbClr val="00B050"/>
                          </a:solidFill>
                          <a:effectLst/>
                          <a:latin typeface="Calibri" panose="020F0502020204030204" pitchFamily="34" charset="0"/>
                        </a:rPr>
                        <a:t>11-16/1154</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 MAC CR for CID 966 </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Weimin Xing</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21"/>
                  </a:ext>
                </a:extLst>
              </a:tr>
              <a:tr h="191203">
                <a:tc>
                  <a:txBody>
                    <a:bodyPr/>
                    <a:lstStyle/>
                    <a:p>
                      <a:pPr algn="l" fontAlgn="b"/>
                      <a:r>
                        <a:rPr lang="en-US" sz="1200" u="none" strike="noStrike">
                          <a:solidFill>
                            <a:srgbClr val="00B050"/>
                          </a:solidFill>
                          <a:effectLst/>
                          <a:latin typeface="Calibri" panose="020F0502020204030204" pitchFamily="34" charset="0"/>
                        </a:rPr>
                        <a:t>11-16/1157</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Comment resolution on SU_MU ACK procedures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Jeongki</a:t>
                      </a:r>
                      <a:r>
                        <a:rPr lang="en-US" sz="1200" u="none" strike="noStrike" dirty="0">
                          <a:solidFill>
                            <a:srgbClr val="00B050"/>
                          </a:solidFill>
                          <a:effectLst/>
                          <a:latin typeface="Calibri" panose="020F0502020204030204" pitchFamily="34" charset="0"/>
                        </a:rPr>
                        <a:t> Kim</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2"/>
                  </a:ext>
                </a:extLst>
              </a:tr>
              <a:tr h="191203">
                <a:tc>
                  <a:txBody>
                    <a:bodyPr/>
                    <a:lstStyle/>
                    <a:p>
                      <a:pPr algn="l" fontAlgn="b"/>
                      <a:r>
                        <a:rPr lang="en-US" sz="1200" u="none" strike="noStrike">
                          <a:effectLst/>
                          <a:latin typeface="Calibri" panose="020F0502020204030204" pitchFamily="34" charset="0"/>
                        </a:rPr>
                        <a:t>11-16/1173</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Two NAVs - Part II</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Po-Kai Huang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3"/>
                  </a:ext>
                </a:extLst>
              </a:tr>
              <a:tr h="191203">
                <a:tc>
                  <a:txBody>
                    <a:bodyPr/>
                    <a:lstStyle/>
                    <a:p>
                      <a:pPr algn="l" fontAlgn="b"/>
                      <a:r>
                        <a:rPr lang="en-US" sz="1200" u="none" strike="noStrike" dirty="0">
                          <a:solidFill>
                            <a:srgbClr val="00B050"/>
                          </a:solidFill>
                          <a:effectLst/>
                          <a:latin typeface="Calibri" panose="020F0502020204030204" pitchFamily="34" charset="0"/>
                        </a:rPr>
                        <a:t>11-16/1180</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Proposed text changes for MU EDCA parameters</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laurent</a:t>
                      </a:r>
                      <a:r>
                        <a:rPr lang="en-US" sz="1200" u="none" strike="noStrike" dirty="0">
                          <a:solidFill>
                            <a:srgbClr val="00B050"/>
                          </a:solidFill>
                          <a:effectLst/>
                          <a:latin typeface="Calibri" panose="020F0502020204030204" pitchFamily="34" charset="0"/>
                        </a:rPr>
                        <a:t> </a:t>
                      </a:r>
                      <a:r>
                        <a:rPr lang="en-US" sz="1200" u="none" strike="noStrike" dirty="0" err="1">
                          <a:solidFill>
                            <a:srgbClr val="00B050"/>
                          </a:solidFill>
                          <a:effectLst/>
                          <a:latin typeface="Calibri" panose="020F0502020204030204" pitchFamily="34" charset="0"/>
                        </a:rPr>
                        <a:t>cariou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TUE/AM2</a:t>
                      </a:r>
                    </a:p>
                  </a:txBody>
                  <a:tcPr marL="4203" marR="4203" marT="4203" marB="0" anchor="b"/>
                </a:tc>
                <a:extLst>
                  <a:ext uri="{0D108BD9-81ED-4DB2-BD59-A6C34878D82A}">
                    <a16:rowId xmlns:a16="http://schemas.microsoft.com/office/drawing/2014/main" val="10024"/>
                  </a:ext>
                </a:extLst>
              </a:tr>
              <a:tr h="191203">
                <a:tc>
                  <a:txBody>
                    <a:bodyPr/>
                    <a:lstStyle/>
                    <a:p>
                      <a:pPr algn="l" fontAlgn="b"/>
                      <a:r>
                        <a:rPr lang="en-US" sz="1200" u="none" strike="noStrike">
                          <a:solidFill>
                            <a:srgbClr val="00B050"/>
                          </a:solidFill>
                          <a:effectLst/>
                          <a:latin typeface="Calibri" panose="020F0502020204030204" pitchFamily="34" charset="0"/>
                        </a:rPr>
                        <a:t>11-16/1181</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CW value after UL MU procedure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Woojin</a:t>
                      </a:r>
                      <a:r>
                        <a:rPr lang="en-US" sz="1200" u="none" strike="noStrike" dirty="0">
                          <a:solidFill>
                            <a:srgbClr val="00B050"/>
                          </a:solidFill>
                          <a:effectLst/>
                          <a:latin typeface="Calibri" panose="020F0502020204030204" pitchFamily="34" charset="0"/>
                        </a:rPr>
                        <a:t> Ahn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5"/>
                  </a:ext>
                </a:extLst>
              </a:tr>
              <a:tr h="191203">
                <a:tc>
                  <a:txBody>
                    <a:bodyPr/>
                    <a:lstStyle/>
                    <a:p>
                      <a:pPr algn="l" fontAlgn="b"/>
                      <a:r>
                        <a:rPr lang="en-US" sz="1200" u="none" strike="noStrike">
                          <a:solidFill>
                            <a:srgbClr val="00B050"/>
                          </a:solidFill>
                          <a:effectLst/>
                          <a:latin typeface="Calibri" panose="020F0502020204030204" pitchFamily="34" charset="0"/>
                        </a:rPr>
                        <a:t>11-16/1182</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HE Sounding Feedback Segmentation</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00B050"/>
                          </a:solidFill>
                          <a:effectLst/>
                          <a:latin typeface="Calibri" panose="020F0502020204030204" pitchFamily="34" charset="0"/>
                        </a:rPr>
                        <a:t>Liwen Chu</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26"/>
                  </a:ext>
                </a:extLst>
              </a:tr>
              <a:tr h="191203">
                <a:tc>
                  <a:txBody>
                    <a:bodyPr/>
                    <a:lstStyle/>
                    <a:p>
                      <a:pPr algn="l" fontAlgn="b"/>
                      <a:r>
                        <a:rPr lang="en-US" sz="1200" u="none" strike="noStrike">
                          <a:solidFill>
                            <a:srgbClr val="FF0000"/>
                          </a:solidFill>
                          <a:effectLst/>
                          <a:latin typeface="Calibri" panose="020F0502020204030204" pitchFamily="34" charset="0"/>
                        </a:rPr>
                        <a:t>11-16/1183</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FF0000"/>
                          </a:solidFill>
                          <a:effectLst/>
                          <a:latin typeface="Calibri" panose="020F0502020204030204" pitchFamily="34" charset="0"/>
                        </a:rPr>
                        <a:t>MU RTS CTS data rate comment</a:t>
                      </a:r>
                      <a:endParaRPr lang="en-US" sz="1200" b="0" i="0" u="none" strike="noStrike" dirty="0">
                        <a:solidFill>
                          <a:srgbClr val="FF0000"/>
                        </a:solidFill>
                        <a:effectLst/>
                        <a:latin typeface="Calibri" panose="020F0502020204030204" pitchFamily="34" charset="0"/>
                      </a:endParaRPr>
                    </a:p>
                  </a:txBody>
                  <a:tcPr marL="4203" marR="4203" marT="4203" marB="0" anchor="b"/>
                </a:tc>
                <a:tc>
                  <a:txBody>
                    <a:bodyPr/>
                    <a:lstStyle/>
                    <a:p>
                      <a:pPr algn="l" fontAlgn="b"/>
                      <a:r>
                        <a:rPr lang="en-US" sz="1200" u="none" strike="noStrike">
                          <a:solidFill>
                            <a:srgbClr val="FF0000"/>
                          </a:solidFill>
                          <a:effectLst/>
                          <a:latin typeface="Calibri" panose="020F0502020204030204" pitchFamily="34" charset="0"/>
                        </a:rPr>
                        <a:t>Liwen Chu</a:t>
                      </a:r>
                      <a:endParaRPr lang="en-US" sz="1200" b="0" i="0" u="none" strike="noStrike">
                        <a:solidFill>
                          <a:srgbClr val="FF000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FF0000"/>
                          </a:solidFill>
                          <a:effectLst/>
                          <a:latin typeface="Calibri" panose="020F0502020204030204" pitchFamily="34" charset="0"/>
                        </a:rPr>
                        <a:t>MU CIDs. Transferred</a:t>
                      </a:r>
                    </a:p>
                  </a:txBody>
                  <a:tcPr marL="4203" marR="4203" marT="4203" marB="0" anchor="b"/>
                </a:tc>
                <a:extLst>
                  <a:ext uri="{0D108BD9-81ED-4DB2-BD59-A6C34878D82A}">
                    <a16:rowId xmlns:a16="http://schemas.microsoft.com/office/drawing/2014/main" val="10027"/>
                  </a:ext>
                </a:extLst>
              </a:tr>
              <a:tr h="191203">
                <a:tc>
                  <a:txBody>
                    <a:bodyPr/>
                    <a:lstStyle/>
                    <a:p>
                      <a:pPr algn="l" fontAlgn="b"/>
                      <a:r>
                        <a:rPr lang="en-US" sz="1200" u="none" strike="noStrike">
                          <a:solidFill>
                            <a:srgbClr val="00B050"/>
                          </a:solidFill>
                          <a:effectLst/>
                          <a:latin typeface="Calibri" panose="020F0502020204030204" pitchFamily="34" charset="0"/>
                        </a:rPr>
                        <a:t>11-16/1184</a:t>
                      </a:r>
                      <a:endParaRPr lang="en-US" sz="1200" b="0" i="0" u="none" strike="noStrike">
                        <a:solidFill>
                          <a:srgbClr val="00B050"/>
                        </a:solidFill>
                        <a:effectLst/>
                        <a:latin typeface="Calibri" panose="020F0502020204030204" pitchFamily="34" charset="0"/>
                      </a:endParaRPr>
                    </a:p>
                  </a:txBody>
                  <a:tcPr marL="4203" marR="4203" marT="4203" marB="0" anchor="b"/>
                </a:tc>
                <a:tc>
                  <a:txBody>
                    <a:bodyPr/>
                    <a:lstStyle/>
                    <a:p>
                      <a:pPr algn="l" fontAlgn="b"/>
                      <a:r>
                        <a:rPr lang="fr-FR" sz="1200" u="none" strike="noStrike" dirty="0">
                          <a:solidFill>
                            <a:srgbClr val="00B050"/>
                          </a:solidFill>
                          <a:effectLst/>
                          <a:latin typeface="Calibri" panose="020F0502020204030204" pitchFamily="34" charset="0"/>
                        </a:rPr>
                        <a:t>A-MPDU 25.10 25.10.2 comment </a:t>
                      </a:r>
                      <a:r>
                        <a:rPr lang="fr-FR" sz="1200" u="none" strike="noStrike" dirty="0" err="1">
                          <a:solidFill>
                            <a:srgbClr val="00B050"/>
                          </a:solidFill>
                          <a:effectLst/>
                          <a:latin typeface="Calibri" panose="020F0502020204030204" pitchFamily="34" charset="0"/>
                        </a:rPr>
                        <a:t>resolution</a:t>
                      </a:r>
                      <a:endParaRPr lang="fr-FR"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Liwen Chu</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28"/>
                  </a:ext>
                </a:extLst>
              </a:tr>
              <a:tr h="191203">
                <a:tc>
                  <a:txBody>
                    <a:bodyPr/>
                    <a:lstStyle/>
                    <a:p>
                      <a:pPr algn="l" fontAlgn="b"/>
                      <a:r>
                        <a:rPr lang="en-US" sz="1200" u="none" strike="noStrike">
                          <a:effectLst/>
                          <a:latin typeface="Calibri" panose="020F0502020204030204" pitchFamily="34" charset="0"/>
                        </a:rPr>
                        <a:t>11-16/1185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A-MPDU 25.10.3 comment resolution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9"/>
                  </a:ext>
                </a:extLst>
              </a:tr>
              <a:tr h="191203">
                <a:tc>
                  <a:txBody>
                    <a:bodyPr/>
                    <a:lstStyle/>
                    <a:p>
                      <a:pPr algn="l" fontAlgn="b"/>
                      <a:r>
                        <a:rPr lang="en-US" sz="1200" u="none" strike="noStrike">
                          <a:effectLst/>
                          <a:latin typeface="Calibri" panose="020F0502020204030204" pitchFamily="34" charset="0"/>
                        </a:rPr>
                        <a:t>11-16/1186</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A-MPDU Content Comment Resolution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0"/>
                  </a:ext>
                </a:extLst>
              </a:tr>
              <a:tr h="191203">
                <a:tc>
                  <a:txBody>
                    <a:bodyPr/>
                    <a:lstStyle/>
                    <a:p>
                      <a:pPr algn="l" fontAlgn="b"/>
                      <a:r>
                        <a:rPr lang="en-US" sz="1200" u="none" strike="noStrike" dirty="0">
                          <a:solidFill>
                            <a:srgbClr val="00B050"/>
                          </a:solidFill>
                          <a:effectLst/>
                          <a:latin typeface="Calibri" panose="020F0502020204030204" pitchFamily="34" charset="0"/>
                        </a:rPr>
                        <a:t>11-16/1188</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MAC Capabilities in HE Capabilities IE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Alfred Asterjadhi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TUE/PM2</a:t>
                      </a:r>
                    </a:p>
                  </a:txBody>
                  <a:tcPr marL="4203" marR="4203" marT="4203" marB="0" anchor="b"/>
                </a:tc>
                <a:extLst>
                  <a:ext uri="{0D108BD9-81ED-4DB2-BD59-A6C34878D82A}">
                    <a16:rowId xmlns:a16="http://schemas.microsoft.com/office/drawing/2014/main" val="10031"/>
                  </a:ext>
                </a:extLst>
              </a:tr>
              <a:tr h="191203">
                <a:tc>
                  <a:txBody>
                    <a:bodyPr/>
                    <a:lstStyle/>
                    <a:p>
                      <a:pPr algn="l" fontAlgn="b"/>
                      <a:r>
                        <a:rPr lang="en-US" sz="1200" u="none" strike="noStrike" dirty="0">
                          <a:effectLst/>
                          <a:latin typeface="Calibri" panose="020F0502020204030204" pitchFamily="34" charset="0"/>
                        </a:rPr>
                        <a:t>11-16/1189</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effectLst/>
                          <a:latin typeface="Calibri" panose="020F0502020204030204" pitchFamily="34" charset="0"/>
                        </a:rPr>
                        <a:t>CC0-TWT operation</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effectLst/>
                          <a:latin typeface="Calibri" panose="020F0502020204030204" pitchFamily="34" charset="0"/>
                        </a:rPr>
                        <a:t>Alfred Asterjadhi </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2"/>
                  </a:ext>
                </a:extLst>
              </a:tr>
              <a:tr h="191203">
                <a:tc>
                  <a:txBody>
                    <a:bodyPr/>
                    <a:lstStyle/>
                    <a:p>
                      <a:pPr algn="l" fontAlgn="b"/>
                      <a:r>
                        <a:rPr lang="en-US" sz="1200" u="none" strike="noStrike">
                          <a:effectLst/>
                          <a:latin typeface="Calibri" panose="020F0502020204030204" pitchFamily="34" charset="0"/>
                        </a:rPr>
                        <a:t>11-16/1195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MAC Clarifications</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Alfred Asterjadhi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3"/>
                  </a:ext>
                </a:extLst>
              </a:tr>
              <a:tr h="191203">
                <a:tc>
                  <a:txBody>
                    <a:bodyPr/>
                    <a:lstStyle/>
                    <a:p>
                      <a:pPr algn="l" fontAlgn="b"/>
                      <a:r>
                        <a:rPr lang="en-US" sz="1200" u="none" strike="noStrike">
                          <a:effectLst/>
                          <a:latin typeface="Calibri" panose="020F0502020204030204" pitchFamily="34" charset="0"/>
                        </a:rPr>
                        <a:t>11-16/1204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Intra-PPDU Power Save for a Multiple BSSID Set Case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Geonjung Ko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4"/>
                  </a:ext>
                </a:extLst>
              </a:tr>
              <a:tr h="191203">
                <a:tc>
                  <a:txBody>
                    <a:bodyPr/>
                    <a:lstStyle/>
                    <a:p>
                      <a:pPr algn="l" fontAlgn="b"/>
                      <a:r>
                        <a:rPr lang="en-US" sz="1200" u="none" strike="noStrike">
                          <a:effectLst/>
                          <a:latin typeface="Calibri" panose="020F0502020204030204" pitchFamily="34" charset="0"/>
                        </a:rPr>
                        <a:t>11-16/1205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Text for Intra-PPDU Power Save for a Multiple BSSID Set Case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Geonjung Ko</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5"/>
                  </a:ext>
                </a:extLst>
              </a:tr>
              <a:tr h="191203">
                <a:tc>
                  <a:txBody>
                    <a:bodyPr/>
                    <a:lstStyle/>
                    <a:p>
                      <a:pPr algn="l" fontAlgn="b"/>
                      <a:r>
                        <a:rPr lang="en-US" sz="1200" u="none" strike="noStrike">
                          <a:effectLst/>
                          <a:latin typeface="Calibri" panose="020F0502020204030204" pitchFamily="34" charset="0"/>
                        </a:rPr>
                        <a:t>11-16/1210</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MU acknowledgement procedure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Junichi Iwatani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6"/>
                  </a:ext>
                </a:extLst>
              </a:tr>
              <a:tr h="191203">
                <a:tc>
                  <a:txBody>
                    <a:bodyPr/>
                    <a:lstStyle/>
                    <a:p>
                      <a:pPr algn="l" fontAlgn="b"/>
                      <a:r>
                        <a:rPr lang="en-US" sz="1200" u="none" strike="noStrike">
                          <a:effectLst/>
                          <a:latin typeface="Calibri" panose="020F0502020204030204" pitchFamily="34" charset="0"/>
                        </a:rPr>
                        <a:t>11-16/1211</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CR_CID_122_576_972_2598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Huizhao Wang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7"/>
                  </a:ext>
                </a:extLst>
              </a:tr>
              <a:tr h="191203">
                <a:tc>
                  <a:txBody>
                    <a:bodyPr/>
                    <a:lstStyle/>
                    <a:p>
                      <a:pPr algn="l" fontAlgn="b"/>
                      <a:r>
                        <a:rPr lang="en-US" sz="1200" u="none" strike="noStrike">
                          <a:effectLst/>
                          <a:latin typeface="Calibri" panose="020F0502020204030204" pitchFamily="34" charset="0"/>
                        </a:rPr>
                        <a:t>11-16/1213</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CR TWT and HE element related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Matthew Fischer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8"/>
                  </a:ext>
                </a:extLst>
              </a:tr>
              <a:tr h="191203">
                <a:tc>
                  <a:txBody>
                    <a:bodyPr/>
                    <a:lstStyle/>
                    <a:p>
                      <a:pPr algn="l" fontAlgn="b"/>
                      <a:r>
                        <a:rPr lang="en-US" sz="1200" u="none" strike="noStrike">
                          <a:effectLst/>
                          <a:latin typeface="Calibri" panose="020F0502020204030204" pitchFamily="34" charset="0"/>
                        </a:rPr>
                        <a:t>11-16/1220</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MU mode EDCA control</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Jinsoo Ahn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9"/>
                  </a:ext>
                </a:extLst>
              </a:tr>
              <a:tr h="191203">
                <a:tc>
                  <a:txBody>
                    <a:bodyPr/>
                    <a:lstStyle/>
                    <a:p>
                      <a:pPr algn="l" fontAlgn="b"/>
                      <a:r>
                        <a:rPr lang="en-US" sz="1200" u="none" strike="noStrike">
                          <a:effectLst/>
                          <a:latin typeface="Calibri" panose="020F0502020204030204" pitchFamily="34" charset="0"/>
                        </a:rPr>
                        <a:t>11-16/1234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Spec Text for TWT Protectioin field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Hanseul Hong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0"/>
                  </a:ext>
                </a:extLst>
              </a:tr>
              <a:tr h="191203">
                <a:tc>
                  <a:txBody>
                    <a:bodyPr/>
                    <a:lstStyle/>
                    <a:p>
                      <a:pPr algn="l" fontAlgn="b"/>
                      <a:r>
                        <a:rPr lang="en-US" sz="1200" u="none" strike="noStrike" dirty="0">
                          <a:solidFill>
                            <a:srgbClr val="00B050"/>
                          </a:solidFill>
                          <a:effectLst/>
                          <a:latin typeface="Calibri" panose="020F0502020204030204" pitchFamily="34" charset="0"/>
                        </a:rPr>
                        <a:t>11-16/1236</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a:solidFill>
                            <a:srgbClr val="00B050"/>
                          </a:solidFill>
                          <a:effectLst/>
                          <a:latin typeface="Calibri" panose="020F0502020204030204" pitchFamily="34" charset="0"/>
                        </a:rPr>
                        <a:t>Text for Partial BSS Color and AID Assignment Rule</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u="none" strike="noStrike" dirty="0" err="1">
                          <a:solidFill>
                            <a:srgbClr val="00B050"/>
                          </a:solidFill>
                          <a:effectLst/>
                          <a:latin typeface="Calibri" panose="020F0502020204030204" pitchFamily="34" charset="0"/>
                        </a:rPr>
                        <a:t>Geonjung</a:t>
                      </a:r>
                      <a:r>
                        <a:rPr lang="en-US" sz="1200" u="none" strike="noStrike" dirty="0">
                          <a:solidFill>
                            <a:srgbClr val="00B050"/>
                          </a:solidFill>
                          <a:effectLst/>
                          <a:latin typeface="Calibri" panose="020F0502020204030204" pitchFamily="34" charset="0"/>
                        </a:rPr>
                        <a:t> Ko </a:t>
                      </a:r>
                      <a:endParaRPr lang="en-US" sz="1200" b="0" i="0" u="none" strike="noStrike" dirty="0">
                        <a:solidFill>
                          <a:srgbClr val="00B050"/>
                        </a:solidFill>
                        <a:effectLst/>
                        <a:latin typeface="Calibri" panose="020F0502020204030204" pitchFamily="34" charset="0"/>
                      </a:endParaRPr>
                    </a:p>
                  </a:txBody>
                  <a:tcPr marL="4203" marR="4203" marT="4203" marB="0" anchor="b"/>
                </a:tc>
                <a:tc>
                  <a:txBody>
                    <a:bodyPr/>
                    <a:lstStyle/>
                    <a:p>
                      <a:pPr algn="l" fontAlgn="b"/>
                      <a:r>
                        <a:rPr lang="en-US" sz="1200" b="0" i="0" u="none" strike="noStrike" dirty="0">
                          <a:solidFill>
                            <a:srgbClr val="00B050"/>
                          </a:solidFill>
                          <a:effectLst/>
                          <a:latin typeface="Calibri" panose="020F0502020204030204" pitchFamily="34" charset="0"/>
                        </a:rPr>
                        <a:t>Withdrawn</a:t>
                      </a:r>
                    </a:p>
                  </a:txBody>
                  <a:tcPr marL="4203" marR="4203" marT="4203" marB="0" anchor="b"/>
                </a:tc>
                <a:extLst>
                  <a:ext uri="{0D108BD9-81ED-4DB2-BD59-A6C34878D82A}">
                    <a16:rowId xmlns:a16="http://schemas.microsoft.com/office/drawing/2014/main" val="10041"/>
                  </a:ext>
                </a:extLst>
              </a:tr>
              <a:tr h="191203">
                <a:tc>
                  <a:txBody>
                    <a:bodyPr/>
                    <a:lstStyle/>
                    <a:p>
                      <a:pPr algn="l" fontAlgn="b"/>
                      <a:r>
                        <a:rPr lang="en-US" sz="1200" u="none" strike="noStrike" dirty="0">
                          <a:effectLst/>
                          <a:latin typeface="Calibri" panose="020F0502020204030204" pitchFamily="34" charset="0"/>
                        </a:rPr>
                        <a:t>11-16/1237</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setting-quiet-time-period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Chao-Chun Wang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2"/>
                  </a:ext>
                </a:extLst>
              </a:tr>
              <a:tr h="191203">
                <a:tc>
                  <a:txBody>
                    <a:bodyPr/>
                    <a:lstStyle/>
                    <a:p>
                      <a:pPr algn="l" fontAlgn="b"/>
                      <a:r>
                        <a:rPr lang="en-US" sz="1200" u="none" strike="noStrike">
                          <a:effectLst/>
                          <a:latin typeface="Calibri" panose="020F0502020204030204" pitchFamily="34" charset="0"/>
                        </a:rPr>
                        <a:t>11-16/1238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Setting Quiet time period - text</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Chao-Chun Wang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3"/>
                  </a:ext>
                </a:extLst>
              </a:tr>
            </a:tbl>
          </a:graphicData>
        </a:graphic>
      </p:graphicFrame>
    </p:spTree>
    <p:extLst>
      <p:ext uri="{BB962C8B-B14F-4D97-AF65-F5344CB8AC3E}">
        <p14:creationId xmlns:p14="http://schemas.microsoft.com/office/powerpoint/2010/main" val="313705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16/864r5 for CIDs: 83, 1227, 1228, 1229, 1238, 1239, 1240, 2292, 2293, 2294, 2304, 2305, 2306, 1125, 1230, 1241, 1596,1869, 2420, 1123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Strawpoll passed with no objection</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7653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16/869r2 for CIDs: 1315, 2424, 2589, 2590, 2591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50649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16/881r1 for CIDs: 2, 60, 61, 184, 185, 207, 445, 446, 655, 685, 775, 856, 1223, 1224, 1562, 1565, 1568, 1569, 1572, 1573, 1574, 2200, 2236, 2238, 2239, 2328, 2330, 2657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39612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MAC-CR4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16/883r1 for CID: 152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456836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text in document 16/884r3.</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22032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MAC-2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proposed text in document 16/925r1.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349941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MAC-CR5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16/941r0 for CIDs: 1477, 675, 423, 166, 1823, 2270, 2268, 2254, 2198, 1824, 1818, 1800, 1796, 1663, 1491, 1489, 1488, 2630</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73859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MAC-3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accept the spec changes proposed in document 16/1180r1.</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639313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MAC-CR6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16/881r2 for CIDs: 2, 60, 61, 184, 185, 207, 445, 446, 655, 685, 775, 856, 1223, 1224, 1562, 1565, 1568, 1569, 1572, 1573, 1574, 2200, 2236, 2238, 2239, 2328, 2330, 2657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161501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MAC-CR-7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16/1110r0 for CIDs: 2468, 2470, 2448, 2450, 2451, 809</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746270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MAC-CR8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16/1131r2 for CIDs: 2445, 2457, 2494, 2395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783538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MAC-CR9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16/1157r0 for CIDs: 129, 130, 131, 132, 405, 406, 407, 408, 672</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960316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MAC-CR10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16/1184r1 for CIDs: 2258, 2446, 1588, 1645</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Y/N/A</a:t>
            </a:r>
          </a:p>
          <a:p>
            <a:pPr lvl="1"/>
            <a:r>
              <a:rPr lang="en-US" dirty="0">
                <a:latin typeface="Calibri" panose="020F0502020204030204" pitchFamily="34" charset="0"/>
              </a:rPr>
              <a:t>Strawpoll passed with no objection</a:t>
            </a:r>
            <a:endParaRPr lang="en-US" sz="2800" dirty="0">
              <a:latin typeface="Calibri" panose="020F0502020204030204" pitchFamily="34" charset="0"/>
            </a:endParaRP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743459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MAC-CR-X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D0.1 the comment resolutions in document 16/XXXr1 for CIDs: …</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 Y/N/A</a:t>
            </a:r>
          </a:p>
          <a:p>
            <a:pPr lvl="1"/>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65364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MAC-X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16/xyzr2 for CIDs: </a:t>
            </a:r>
            <a:r>
              <a:rPr lang="en-GB" sz="2000" dirty="0">
                <a:latin typeface="Calibri" panose="020F0502020204030204" pitchFamily="34" charset="0"/>
              </a:rPr>
              <a:t>… </a:t>
            </a:r>
            <a:endParaRPr lang="en-US" sz="2000" dirty="0">
              <a:latin typeface="Calibri" panose="020F0502020204030204" pitchFamily="34" charset="0"/>
            </a:endParaRP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Y</a:t>
            </a:r>
          </a:p>
          <a:p>
            <a:pPr lvl="1"/>
            <a:r>
              <a:rPr lang="en-US" sz="1600" dirty="0">
                <a:latin typeface="Calibri" panose="020F0502020204030204" pitchFamily="34" charset="0"/>
              </a:rPr>
              <a:t>N</a:t>
            </a:r>
          </a:p>
          <a:p>
            <a:pPr lvl="1"/>
            <a:r>
              <a:rPr lang="en-US" sz="1600" dirty="0">
                <a:latin typeface="Calibri" panose="020F0502020204030204" pitchFamily="34" charset="0"/>
              </a:rPr>
              <a:t>A  	</a:t>
            </a:r>
          </a:p>
          <a:p>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79700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74824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29</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054111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PM2 </a:t>
            </a:r>
          </a:p>
          <a:p>
            <a:pPr lvl="1"/>
            <a:r>
              <a:rPr lang="en-US" altLang="en-US" sz="1800" b="1" dirty="0">
                <a:solidFill>
                  <a:srgbClr val="0070C0"/>
                </a:solidFill>
              </a:rPr>
              <a:t>Wed:PM1,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MAC 1-1: </a:t>
            </a:r>
            <a:r>
              <a:rPr lang="en-US" altLang="en-US" dirty="0" err="1"/>
              <a:t>Premotion</a:t>
            </a:r>
            <a:br>
              <a:rPr lang="en-US" altLang="en-US" dirty="0"/>
            </a:br>
            <a:r>
              <a:rPr lang="en-US" altLang="en-US" dirty="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TGax SFD: </a:t>
            </a:r>
          </a:p>
          <a:p>
            <a:pPr lvl="1"/>
            <a:r>
              <a:rPr lang="en-US" altLang="ko-KR" dirty="0"/>
              <a:t>ABC</a:t>
            </a:r>
            <a:endParaRPr lang="en-US" dirty="0"/>
          </a:p>
          <a:p>
            <a:pPr marL="457200" lvl="1" indent="0">
              <a:buNone/>
            </a:pPr>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13639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522591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853569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34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24390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29718</TotalTime>
  <Words>2572</Words>
  <Application>Microsoft Office PowerPoint</Application>
  <PresentationFormat>On-screen Show (4:3)</PresentationFormat>
  <Paragraphs>543</Paragraphs>
  <Slides>34</Slides>
  <Notes>34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4"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September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September MAC Submissions Including leftover submissions since July 2016</vt:lpstr>
      <vt:lpstr>September MAC Submissions Including leftover submissions since July 2016</vt:lpstr>
      <vt:lpstr>Straw-poll MAC-CR1 </vt:lpstr>
      <vt:lpstr>Straw-poll MAC-CR2 </vt:lpstr>
      <vt:lpstr>Straw-poll MAC-CR3 </vt:lpstr>
      <vt:lpstr>Straw-poll MAC-CR4 </vt:lpstr>
      <vt:lpstr>Straw-poll MAC-1 </vt:lpstr>
      <vt:lpstr>Straw-poll MAC-2 </vt:lpstr>
      <vt:lpstr>Straw-poll MAC-CR5 </vt:lpstr>
      <vt:lpstr>Straw-poll MAC-3 </vt:lpstr>
      <vt:lpstr>Straw-poll MAC-CR6 </vt:lpstr>
      <vt:lpstr>Straw-poll MAC-CR-7 </vt:lpstr>
      <vt:lpstr>Straw-poll MAC-CR8 </vt:lpstr>
      <vt:lpstr>Straw-poll MAC-CR9 </vt:lpstr>
      <vt:lpstr>Straw-poll MAC-CR10 </vt:lpstr>
      <vt:lpstr>Straw-poll MAC-CR-X </vt:lpstr>
      <vt:lpstr>Straw-poll MAC-X </vt:lpstr>
      <vt:lpstr>Ad Hoc Groups Operation (1/2) Governing document is 15/075r0</vt:lpstr>
      <vt:lpstr>Ad Hoc Groups Operation (2/2) Governing document is 15/075r0</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1590</cp:revision>
  <cp:lastPrinted>1998-02-10T13:28:06Z</cp:lastPrinted>
  <dcterms:created xsi:type="dcterms:W3CDTF">2007-04-17T18:10:23Z</dcterms:created>
  <dcterms:modified xsi:type="dcterms:W3CDTF">2016-09-13T16:03:43Z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