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393" r:id="rId3"/>
    <p:sldId id="324" r:id="rId4"/>
    <p:sldId id="352" r:id="rId5"/>
    <p:sldId id="317" r:id="rId6"/>
    <p:sldId id="318" r:id="rId7"/>
    <p:sldId id="319" r:id="rId8"/>
    <p:sldId id="320" r:id="rId9"/>
    <p:sldId id="321" r:id="rId10"/>
    <p:sldId id="322" r:id="rId11"/>
    <p:sldId id="470" r:id="rId12"/>
    <p:sldId id="482" r:id="rId13"/>
    <p:sldId id="479" r:id="rId14"/>
    <p:sldId id="471" r:id="rId15"/>
    <p:sldId id="440" r:id="rId16"/>
    <p:sldId id="349" r:id="rId17"/>
    <p:sldId id="445" r:id="rId18"/>
    <p:sldId id="434" r:id="rId19"/>
    <p:sldId id="435" r:id="rId20"/>
    <p:sldId id="43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5" d="100"/>
          <a:sy n="85" d="100"/>
        </p:scale>
        <p:origin x="155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a:t>Brian Hart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a:t>Brian Hart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678917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371176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286285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829993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400198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19125174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16</a:t>
            </a:fld>
            <a:endParaRPr lang="en-US" altLang="en-US"/>
          </a:p>
        </p:txBody>
      </p:sp>
    </p:spTree>
    <p:extLst>
      <p:ext uri="{BB962C8B-B14F-4D97-AF65-F5344CB8AC3E}">
        <p14:creationId xmlns:p14="http://schemas.microsoft.com/office/powerpoint/2010/main" val="40729176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41938029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213551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3930618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593121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Brian Hart (Cisco Systems)</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00204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7572732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1511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4942103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01139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Reza Hedayat (Newracom)</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3" y="332601"/>
            <a:ext cx="1568827" cy="276999"/>
          </a:xfrm>
          <a:ln/>
        </p:spPr>
        <p:txBody>
          <a:bodyPr/>
          <a:lstStyle>
            <a:lvl1pPr>
              <a:defRPr/>
            </a:lvl1pPr>
          </a:lstStyle>
          <a:p>
            <a:pPr>
              <a:defRPr/>
            </a:pPr>
            <a:r>
              <a:rPr lang="en-US" dirty="0"/>
              <a:t>September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a:t>July 2015</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Brian Hart (Cisco Systems)</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145135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Calibri" panose="020F0502020204030204" pitchFamily="34" charset="0"/>
              </a:defRPr>
            </a:lvl1pPr>
          </a:lstStyle>
          <a:p>
            <a:pPr>
              <a:defRPr/>
            </a:pPr>
            <a:r>
              <a:rPr lang="en-US" dirty="0" err="1"/>
              <a:t>Septemer</a:t>
            </a:r>
            <a:r>
              <a:rPr lang="en-US" dirty="0"/>
              <a:t> 2016</a:t>
            </a:r>
          </a:p>
        </p:txBody>
      </p:sp>
      <p:sp>
        <p:nvSpPr>
          <p:cNvPr id="1029" name="Rectangle 5"/>
          <p:cNvSpPr>
            <a:spLocks noGrp="1" noChangeArrowheads="1"/>
          </p:cNvSpPr>
          <p:nvPr>
            <p:ph type="ftr" sz="quarter" idx="3"/>
          </p:nvPr>
        </p:nvSpPr>
        <p:spPr bwMode="auto">
          <a:xfrm>
            <a:off x="6863977" y="6475413"/>
            <a:ext cx="16799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a:t>Reza Hedayat (Newracom)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308299" y="332601"/>
            <a:ext cx="314990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baseline="0" dirty="0">
                <a:latin typeface="Calibri" panose="020F0502020204030204" pitchFamily="34" charset="0"/>
              </a:rPr>
              <a:t>doc.: IEEE 802.11-16/1247r0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dirty="0">
                <a:latin typeface="Calibri" panose="020F0502020204030204" pitchFamily="34" charset="0"/>
              </a:rPr>
              <a:t>TGax MAC Ad Hoc </a:t>
            </a:r>
            <a:br>
              <a:rPr lang="en-US" altLang="en-US" dirty="0">
                <a:latin typeface="Calibri" panose="020F0502020204030204" pitchFamily="34" charset="0"/>
              </a:rPr>
            </a:br>
            <a:r>
              <a:rPr lang="en-US" altLang="en-US" dirty="0">
                <a:latin typeface="Calibri" panose="020F0502020204030204" pitchFamily="34" charset="0"/>
              </a:rPr>
              <a:t>September 2016 Meeting Agenda</a:t>
            </a:r>
          </a:p>
        </p:txBody>
      </p:sp>
      <p:sp>
        <p:nvSpPr>
          <p:cNvPr id="1031" name="Rectangle 6"/>
          <p:cNvSpPr>
            <a:spLocks noGrp="1" noChangeArrowheads="1"/>
          </p:cNvSpPr>
          <p:nvPr>
            <p:ph type="body" idx="1"/>
          </p:nvPr>
        </p:nvSpPr>
        <p:spPr>
          <a:xfrm>
            <a:off x="685800" y="1752600"/>
            <a:ext cx="7772400" cy="381000"/>
          </a:xfrm>
          <a:noFill/>
        </p:spPr>
        <p:txBody>
          <a:bodyPr/>
          <a:lstStyle/>
          <a:p>
            <a:pPr algn="ctr">
              <a:buFontTx/>
              <a:buNone/>
            </a:pPr>
            <a:r>
              <a:rPr lang="en-US" altLang="en-US" sz="2000" dirty="0">
                <a:latin typeface="Calibri" panose="020F0502020204030204" pitchFamily="34" charset="0"/>
              </a:rPr>
              <a:t>Date:</a:t>
            </a:r>
            <a:r>
              <a:rPr lang="en-US" altLang="en-US" sz="2000" b="0" dirty="0">
                <a:latin typeface="Calibri" panose="020F0502020204030204" pitchFamily="34" charset="0"/>
              </a:rPr>
              <a:t> 2016-09-12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859183129"/>
              </p:ext>
            </p:extLst>
          </p:nvPr>
        </p:nvGraphicFramePr>
        <p:xfrm>
          <a:off x="457200" y="2720975"/>
          <a:ext cx="7594600" cy="2654300"/>
        </p:xfrm>
        <a:graphic>
          <a:graphicData uri="http://schemas.openxmlformats.org/presentationml/2006/ole">
            <mc:AlternateContent xmlns:mc="http://schemas.openxmlformats.org/markup-compatibility/2006">
              <mc:Choice xmlns:v="urn:schemas-microsoft-com:vml" Requires="v">
                <p:oleObj spid="_x0000_s1240" name="Document" r:id="rId4" imgW="8320168" imgH="2912493" progId="Word.Document.8">
                  <p:embed/>
                </p:oleObj>
              </mc:Choice>
              <mc:Fallback>
                <p:oleObj name="Document" r:id="rId4" imgW="8320168" imgH="2912493" progId="Word.Document.8">
                  <p:embed/>
                  <p:pic>
                    <p:nvPicPr>
                      <p:cNvPr id="0" name="Object 11"/>
                      <p:cNvPicPr>
                        <a:picLocks noChangeAspect="1" noChangeArrowheads="1"/>
                      </p:cNvPicPr>
                      <p:nvPr/>
                    </p:nvPicPr>
                    <p:blipFill>
                      <a:blip r:embed="rId5"/>
                      <a:srcRect/>
                      <a:stretch>
                        <a:fillRect/>
                      </a:stretch>
                    </p:blipFill>
                    <p:spPr bwMode="auto">
                      <a:xfrm>
                        <a:off x="457200" y="2720975"/>
                        <a:ext cx="7594600" cy="2654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533400" y="237648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a:latin typeface="Calibri" panose="020F0502020204030204" pitchFamily="34" charset="0"/>
              </a:rPr>
              <a:t>Authors:</a:t>
            </a:r>
            <a:endParaRPr lang="en-US" altLang="en-US" sz="2000" dirty="0">
              <a:latin typeface="Calibri" panose="020F0502020204030204" pitchFamily="34" charset="0"/>
            </a:endParaRP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interpretation, validity, or essentiality of patents/patent claims. </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discuss the status or substance of ongoing or threatened litigation.</a:t>
            </a:r>
          </a:p>
          <a:p>
            <a:pPr lvl="1">
              <a:lnSpc>
                <a:spcPct val="80000"/>
              </a:lnSpc>
              <a:spcBef>
                <a:spcPct val="20000"/>
              </a:spcBef>
              <a:spcAft>
                <a:spcPct val="40000"/>
              </a:spcAft>
              <a:buFontTx/>
              <a:buChar char="–"/>
            </a:pPr>
            <a:r>
              <a:rPr lang="en-US" altLang="en-US" sz="1800" b="1" dirty="0"/>
              <a:t>Don</a:t>
            </a:r>
            <a:r>
              <a:rPr lang="en-US" altLang="ja-JP" sz="1800" b="1" dirty="0">
                <a:latin typeface="Arial" pitchFamily="34" charset="0"/>
              </a:rPr>
              <a:t>’</a:t>
            </a:r>
            <a:r>
              <a:rPr lang="en-US" altLang="ja-JP" sz="1800" b="1" dirty="0"/>
              <a:t>t 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sz="2800" dirty="0">
                <a:solidFill>
                  <a:schemeClr val="tx1"/>
                </a:solidFill>
                <a:latin typeface="Calibri" panose="020F0502020204030204" pitchFamily="34" charset="0"/>
              </a:rPr>
              <a:t>September MAC Submissions</a:t>
            </a:r>
            <a:br>
              <a:rPr lang="en-US" altLang="en-US" sz="2800" dirty="0">
                <a:solidFill>
                  <a:schemeClr val="tx1"/>
                </a:solidFill>
                <a:latin typeface="Calibri" panose="020F0502020204030204" pitchFamily="34" charset="0"/>
              </a:rPr>
            </a:br>
            <a:r>
              <a:rPr lang="en-US" altLang="en-US" sz="2000" dirty="0">
                <a:solidFill>
                  <a:schemeClr val="tx1"/>
                </a:solidFill>
                <a:latin typeface="Calibri" panose="020F0502020204030204" pitchFamily="34" charset="0"/>
              </a:rPr>
              <a:t>Including leftover submissions since July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11</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graphicFrame>
        <p:nvGraphicFramePr>
          <p:cNvPr id="11" name="Table 10"/>
          <p:cNvGraphicFramePr>
            <a:graphicFrameLocks noGrp="1"/>
          </p:cNvGraphicFramePr>
          <p:nvPr>
            <p:extLst>
              <p:ext uri="{D42A27DB-BD31-4B8C-83A1-F6EECF244321}">
                <p14:modId xmlns:p14="http://schemas.microsoft.com/office/powerpoint/2010/main" val="706495839"/>
              </p:ext>
            </p:extLst>
          </p:nvPr>
        </p:nvGraphicFramePr>
        <p:xfrm>
          <a:off x="696910" y="1371591"/>
          <a:ext cx="7761289" cy="4876809"/>
        </p:xfrm>
        <a:graphic>
          <a:graphicData uri="http://schemas.openxmlformats.org/drawingml/2006/table">
            <a:tbl>
              <a:tblPr>
                <a:tableStyleId>{5C22544A-7EE6-4342-B048-85BDC9FD1C3A}</a:tableStyleId>
              </a:tblPr>
              <a:tblGrid>
                <a:gridCol w="861018">
                  <a:extLst>
                    <a:ext uri="{9D8B030D-6E8A-4147-A177-3AD203B41FA5}">
                      <a16:colId xmlns:a16="http://schemas.microsoft.com/office/drawing/2014/main" val="20000"/>
                    </a:ext>
                  </a:extLst>
                </a:gridCol>
                <a:gridCol w="4111059">
                  <a:extLst>
                    <a:ext uri="{9D8B030D-6E8A-4147-A177-3AD203B41FA5}">
                      <a16:colId xmlns:a16="http://schemas.microsoft.com/office/drawing/2014/main" val="20001"/>
                    </a:ext>
                  </a:extLst>
                </a:gridCol>
                <a:gridCol w="1285463">
                  <a:extLst>
                    <a:ext uri="{9D8B030D-6E8A-4147-A177-3AD203B41FA5}">
                      <a16:colId xmlns:a16="http://schemas.microsoft.com/office/drawing/2014/main" val="20002"/>
                    </a:ext>
                  </a:extLst>
                </a:gridCol>
                <a:gridCol w="1503749">
                  <a:extLst>
                    <a:ext uri="{9D8B030D-6E8A-4147-A177-3AD203B41FA5}">
                      <a16:colId xmlns:a16="http://schemas.microsoft.com/office/drawing/2014/main" val="20004"/>
                    </a:ext>
                  </a:extLst>
                </a:gridCol>
              </a:tblGrid>
              <a:tr h="244665">
                <a:tc>
                  <a:txBody>
                    <a:bodyPr/>
                    <a:lstStyle/>
                    <a:p>
                      <a:pPr algn="ctr" fontAlgn="b"/>
                      <a:r>
                        <a:rPr lang="en-US" sz="1200" u="none" strike="noStrike">
                          <a:effectLst/>
                          <a:latin typeface="Calibri" panose="020F0502020204030204" pitchFamily="34" charset="0"/>
                        </a:rPr>
                        <a:t>DCN</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Title</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Author</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dirty="0">
                          <a:effectLst/>
                          <a:latin typeface="Calibri" panose="020F0502020204030204" pitchFamily="34" charset="0"/>
                        </a:rPr>
                        <a:t>Notes</a:t>
                      </a:r>
                      <a:endParaRPr lang="en-US" sz="1200" b="1" i="0" u="none" strike="noStrike" dirty="0">
                        <a:solidFill>
                          <a:srgbClr val="FFFFFF"/>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0"/>
                  </a:ext>
                </a:extLst>
              </a:tr>
              <a:tr h="483833">
                <a:tc>
                  <a:txBody>
                    <a:bodyPr/>
                    <a:lstStyle/>
                    <a:p>
                      <a:pPr algn="l" rtl="0" fontAlgn="t"/>
                      <a:r>
                        <a:rPr lang="en-US" sz="1200" u="none" strike="noStrike">
                          <a:effectLst/>
                          <a:latin typeface="Calibri" panose="020F0502020204030204" pitchFamily="34" charset="0"/>
                        </a:rPr>
                        <a:t>11-16/0864</a:t>
                      </a:r>
                      <a:endParaRPr lang="en-US" sz="1200" b="0" i="0" u="none" strike="noStrike">
                        <a:solidFill>
                          <a:srgbClr val="FFC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d0.1 comment resolution on clause 6</a:t>
                      </a:r>
                      <a:endParaRPr lang="en-US" sz="1200" b="0" i="0" u="none" strike="noStrike">
                        <a:solidFill>
                          <a:srgbClr val="FFC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Yasuhiko Inoue</a:t>
                      </a:r>
                      <a:endParaRPr lang="en-US" sz="1200" b="0" i="0" u="none" strike="noStrike">
                        <a:solidFill>
                          <a:srgbClr val="FFC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presented during a telecon. </a:t>
                      </a:r>
                      <a:endParaRPr lang="en-US" sz="1200" b="0" i="0" u="none" strike="noStrike">
                        <a:solidFill>
                          <a:srgbClr val="000000"/>
                        </a:solidFill>
                        <a:effectLst/>
                        <a:latin typeface="Calibri" panose="020F0502020204030204" pitchFamily="34" charset="0"/>
                      </a:endParaRPr>
                    </a:p>
                  </a:txBody>
                  <a:tcPr marL="4203" marR="4203" marT="4203" marB="0"/>
                </a:tc>
                <a:extLst>
                  <a:ext uri="{0D108BD9-81ED-4DB2-BD59-A6C34878D82A}">
                    <a16:rowId xmlns:a16="http://schemas.microsoft.com/office/drawing/2014/main" val="10001"/>
                  </a:ext>
                </a:extLst>
              </a:tr>
              <a:tr h="244665">
                <a:tc>
                  <a:txBody>
                    <a:bodyPr/>
                    <a:lstStyle/>
                    <a:p>
                      <a:pPr algn="l" rtl="0" fontAlgn="t"/>
                      <a:r>
                        <a:rPr lang="en-US" sz="1200" u="none" strike="noStrike">
                          <a:effectLst/>
                          <a:latin typeface="Calibri" panose="020F0502020204030204" pitchFamily="34" charset="0"/>
                        </a:rPr>
                        <a:t>11-16/0869</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Comment resolution section 9.3 TWT</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Zhou Lan</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2"/>
                  </a:ext>
                </a:extLst>
              </a:tr>
              <a:tr h="244665">
                <a:tc>
                  <a:txBody>
                    <a:bodyPr/>
                    <a:lstStyle/>
                    <a:p>
                      <a:pPr algn="l" rtl="0" fontAlgn="t"/>
                      <a:r>
                        <a:rPr lang="en-US" sz="1200" u="none" strike="noStrike">
                          <a:effectLst/>
                          <a:latin typeface="Calibri" panose="020F0502020204030204" pitchFamily="34" charset="0"/>
                        </a:rPr>
                        <a:t>11-16/0881</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Comment resolution on ROMI </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Jayh Park</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3"/>
                  </a:ext>
                </a:extLst>
              </a:tr>
              <a:tr h="244665">
                <a:tc>
                  <a:txBody>
                    <a:bodyPr/>
                    <a:lstStyle/>
                    <a:p>
                      <a:pPr algn="l" rtl="0" fontAlgn="t"/>
                      <a:r>
                        <a:rPr lang="en-US" sz="1200" u="none" strike="noStrike">
                          <a:effectLst/>
                          <a:latin typeface="Calibri" panose="020F0502020204030204" pitchFamily="34" charset="0"/>
                        </a:rPr>
                        <a:t>11-16/0882</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Comment resolution on TOMI </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Alfred</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4"/>
                  </a:ext>
                </a:extLst>
              </a:tr>
              <a:tr h="244665">
                <a:tc>
                  <a:txBody>
                    <a:bodyPr/>
                    <a:lstStyle/>
                    <a:p>
                      <a:pPr algn="l" rtl="0" fontAlgn="t"/>
                      <a:r>
                        <a:rPr lang="en-US" sz="1200" u="none" strike="noStrike">
                          <a:effectLst/>
                          <a:latin typeface="Calibri" panose="020F0502020204030204" pitchFamily="34" charset="0"/>
                        </a:rPr>
                        <a:t>11-16/0883</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Comment resolution for CID152</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Jayh Park</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5"/>
                  </a:ext>
                </a:extLst>
              </a:tr>
              <a:tr h="244665">
                <a:tc>
                  <a:txBody>
                    <a:bodyPr/>
                    <a:lstStyle/>
                    <a:p>
                      <a:pPr algn="l" rtl="0" fontAlgn="t"/>
                      <a:r>
                        <a:rPr lang="en-US" sz="1200" u="none" strike="noStrike">
                          <a:effectLst/>
                          <a:latin typeface="Calibri" panose="020F0502020204030204" pitchFamily="34" charset="0"/>
                        </a:rPr>
                        <a:t>11-16/0884</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Spec. Text for HE Operation element and AID Assign Rule</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Jianhan Liu</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6"/>
                  </a:ext>
                </a:extLst>
              </a:tr>
              <a:tr h="244665">
                <a:tc>
                  <a:txBody>
                    <a:bodyPr/>
                    <a:lstStyle/>
                    <a:p>
                      <a:pPr algn="l" rtl="0" fontAlgn="t"/>
                      <a:r>
                        <a:rPr lang="en-US" sz="1200" u="none" strike="noStrike">
                          <a:effectLst/>
                          <a:latin typeface="Calibri" panose="020F0502020204030204" pitchFamily="34" charset="0"/>
                        </a:rPr>
                        <a:t>11-16/0913</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SU Multi-TID Rules</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ctr"/>
                      <a:r>
                        <a:rPr lang="en-US" sz="1200" u="none" strike="noStrike">
                          <a:effectLst/>
                          <a:latin typeface="Calibri" panose="020F0502020204030204" pitchFamily="34" charset="0"/>
                        </a:rPr>
                        <a:t>Jarkko Kneckt</a:t>
                      </a:r>
                      <a:endParaRPr lang="en-US" sz="1200" b="0" i="0" u="none" strike="noStrike">
                        <a:solidFill>
                          <a:srgbClr val="000000"/>
                        </a:solidFill>
                        <a:effectLst/>
                        <a:latin typeface="Calibri" panose="020F0502020204030204" pitchFamily="34" charset="0"/>
                      </a:endParaRPr>
                    </a:p>
                  </a:txBody>
                  <a:tcPr marL="4203" marR="4203" marT="4203" marB="0" anchor="ctr"/>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7"/>
                  </a:ext>
                </a:extLst>
              </a:tr>
              <a:tr h="244665">
                <a:tc>
                  <a:txBody>
                    <a:bodyPr/>
                    <a:lstStyle/>
                    <a:p>
                      <a:pPr algn="l" rtl="0" fontAlgn="t"/>
                      <a:r>
                        <a:rPr lang="en-US" sz="1200" u="none" strike="noStrike">
                          <a:effectLst/>
                          <a:latin typeface="Calibri" panose="020F0502020204030204" pitchFamily="34" charset="0"/>
                        </a:rPr>
                        <a:t>11-16/0917</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Text for TID value of ALL ACK signaling</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Woojin Ahn</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8"/>
                  </a:ext>
                </a:extLst>
              </a:tr>
              <a:tr h="244665">
                <a:tc>
                  <a:txBody>
                    <a:bodyPr/>
                    <a:lstStyle/>
                    <a:p>
                      <a:pPr algn="l" rtl="0" fontAlgn="t"/>
                      <a:r>
                        <a:rPr lang="en-US" sz="1200" u="none" strike="noStrike">
                          <a:effectLst/>
                          <a:latin typeface="Calibri" panose="020F0502020204030204" pitchFamily="34" charset="0"/>
                        </a:rPr>
                        <a:t>11-16/0918</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Discussions on Partial BSS Color</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Geonjung Ko</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9"/>
                  </a:ext>
                </a:extLst>
              </a:tr>
              <a:tr h="244665">
                <a:tc>
                  <a:txBody>
                    <a:bodyPr/>
                    <a:lstStyle/>
                    <a:p>
                      <a:pPr algn="l" rtl="0" fontAlgn="t"/>
                      <a:r>
                        <a:rPr lang="en-US" sz="1200" u="none" strike="noStrike">
                          <a:effectLst/>
                          <a:latin typeface="Calibri" panose="020F0502020204030204" pitchFamily="34" charset="0"/>
                        </a:rPr>
                        <a:t>11-16/0924</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NAV resetting with RTS/MU-RTS</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Weimin Xing</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0"/>
                  </a:ext>
                </a:extLst>
              </a:tr>
              <a:tr h="244665">
                <a:tc>
                  <a:txBody>
                    <a:bodyPr/>
                    <a:lstStyle/>
                    <a:p>
                      <a:pPr algn="l" rtl="0" fontAlgn="t"/>
                      <a:r>
                        <a:rPr lang="en-US" sz="1200" u="none" strike="noStrike">
                          <a:effectLst/>
                          <a:latin typeface="Calibri" panose="020F0502020204030204" pitchFamily="34" charset="0"/>
                        </a:rPr>
                        <a:t>11-16/0925</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Spex text on NAV resetting with RTS/MU-RTS</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Weimin Xing</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1"/>
                  </a:ext>
                </a:extLst>
              </a:tr>
              <a:tr h="244665">
                <a:tc>
                  <a:txBody>
                    <a:bodyPr/>
                    <a:lstStyle/>
                    <a:p>
                      <a:pPr algn="l" rtl="0" fontAlgn="t"/>
                      <a:r>
                        <a:rPr lang="en-US" sz="1200" u="none" strike="noStrike">
                          <a:effectLst/>
                          <a:latin typeface="Calibri" panose="020F0502020204030204" pitchFamily="34" charset="0"/>
                        </a:rPr>
                        <a:t>11-16/0941</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CR HE Fragmentation - part 2 </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Ming Gan</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2"/>
                  </a:ext>
                </a:extLst>
              </a:tr>
              <a:tr h="244665">
                <a:tc>
                  <a:txBody>
                    <a:bodyPr/>
                    <a:lstStyle/>
                    <a:p>
                      <a:pPr algn="l" rtl="0" fontAlgn="t"/>
                      <a:r>
                        <a:rPr lang="en-US" sz="1200" u="none" strike="noStrike">
                          <a:effectLst/>
                          <a:latin typeface="Calibri" panose="020F0502020204030204" pitchFamily="34" charset="0"/>
                        </a:rPr>
                        <a:t>11-16/0942</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CR Service Field</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Ming Gan</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3"/>
                  </a:ext>
                </a:extLst>
              </a:tr>
              <a:tr h="483833">
                <a:tc>
                  <a:txBody>
                    <a:bodyPr/>
                    <a:lstStyle/>
                    <a:p>
                      <a:pPr algn="l" rtl="0" fontAlgn="t"/>
                      <a:r>
                        <a:rPr lang="en-US" sz="1200" u="none" strike="noStrike">
                          <a:effectLst/>
                          <a:latin typeface="Calibri" panose="020F0502020204030204" pitchFamily="34" charset="0"/>
                        </a:rPr>
                        <a:t>11-16/0960</a:t>
                      </a:r>
                      <a:endParaRPr lang="en-US" sz="1200" b="0" i="0" u="none" strike="noStrike">
                        <a:solidFill>
                          <a:srgbClr val="00CC99"/>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AP access procedure for UL MU operation</a:t>
                      </a:r>
                      <a:endParaRPr lang="en-US" sz="1200" b="0" i="0" u="none" strike="noStrike">
                        <a:solidFill>
                          <a:srgbClr val="00CC99"/>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Jinsoo Ahn</a:t>
                      </a:r>
                      <a:endParaRPr lang="en-US" sz="1200" b="0" i="0" u="none" strike="noStrike">
                        <a:solidFill>
                          <a:srgbClr val="00CC99"/>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presented during telecon. waiting SP</a:t>
                      </a:r>
                      <a:endParaRPr lang="en-US" sz="1200" b="0" i="0" u="none" strike="noStrike">
                        <a:solidFill>
                          <a:srgbClr val="00CC99"/>
                        </a:solidFill>
                        <a:effectLst/>
                        <a:latin typeface="Calibri" panose="020F0502020204030204" pitchFamily="34" charset="0"/>
                      </a:endParaRPr>
                    </a:p>
                  </a:txBody>
                  <a:tcPr marL="4203" marR="4203" marT="4203" marB="0"/>
                </a:tc>
                <a:extLst>
                  <a:ext uri="{0D108BD9-81ED-4DB2-BD59-A6C34878D82A}">
                    <a16:rowId xmlns:a16="http://schemas.microsoft.com/office/drawing/2014/main" val="10014"/>
                  </a:ext>
                </a:extLst>
              </a:tr>
              <a:tr h="244665">
                <a:tc>
                  <a:txBody>
                    <a:bodyPr/>
                    <a:lstStyle/>
                    <a:p>
                      <a:pPr algn="l" rtl="0" fontAlgn="t"/>
                      <a:r>
                        <a:rPr lang="en-US" sz="1200" u="none" strike="noStrike">
                          <a:effectLst/>
                          <a:latin typeface="Calibri" panose="020F0502020204030204" pitchFamily="34" charset="0"/>
                        </a:rPr>
                        <a:t>11-16/0961</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Consideration on Multi-STA BlockAck Optimization</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Hanseul Hong</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5"/>
                  </a:ext>
                </a:extLst>
              </a:tr>
              <a:tr h="483833">
                <a:tc>
                  <a:txBody>
                    <a:bodyPr/>
                    <a:lstStyle/>
                    <a:p>
                      <a:pPr algn="l" rtl="0" fontAlgn="t"/>
                      <a:r>
                        <a:rPr lang="en-US" sz="1200" u="none" strike="noStrike">
                          <a:effectLst/>
                          <a:latin typeface="Calibri" panose="020F0502020204030204" pitchFamily="34" charset="0"/>
                        </a:rPr>
                        <a:t>11-16/0962</a:t>
                      </a:r>
                      <a:endParaRPr lang="en-US" sz="1200" b="0" i="0" u="none" strike="noStrike">
                        <a:solidFill>
                          <a:srgbClr val="00CC99"/>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EDCA rules-follow up 1</a:t>
                      </a:r>
                      <a:endParaRPr lang="en-US" sz="1200" b="0" i="0" u="none" strike="noStrike">
                        <a:solidFill>
                          <a:srgbClr val="00CC99"/>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Jing Ma</a:t>
                      </a:r>
                      <a:endParaRPr lang="en-US" sz="1200" b="0" i="0" u="none" strike="noStrike">
                        <a:solidFill>
                          <a:srgbClr val="00CC99"/>
                        </a:solidFill>
                        <a:effectLst/>
                        <a:latin typeface="Calibri" panose="020F0502020204030204" pitchFamily="34" charset="0"/>
                      </a:endParaRPr>
                    </a:p>
                  </a:txBody>
                  <a:tcPr marL="4203" marR="4203" marT="4203" marB="0"/>
                </a:tc>
                <a:tc>
                  <a:txBody>
                    <a:bodyPr/>
                    <a:lstStyle/>
                    <a:p>
                      <a:pPr algn="l" rtl="0" fontAlgn="t"/>
                      <a:r>
                        <a:rPr lang="en-US" sz="1200" u="none" strike="noStrike" dirty="0">
                          <a:effectLst/>
                          <a:latin typeface="Calibri" panose="020F0502020204030204" pitchFamily="34" charset="0"/>
                        </a:rPr>
                        <a:t>presented during telecon. waiting SP</a:t>
                      </a:r>
                      <a:endParaRPr lang="en-US" sz="1200" b="0" i="0" u="none" strike="noStrike" dirty="0">
                        <a:solidFill>
                          <a:srgbClr val="00CC99"/>
                        </a:solidFill>
                        <a:effectLst/>
                        <a:latin typeface="Calibri" panose="020F0502020204030204" pitchFamily="34" charset="0"/>
                      </a:endParaRPr>
                    </a:p>
                  </a:txBody>
                  <a:tcPr marL="4203" marR="4203" marT="4203" marB="0"/>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986826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990600"/>
          </a:xfrm>
        </p:spPr>
        <p:txBody>
          <a:bodyPr/>
          <a:lstStyle/>
          <a:p>
            <a:r>
              <a:rPr lang="en-US" altLang="en-US" sz="2800" dirty="0">
                <a:solidFill>
                  <a:schemeClr val="tx1"/>
                </a:solidFill>
                <a:latin typeface="Calibri" panose="020F0502020204030204" pitchFamily="34" charset="0"/>
              </a:rPr>
              <a:t>September MAC Submissions</a:t>
            </a:r>
            <a:br>
              <a:rPr lang="en-US" altLang="en-US" sz="2800" dirty="0">
                <a:solidFill>
                  <a:schemeClr val="tx1"/>
                </a:solidFill>
                <a:latin typeface="Calibri" panose="020F0502020204030204" pitchFamily="34" charset="0"/>
              </a:rPr>
            </a:br>
            <a:r>
              <a:rPr lang="en-US" altLang="en-US" sz="2000" dirty="0">
                <a:solidFill>
                  <a:schemeClr val="tx1"/>
                </a:solidFill>
                <a:latin typeface="Calibri" panose="020F0502020204030204" pitchFamily="34" charset="0"/>
              </a:rPr>
              <a:t>Including leftover submissions since July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12</a:t>
            </a:fld>
            <a:endParaRPr lang="en-US" altLang="en-US"/>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graphicFrame>
        <p:nvGraphicFramePr>
          <p:cNvPr id="11" name="Table 10"/>
          <p:cNvGraphicFramePr>
            <a:graphicFrameLocks noGrp="1"/>
          </p:cNvGraphicFramePr>
          <p:nvPr>
            <p:extLst>
              <p:ext uri="{D42A27DB-BD31-4B8C-83A1-F6EECF244321}">
                <p14:modId xmlns:p14="http://schemas.microsoft.com/office/powerpoint/2010/main" val="181722965"/>
              </p:ext>
            </p:extLst>
          </p:nvPr>
        </p:nvGraphicFramePr>
        <p:xfrm>
          <a:off x="696911" y="1295400"/>
          <a:ext cx="7847014" cy="5181599"/>
        </p:xfrm>
        <a:graphic>
          <a:graphicData uri="http://schemas.openxmlformats.org/drawingml/2006/table">
            <a:tbl>
              <a:tblPr>
                <a:tableStyleId>{5C22544A-7EE6-4342-B048-85BDC9FD1C3A}</a:tableStyleId>
              </a:tblPr>
              <a:tblGrid>
                <a:gridCol w="870528">
                  <a:extLst>
                    <a:ext uri="{9D8B030D-6E8A-4147-A177-3AD203B41FA5}">
                      <a16:colId xmlns:a16="http://schemas.microsoft.com/office/drawing/2014/main" val="20000"/>
                    </a:ext>
                  </a:extLst>
                </a:gridCol>
                <a:gridCol w="4156467">
                  <a:extLst>
                    <a:ext uri="{9D8B030D-6E8A-4147-A177-3AD203B41FA5}">
                      <a16:colId xmlns:a16="http://schemas.microsoft.com/office/drawing/2014/main" val="20001"/>
                    </a:ext>
                  </a:extLst>
                </a:gridCol>
                <a:gridCol w="1299661">
                  <a:extLst>
                    <a:ext uri="{9D8B030D-6E8A-4147-A177-3AD203B41FA5}">
                      <a16:colId xmlns:a16="http://schemas.microsoft.com/office/drawing/2014/main" val="20002"/>
                    </a:ext>
                  </a:extLst>
                </a:gridCol>
                <a:gridCol w="1520358">
                  <a:extLst>
                    <a:ext uri="{9D8B030D-6E8A-4147-A177-3AD203B41FA5}">
                      <a16:colId xmlns:a16="http://schemas.microsoft.com/office/drawing/2014/main" val="20004"/>
                    </a:ext>
                  </a:extLst>
                </a:gridCol>
              </a:tblGrid>
              <a:tr h="200762">
                <a:tc>
                  <a:txBody>
                    <a:bodyPr/>
                    <a:lstStyle/>
                    <a:p>
                      <a:pPr algn="ctr" fontAlgn="b"/>
                      <a:r>
                        <a:rPr lang="en-US" sz="1200" u="none" strike="noStrike" dirty="0">
                          <a:effectLst/>
                          <a:latin typeface="Calibri" panose="020F0502020204030204" pitchFamily="34" charset="0"/>
                        </a:rPr>
                        <a:t>DCN</a:t>
                      </a:r>
                      <a:endParaRPr lang="en-US" sz="1200" b="1" i="0" u="none" strike="noStrike" dirty="0">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Title</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a:effectLst/>
                          <a:latin typeface="Calibri" panose="020F0502020204030204" pitchFamily="34" charset="0"/>
                        </a:rPr>
                        <a:t>Author</a:t>
                      </a:r>
                      <a:endParaRPr lang="en-US" sz="1200" b="1" i="0" u="none" strike="noStrike">
                        <a:solidFill>
                          <a:srgbClr val="FFFFFF"/>
                        </a:solidFill>
                        <a:effectLst/>
                        <a:latin typeface="Calibri" panose="020F0502020204030204" pitchFamily="34" charset="0"/>
                      </a:endParaRPr>
                    </a:p>
                  </a:txBody>
                  <a:tcPr marL="4203" marR="4203" marT="4203" marB="0" anchor="b"/>
                </a:tc>
                <a:tc>
                  <a:txBody>
                    <a:bodyPr/>
                    <a:lstStyle/>
                    <a:p>
                      <a:pPr algn="ctr" fontAlgn="b"/>
                      <a:r>
                        <a:rPr lang="en-US" sz="1200" u="none" strike="noStrike" dirty="0">
                          <a:effectLst/>
                          <a:latin typeface="Calibri" panose="020F0502020204030204" pitchFamily="34" charset="0"/>
                        </a:rPr>
                        <a:t>Notes</a:t>
                      </a:r>
                      <a:endParaRPr lang="en-US" sz="1200" b="1" i="0" u="none" strike="noStrike" dirty="0">
                        <a:solidFill>
                          <a:srgbClr val="FFFFFF"/>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00"/>
                  </a:ext>
                </a:extLst>
              </a:tr>
              <a:tr h="200762">
                <a:tc>
                  <a:txBody>
                    <a:bodyPr/>
                    <a:lstStyle/>
                    <a:p>
                      <a:pPr algn="l" rtl="0" fontAlgn="t"/>
                      <a:r>
                        <a:rPr lang="en-US" sz="1200" u="none" strike="noStrike" dirty="0">
                          <a:effectLst/>
                          <a:latin typeface="Calibri" panose="020F0502020204030204" pitchFamily="34" charset="0"/>
                        </a:rPr>
                        <a:t>11-16/0998</a:t>
                      </a:r>
                      <a:endParaRPr lang="en-US" sz="1200" b="0" i="0" u="none" strike="noStrike" dirty="0">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Rules for 2 EDCA parameters</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laurent cariou</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r>
                        <a:rPr lang="en-US" sz="1200" u="none" strike="noStrike">
                          <a:effectLst/>
                          <a:latin typeface="Calibri" panose="020F0502020204030204" pitchFamily="34" charset="0"/>
                        </a:rPr>
                        <a:t> </a:t>
                      </a:r>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8"/>
                  </a:ext>
                </a:extLst>
              </a:tr>
              <a:tr h="191203">
                <a:tc>
                  <a:txBody>
                    <a:bodyPr/>
                    <a:lstStyle/>
                    <a:p>
                      <a:pPr algn="l" rtl="0" fontAlgn="t"/>
                      <a:r>
                        <a:rPr lang="en-US" sz="1200" u="none" strike="noStrike">
                          <a:effectLst/>
                          <a:latin typeface="Calibri" panose="020F0502020204030204" pitchFamily="34" charset="0"/>
                        </a:rPr>
                        <a:t>11-16/1110</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comment resolution on subclause 10.22.2 and 10.22.4</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rtl="0" fontAlgn="t"/>
                      <a:r>
                        <a:rPr lang="en-US" sz="1200" u="none" strike="noStrike">
                          <a:effectLst/>
                          <a:latin typeface="Calibri" panose="020F0502020204030204" pitchFamily="34" charset="0"/>
                        </a:rPr>
                        <a:t>Yongho Seok </a:t>
                      </a:r>
                      <a:endParaRPr lang="en-US" sz="1200" b="0" i="0" u="none" strike="noStrike">
                        <a:solidFill>
                          <a:srgbClr val="000000"/>
                        </a:solidFill>
                        <a:effectLst/>
                        <a:latin typeface="Calibri" panose="020F0502020204030204" pitchFamily="34" charset="0"/>
                      </a:endParaRPr>
                    </a:p>
                  </a:txBody>
                  <a:tcPr marL="4203" marR="4203" marT="4203" marB="0"/>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19"/>
                  </a:ext>
                </a:extLst>
              </a:tr>
              <a:tr h="191203">
                <a:tc>
                  <a:txBody>
                    <a:bodyPr/>
                    <a:lstStyle/>
                    <a:p>
                      <a:pPr algn="l" fontAlgn="b"/>
                      <a:r>
                        <a:rPr lang="en-US" sz="1200" u="none" strike="noStrike">
                          <a:effectLst/>
                          <a:latin typeface="Calibri" panose="020F0502020204030204" pitchFamily="34" charset="0"/>
                        </a:rPr>
                        <a:t>11-16/1131</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comment resolution on mu ack policy</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Yongho Seok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0"/>
                  </a:ext>
                </a:extLst>
              </a:tr>
              <a:tr h="191203">
                <a:tc>
                  <a:txBody>
                    <a:bodyPr/>
                    <a:lstStyle/>
                    <a:p>
                      <a:pPr algn="l" fontAlgn="b"/>
                      <a:r>
                        <a:rPr lang="en-US" sz="1200" u="none" strike="noStrike">
                          <a:effectLst/>
                          <a:latin typeface="Calibri" panose="020F0502020204030204" pitchFamily="34" charset="0"/>
                        </a:rPr>
                        <a:t>11-16/1154</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 MAC CR for CID 966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Weimin Xing</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1"/>
                  </a:ext>
                </a:extLst>
              </a:tr>
              <a:tr h="191203">
                <a:tc>
                  <a:txBody>
                    <a:bodyPr/>
                    <a:lstStyle/>
                    <a:p>
                      <a:pPr algn="l" fontAlgn="b"/>
                      <a:r>
                        <a:rPr lang="en-US" sz="1200" u="none" strike="noStrike">
                          <a:effectLst/>
                          <a:latin typeface="Calibri" panose="020F0502020204030204" pitchFamily="34" charset="0"/>
                        </a:rPr>
                        <a:t>11-16/1157</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Comment resolution on SU_MU ACK procedures</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Jeongki Kim</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2"/>
                  </a:ext>
                </a:extLst>
              </a:tr>
              <a:tr h="191203">
                <a:tc>
                  <a:txBody>
                    <a:bodyPr/>
                    <a:lstStyle/>
                    <a:p>
                      <a:pPr algn="l" fontAlgn="b"/>
                      <a:r>
                        <a:rPr lang="en-US" sz="1200" u="none" strike="noStrike">
                          <a:effectLst/>
                          <a:latin typeface="Calibri" panose="020F0502020204030204" pitchFamily="34" charset="0"/>
                        </a:rPr>
                        <a:t>11-16/1173</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Comment Resolution on Two NAVs - Part II</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Po-Kai Huang</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3"/>
                  </a:ext>
                </a:extLst>
              </a:tr>
              <a:tr h="191203">
                <a:tc>
                  <a:txBody>
                    <a:bodyPr/>
                    <a:lstStyle/>
                    <a:p>
                      <a:pPr algn="l" fontAlgn="b"/>
                      <a:r>
                        <a:rPr lang="en-US" sz="1200" u="none" strike="noStrike">
                          <a:effectLst/>
                          <a:latin typeface="Calibri" panose="020F0502020204030204" pitchFamily="34" charset="0"/>
                        </a:rPr>
                        <a:t>11-16/1180</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Proposed text changes for MU EDCA parameters</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laurent cariou</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4"/>
                  </a:ext>
                </a:extLst>
              </a:tr>
              <a:tr h="191203">
                <a:tc>
                  <a:txBody>
                    <a:bodyPr/>
                    <a:lstStyle/>
                    <a:p>
                      <a:pPr algn="l" fontAlgn="b"/>
                      <a:r>
                        <a:rPr lang="en-US" sz="1200" u="none" strike="noStrike">
                          <a:effectLst/>
                          <a:latin typeface="Calibri" panose="020F0502020204030204" pitchFamily="34" charset="0"/>
                        </a:rPr>
                        <a:t>11-16/1181</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dirty="0">
                          <a:effectLst/>
                          <a:latin typeface="Calibri" panose="020F0502020204030204" pitchFamily="34" charset="0"/>
                        </a:rPr>
                        <a:t>CW value after UL MU procedure</a:t>
                      </a:r>
                      <a:endParaRPr lang="en-US" sz="1200" b="0" i="0" u="none" strike="noStrike" dirty="0">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Woojin Ahn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5"/>
                  </a:ext>
                </a:extLst>
              </a:tr>
              <a:tr h="191203">
                <a:tc>
                  <a:txBody>
                    <a:bodyPr/>
                    <a:lstStyle/>
                    <a:p>
                      <a:pPr algn="l" fontAlgn="b"/>
                      <a:r>
                        <a:rPr lang="en-US" sz="1200" u="none" strike="noStrike">
                          <a:effectLst/>
                          <a:latin typeface="Calibri" panose="020F0502020204030204" pitchFamily="34" charset="0"/>
                        </a:rPr>
                        <a:t>11-16/1182</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HE Sounding Feedback Segmentation</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Liwen Chu</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6"/>
                  </a:ext>
                </a:extLst>
              </a:tr>
              <a:tr h="191203">
                <a:tc>
                  <a:txBody>
                    <a:bodyPr/>
                    <a:lstStyle/>
                    <a:p>
                      <a:pPr algn="l" fontAlgn="b"/>
                      <a:r>
                        <a:rPr lang="en-US" sz="1200" u="none" strike="noStrike">
                          <a:effectLst/>
                          <a:latin typeface="Calibri" panose="020F0502020204030204" pitchFamily="34" charset="0"/>
                        </a:rPr>
                        <a:t>11-16/1183</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MU RTS CTS data rate comment</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Liwen Chu</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7"/>
                  </a:ext>
                </a:extLst>
              </a:tr>
              <a:tr h="191203">
                <a:tc>
                  <a:txBody>
                    <a:bodyPr/>
                    <a:lstStyle/>
                    <a:p>
                      <a:pPr algn="l" fontAlgn="b"/>
                      <a:r>
                        <a:rPr lang="en-US" sz="1200" u="none" strike="noStrike">
                          <a:effectLst/>
                          <a:latin typeface="Calibri" panose="020F0502020204030204" pitchFamily="34" charset="0"/>
                        </a:rPr>
                        <a:t>11-16/1184</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fr-FR" sz="1200" u="none" strike="noStrike">
                          <a:effectLst/>
                          <a:latin typeface="Calibri" panose="020F0502020204030204" pitchFamily="34" charset="0"/>
                        </a:rPr>
                        <a:t>A-MPDU 25.10 25.10.2 comment resolution</a:t>
                      </a:r>
                      <a:endParaRPr lang="fr-FR"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Liwen Chu</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8"/>
                  </a:ext>
                </a:extLst>
              </a:tr>
              <a:tr h="191203">
                <a:tc>
                  <a:txBody>
                    <a:bodyPr/>
                    <a:lstStyle/>
                    <a:p>
                      <a:pPr algn="l" fontAlgn="b"/>
                      <a:r>
                        <a:rPr lang="en-US" sz="1200" u="none" strike="noStrike">
                          <a:effectLst/>
                          <a:latin typeface="Calibri" panose="020F0502020204030204" pitchFamily="34" charset="0"/>
                        </a:rPr>
                        <a:t>11-16/1185</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A-MPDU 25.10.3 comment resolution</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Liwen Chu</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29"/>
                  </a:ext>
                </a:extLst>
              </a:tr>
              <a:tr h="191203">
                <a:tc>
                  <a:txBody>
                    <a:bodyPr/>
                    <a:lstStyle/>
                    <a:p>
                      <a:pPr algn="l" fontAlgn="b"/>
                      <a:r>
                        <a:rPr lang="en-US" sz="1200" u="none" strike="noStrike">
                          <a:effectLst/>
                          <a:latin typeface="Calibri" panose="020F0502020204030204" pitchFamily="34" charset="0"/>
                        </a:rPr>
                        <a:t>11-16/1186</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A-MPDU Content Comment Resolution</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Liwen Chu</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0"/>
                  </a:ext>
                </a:extLst>
              </a:tr>
              <a:tr h="191203">
                <a:tc>
                  <a:txBody>
                    <a:bodyPr/>
                    <a:lstStyle/>
                    <a:p>
                      <a:pPr algn="l" fontAlgn="b"/>
                      <a:r>
                        <a:rPr lang="en-US" sz="1200" u="none" strike="noStrike">
                          <a:effectLst/>
                          <a:latin typeface="Calibri" panose="020F0502020204030204" pitchFamily="34" charset="0"/>
                        </a:rPr>
                        <a:t>11-16/1188</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MAC Capabilities in HE Capabilities IE</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Alfred Asterjadhi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1"/>
                  </a:ext>
                </a:extLst>
              </a:tr>
              <a:tr h="191203">
                <a:tc>
                  <a:txBody>
                    <a:bodyPr/>
                    <a:lstStyle/>
                    <a:p>
                      <a:pPr algn="l" fontAlgn="b"/>
                      <a:r>
                        <a:rPr lang="en-US" sz="1200" u="none" strike="noStrike">
                          <a:effectLst/>
                          <a:latin typeface="Calibri" panose="020F0502020204030204" pitchFamily="34" charset="0"/>
                        </a:rPr>
                        <a:t>11-16/1189</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CC0-TWT operation</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Alfred Asterjadhi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2"/>
                  </a:ext>
                </a:extLst>
              </a:tr>
              <a:tr h="191203">
                <a:tc>
                  <a:txBody>
                    <a:bodyPr/>
                    <a:lstStyle/>
                    <a:p>
                      <a:pPr algn="l" fontAlgn="b"/>
                      <a:r>
                        <a:rPr lang="en-US" sz="1200" u="none" strike="noStrike">
                          <a:effectLst/>
                          <a:latin typeface="Calibri" panose="020F0502020204030204" pitchFamily="34" charset="0"/>
                        </a:rPr>
                        <a:t>11-16/1195</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MAC Clarifications</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Alfred Asterjadhi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3"/>
                  </a:ext>
                </a:extLst>
              </a:tr>
              <a:tr h="191203">
                <a:tc>
                  <a:txBody>
                    <a:bodyPr/>
                    <a:lstStyle/>
                    <a:p>
                      <a:pPr algn="l" fontAlgn="b"/>
                      <a:r>
                        <a:rPr lang="en-US" sz="1200" u="none" strike="noStrike">
                          <a:effectLst/>
                          <a:latin typeface="Calibri" panose="020F0502020204030204" pitchFamily="34" charset="0"/>
                        </a:rPr>
                        <a:t>11-16/1204</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Intra-PPDU Power Save for a Multiple BSSID Set Case</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Geonjung Ko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4"/>
                  </a:ext>
                </a:extLst>
              </a:tr>
              <a:tr h="191203">
                <a:tc>
                  <a:txBody>
                    <a:bodyPr/>
                    <a:lstStyle/>
                    <a:p>
                      <a:pPr algn="l" fontAlgn="b"/>
                      <a:r>
                        <a:rPr lang="en-US" sz="1200" u="none" strike="noStrike">
                          <a:effectLst/>
                          <a:latin typeface="Calibri" panose="020F0502020204030204" pitchFamily="34" charset="0"/>
                        </a:rPr>
                        <a:t>11-16/1205</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Text for Intra-PPDU Power Save for a Multiple BSSID Set Case</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Geonjung Ko</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5"/>
                  </a:ext>
                </a:extLst>
              </a:tr>
              <a:tr h="191203">
                <a:tc>
                  <a:txBody>
                    <a:bodyPr/>
                    <a:lstStyle/>
                    <a:p>
                      <a:pPr algn="l" fontAlgn="b"/>
                      <a:r>
                        <a:rPr lang="en-US" sz="1200" u="none" strike="noStrike">
                          <a:effectLst/>
                          <a:latin typeface="Calibri" panose="020F0502020204030204" pitchFamily="34" charset="0"/>
                        </a:rPr>
                        <a:t>11-16/1210</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Comment Resolution on MU acknowledgement procedure</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Junichi Iwatani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6"/>
                  </a:ext>
                </a:extLst>
              </a:tr>
              <a:tr h="191203">
                <a:tc>
                  <a:txBody>
                    <a:bodyPr/>
                    <a:lstStyle/>
                    <a:p>
                      <a:pPr algn="l" fontAlgn="b"/>
                      <a:r>
                        <a:rPr lang="en-US" sz="1200" u="none" strike="noStrike">
                          <a:effectLst/>
                          <a:latin typeface="Calibri" panose="020F0502020204030204" pitchFamily="34" charset="0"/>
                        </a:rPr>
                        <a:t>11-16/1211</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CR_CID_122_576_972_2598</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Huizhao Wang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7"/>
                  </a:ext>
                </a:extLst>
              </a:tr>
              <a:tr h="191203">
                <a:tc>
                  <a:txBody>
                    <a:bodyPr/>
                    <a:lstStyle/>
                    <a:p>
                      <a:pPr algn="l" fontAlgn="b"/>
                      <a:r>
                        <a:rPr lang="en-US" sz="1200" u="none" strike="noStrike">
                          <a:effectLst/>
                          <a:latin typeface="Calibri" panose="020F0502020204030204" pitchFamily="34" charset="0"/>
                        </a:rPr>
                        <a:t>11-16/1213</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CR TWT and HE element related</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Matthew Fischer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8"/>
                  </a:ext>
                </a:extLst>
              </a:tr>
              <a:tr h="191203">
                <a:tc>
                  <a:txBody>
                    <a:bodyPr/>
                    <a:lstStyle/>
                    <a:p>
                      <a:pPr algn="l" fontAlgn="b"/>
                      <a:r>
                        <a:rPr lang="en-US" sz="1200" u="none" strike="noStrike">
                          <a:effectLst/>
                          <a:latin typeface="Calibri" panose="020F0502020204030204" pitchFamily="34" charset="0"/>
                        </a:rPr>
                        <a:t>11-16/1220</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MU mode EDCA control</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Jinsoo Ahn</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39"/>
                  </a:ext>
                </a:extLst>
              </a:tr>
              <a:tr h="191203">
                <a:tc>
                  <a:txBody>
                    <a:bodyPr/>
                    <a:lstStyle/>
                    <a:p>
                      <a:pPr algn="l" fontAlgn="b"/>
                      <a:r>
                        <a:rPr lang="en-US" sz="1200" u="none" strike="noStrike">
                          <a:effectLst/>
                          <a:latin typeface="Calibri" panose="020F0502020204030204" pitchFamily="34" charset="0"/>
                        </a:rPr>
                        <a:t>11-16/1234</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Spec Text for TWT Protectioin field</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Hanseul Hong</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40"/>
                  </a:ext>
                </a:extLst>
              </a:tr>
              <a:tr h="191203">
                <a:tc>
                  <a:txBody>
                    <a:bodyPr/>
                    <a:lstStyle/>
                    <a:p>
                      <a:pPr algn="l" fontAlgn="b"/>
                      <a:r>
                        <a:rPr lang="en-US" sz="1200" u="none" strike="noStrike">
                          <a:effectLst/>
                          <a:latin typeface="Calibri" panose="020F0502020204030204" pitchFamily="34" charset="0"/>
                        </a:rPr>
                        <a:t>11-16/1236</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Text for Partial BSS Color and AID Assignment Rule</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Geonjung Ko </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41"/>
                  </a:ext>
                </a:extLst>
              </a:tr>
              <a:tr h="191203">
                <a:tc>
                  <a:txBody>
                    <a:bodyPr/>
                    <a:lstStyle/>
                    <a:p>
                      <a:pPr algn="l" fontAlgn="b"/>
                      <a:r>
                        <a:rPr lang="en-US" sz="1200" u="none" strike="noStrike">
                          <a:effectLst/>
                          <a:latin typeface="Calibri" panose="020F0502020204030204" pitchFamily="34" charset="0"/>
                        </a:rPr>
                        <a:t>11-16/1237</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setting-quiet-time-period</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Chao-Chun Wang</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42"/>
                  </a:ext>
                </a:extLst>
              </a:tr>
              <a:tr h="191203">
                <a:tc>
                  <a:txBody>
                    <a:bodyPr/>
                    <a:lstStyle/>
                    <a:p>
                      <a:pPr algn="l" fontAlgn="b"/>
                      <a:r>
                        <a:rPr lang="en-US" sz="1200" u="none" strike="noStrike">
                          <a:effectLst/>
                          <a:latin typeface="Calibri" panose="020F0502020204030204" pitchFamily="34" charset="0"/>
                        </a:rPr>
                        <a:t>11-16/1238</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Setting Quiet time period - text</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r>
                        <a:rPr lang="en-US" sz="1200" u="none" strike="noStrike">
                          <a:effectLst/>
                          <a:latin typeface="Calibri" panose="020F0502020204030204" pitchFamily="34" charset="0"/>
                        </a:rPr>
                        <a:t>Chao-Chun Wang</a:t>
                      </a:r>
                      <a:endParaRPr lang="en-US" sz="1200" b="0" i="0" u="none" strike="noStrike">
                        <a:solidFill>
                          <a:srgbClr val="000000"/>
                        </a:solidFill>
                        <a:effectLst/>
                        <a:latin typeface="Calibri" panose="020F0502020204030204" pitchFamily="34" charset="0"/>
                      </a:endParaRPr>
                    </a:p>
                  </a:txBody>
                  <a:tcPr marL="4203" marR="4203" marT="4203"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4203" marR="4203" marT="4203" marB="0" anchor="b"/>
                </a:tc>
                <a:extLst>
                  <a:ext uri="{0D108BD9-81ED-4DB2-BD59-A6C34878D82A}">
                    <a16:rowId xmlns:a16="http://schemas.microsoft.com/office/drawing/2014/main" val="10043"/>
                  </a:ext>
                </a:extLst>
              </a:tr>
            </a:tbl>
          </a:graphicData>
        </a:graphic>
      </p:graphicFrame>
    </p:spTree>
    <p:extLst>
      <p:ext uri="{BB962C8B-B14F-4D97-AF65-F5344CB8AC3E}">
        <p14:creationId xmlns:p14="http://schemas.microsoft.com/office/powerpoint/2010/main" val="3137058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SP1 </a:t>
            </a:r>
            <a:endParaRPr lang="en-US" altLang="en-US" sz="1800" dirty="0">
              <a:latin typeface="Calibri" panose="020F0502020204030204" pitchFamily="34" charset="0"/>
            </a:endParaRPr>
          </a:p>
        </p:txBody>
      </p:sp>
      <p:sp>
        <p:nvSpPr>
          <p:cNvPr id="25603" name="Content Placeholder 2"/>
          <p:cNvSpPr>
            <a:spLocks noGrp="1"/>
          </p:cNvSpPr>
          <p:nvPr>
            <p:ph idx="1"/>
          </p:nvPr>
        </p:nvSpPr>
        <p:spPr>
          <a:xfrm>
            <a:off x="685800" y="1676400"/>
            <a:ext cx="7772400" cy="4114800"/>
          </a:xfrm>
        </p:spPr>
        <p:txBody>
          <a:bodyPr/>
          <a:lstStyle/>
          <a:p>
            <a:pPr lvl="0"/>
            <a:r>
              <a:rPr lang="en-US" sz="2000" dirty="0">
                <a:latin typeface="Calibri" panose="020F0502020204030204" pitchFamily="34" charset="0"/>
              </a:rPr>
              <a:t>Do you agree to add to the 11ax specification D0.4 the comment resolutions in document 16/xyzr2 for CIDs: </a:t>
            </a:r>
            <a:r>
              <a:rPr lang="en-GB" sz="2000" dirty="0">
                <a:latin typeface="Calibri" panose="020F0502020204030204" pitchFamily="34" charset="0"/>
              </a:rPr>
              <a:t>… </a:t>
            </a:r>
            <a:endParaRPr lang="en-US" sz="2000" dirty="0">
              <a:latin typeface="Calibri" panose="020F0502020204030204" pitchFamily="34" charset="0"/>
            </a:endParaRPr>
          </a:p>
          <a:p>
            <a:pPr marL="0" indent="0">
              <a:buNone/>
            </a:pPr>
            <a:r>
              <a:rPr lang="en-US" sz="2000" dirty="0">
                <a:latin typeface="Calibri" panose="020F0502020204030204" pitchFamily="34" charset="0"/>
              </a:rPr>
              <a:t> </a:t>
            </a:r>
          </a:p>
          <a:p>
            <a:r>
              <a:rPr lang="en-US" sz="2000" dirty="0">
                <a:latin typeface="Calibri" panose="020F0502020204030204" pitchFamily="34" charset="0"/>
              </a:rPr>
              <a:t>Results:</a:t>
            </a:r>
          </a:p>
          <a:p>
            <a:pPr lvl="1"/>
            <a:r>
              <a:rPr lang="en-US" sz="1600" dirty="0">
                <a:latin typeface="Calibri" panose="020F0502020204030204" pitchFamily="34" charset="0"/>
              </a:rPr>
              <a:t>Y</a:t>
            </a:r>
          </a:p>
          <a:p>
            <a:pPr lvl="1"/>
            <a:r>
              <a:rPr lang="en-US" sz="1600" dirty="0">
                <a:latin typeface="Calibri" panose="020F0502020204030204" pitchFamily="34" charset="0"/>
              </a:rPr>
              <a:t>N</a:t>
            </a:r>
          </a:p>
          <a:p>
            <a:pPr lvl="1"/>
            <a:r>
              <a:rPr lang="en-US" sz="1600" dirty="0">
                <a:latin typeface="Calibri" panose="020F0502020204030204" pitchFamily="34" charset="0"/>
              </a:rPr>
              <a:t>A  	</a:t>
            </a:r>
          </a:p>
          <a:p>
            <a:endParaRPr lang="en-US" sz="2000" dirty="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9235003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(1/2)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Proposed 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074824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(2/2)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A 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15</a:t>
            </a:fld>
            <a:endParaRPr lang="en-US" altLang="en-US"/>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4054111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16</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Backup Slides</a:t>
            </a:r>
          </a:p>
        </p:txBody>
      </p:sp>
      <p:sp>
        <p:nvSpPr>
          <p:cNvPr id="6"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7"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17</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MAC 1-1: </a:t>
            </a:r>
            <a:r>
              <a:rPr lang="en-US" altLang="en-US" dirty="0" err="1"/>
              <a:t>Premotion</a:t>
            </a:r>
            <a:br>
              <a:rPr lang="en-US" altLang="en-US" dirty="0"/>
            </a:br>
            <a:r>
              <a:rPr lang="en-US" altLang="en-US" dirty="0"/>
              <a:t>contribution-file-name</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ko-KR" dirty="0"/>
              <a:t>Do you agree to add the TGax SFD: </a:t>
            </a:r>
          </a:p>
          <a:p>
            <a:pPr lvl="1"/>
            <a:r>
              <a:rPr lang="en-US" altLang="ko-KR" dirty="0"/>
              <a:t>ABC</a:t>
            </a:r>
            <a:endParaRPr lang="en-US" dirty="0"/>
          </a:p>
          <a:p>
            <a:pPr marL="457200" lvl="1" indent="0">
              <a:buNone/>
            </a:pPr>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013639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18</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Approval of  MAC Ad Hoc Minutes</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Approve TGax MAC ad hoc  minutes of meetings and teleconferences from the July 2015 meeting until today:  </a:t>
            </a:r>
          </a:p>
          <a:p>
            <a:pPr lvl="1"/>
            <a:r>
              <a:rPr lang="en-US" altLang="en-US" sz="1600" dirty="0"/>
              <a:t>&lt;Doc reference&gt;</a:t>
            </a:r>
          </a:p>
          <a:p>
            <a:pPr lvl="1"/>
            <a:endParaRPr lang="en-US" altLang="en-US" sz="1600" dirty="0"/>
          </a:p>
          <a:p>
            <a:r>
              <a:rPr lang="en-US" altLang="en-US" sz="2000" dirty="0"/>
              <a:t>Mover:		Seconder:</a:t>
            </a:r>
          </a:p>
          <a:p>
            <a:endParaRPr lang="en-US" altLang="en-US" sz="2000" dirty="0"/>
          </a:p>
          <a:p>
            <a:r>
              <a:rPr lang="en-US" altLang="en-US" sz="2000" dirty="0"/>
              <a:t>Y: </a:t>
            </a:r>
          </a:p>
          <a:p>
            <a:r>
              <a:rPr lang="en-US" altLang="en-US" sz="2000" dirty="0"/>
              <a:t>N: </a:t>
            </a:r>
          </a:p>
          <a:p>
            <a:r>
              <a:rPr lang="en-US" altLang="en-US" sz="2000" dirty="0"/>
              <a:t>Abstain: </a:t>
            </a:r>
          </a:p>
          <a:p>
            <a:endParaRPr lang="en-US" altLang="en-US" sz="2000" dirty="0"/>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1522591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19</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(“Testing the temperature of the room”)</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 </a:t>
            </a:r>
            <a:r>
              <a:rPr lang="en-US" altLang="en-US" sz="2000" dirty="0" err="1"/>
              <a:t>xxxx</a:t>
            </a:r>
            <a:endParaRPr lang="en-US" altLang="en-US" sz="2000" dirty="0"/>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285356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a:solidFill>
                  <a:srgbClr val="0070C0"/>
                </a:solidFill>
                <a:latin typeface="Arial Black" pitchFamily="34" charset="0"/>
              </a:rPr>
              <a:t>IEEE 802.11 TGax</a:t>
            </a:r>
            <a:br>
              <a:rPr lang="en-US" altLang="en-US" dirty="0">
                <a:solidFill>
                  <a:srgbClr val="0070C0"/>
                </a:solidFill>
                <a:latin typeface="Arial Black" pitchFamily="34" charset="0"/>
              </a:rPr>
            </a:br>
            <a:r>
              <a:rPr lang="en-US" altLang="en-US" dirty="0">
                <a:solidFill>
                  <a:srgbClr val="0070C0"/>
                </a:solidFill>
                <a:latin typeface="Arial Black" pitchFamily="34" charset="0"/>
              </a:rPr>
              <a:t>High Efficiency WLAN</a:t>
            </a:r>
            <a:br>
              <a:rPr lang="en-US" altLang="en-US" dirty="0">
                <a:solidFill>
                  <a:srgbClr val="0070C0"/>
                </a:solidFill>
                <a:latin typeface="Arial Black" pitchFamily="34" charset="0"/>
              </a:rPr>
            </a:br>
            <a:r>
              <a:rPr lang="en-US" altLang="en-US" dirty="0">
                <a:solidFill>
                  <a:srgbClr val="0070C0"/>
                </a:solidFill>
                <a:latin typeface="Arial Black" pitchFamily="34" charset="0"/>
              </a:rPr>
              <a:t>MAC Ad Hoc</a:t>
            </a:r>
            <a:endParaRPr lang="en-CA" altLang="en-US" dirty="0">
              <a:solidFill>
                <a:srgbClr val="0070C0"/>
              </a:solidFill>
            </a:endParaRPr>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a:latin typeface="Arial" pitchFamily="34" charset="0"/>
            </a:endParaRPr>
          </a:p>
          <a:p>
            <a:pPr algn="ctr">
              <a:lnSpc>
                <a:spcPct val="90000"/>
              </a:lnSpc>
              <a:buFontTx/>
              <a:buNone/>
            </a:pPr>
            <a:r>
              <a:rPr lang="en-US" altLang="en-US" sz="2000" dirty="0">
                <a:latin typeface="Arial" pitchFamily="34" charset="0"/>
              </a:rPr>
              <a:t>Co-Chairs: </a:t>
            </a:r>
          </a:p>
          <a:p>
            <a:pPr algn="ctr">
              <a:lnSpc>
                <a:spcPct val="90000"/>
              </a:lnSpc>
              <a:buFontTx/>
              <a:buNone/>
            </a:pPr>
            <a:r>
              <a:rPr lang="en-US" altLang="en-US" sz="2000" dirty="0">
                <a:latin typeface="Arial" pitchFamily="34" charset="0"/>
              </a:rPr>
              <a:t>Brian Hart (Cisco Systems)</a:t>
            </a:r>
          </a:p>
          <a:p>
            <a:pPr algn="ctr">
              <a:lnSpc>
                <a:spcPct val="90000"/>
              </a:lnSpc>
              <a:buFontTx/>
              <a:buNone/>
            </a:pPr>
            <a:r>
              <a:rPr lang="en-US" altLang="en-US" sz="2000" dirty="0">
                <a:latin typeface="Arial" pitchFamily="34" charset="0"/>
              </a:rPr>
              <a:t>Reza Hedayat (Newracom)</a:t>
            </a:r>
          </a:p>
          <a:p>
            <a:pPr algn="ctr">
              <a:lnSpc>
                <a:spcPct val="90000"/>
              </a:lnSpc>
              <a:buFontTx/>
              <a:buNone/>
            </a:pPr>
            <a:r>
              <a:rPr lang="en-US" altLang="en-US" sz="2000" dirty="0">
                <a:latin typeface="Arial" pitchFamily="34" charset="0"/>
              </a:rPr>
              <a:t>Eric Wong (Apple)</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Slide Number Placeholder 5"/>
          <p:cNvSpPr>
            <a:spLocks noGrp="1"/>
          </p:cNvSpPr>
          <p:nvPr>
            <p:ph type="sldNum" sz="quarter" idx="12"/>
          </p:nvPr>
        </p:nvSpPr>
        <p:spPr>
          <a:xfrm>
            <a:off x="4357688" y="6475413"/>
            <a:ext cx="5048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F11482B-EAB7-42E9-AFE9-6851CB6DEB62}" type="slidenum">
              <a:rPr lang="en-US" altLang="en-US"/>
              <a:pPr/>
              <a:t>20</a:t>
            </a:fld>
            <a:endParaRPr lang="en-US" altLang="en-US"/>
          </a:p>
        </p:txBody>
      </p:sp>
      <p:sp>
        <p:nvSpPr>
          <p:cNvPr id="28677" name="Rectangle 2"/>
          <p:cNvSpPr>
            <a:spLocks noGrp="1" noChangeArrowheads="1"/>
          </p:cNvSpPr>
          <p:nvPr>
            <p:ph type="title"/>
          </p:nvPr>
        </p:nvSpPr>
        <p:spPr>
          <a:xfrm>
            <a:off x="457200" y="685800"/>
            <a:ext cx="8458200" cy="1066800"/>
          </a:xfrm>
        </p:spPr>
        <p:txBody>
          <a:bodyPr/>
          <a:lstStyle/>
          <a:p>
            <a:r>
              <a:rPr lang="en-US" altLang="en-US" dirty="0"/>
              <a:t>Strawpoll </a:t>
            </a:r>
            <a:r>
              <a:rPr lang="en-US" altLang="en-US" dirty="0" err="1"/>
              <a:t>xxxx</a:t>
            </a:r>
            <a:r>
              <a:rPr lang="en-US" altLang="en-US" dirty="0"/>
              <a:t> </a:t>
            </a:r>
            <a:br>
              <a:rPr lang="en-US" altLang="en-US" dirty="0"/>
            </a:br>
            <a:r>
              <a:rPr lang="en-US" altLang="en-US" dirty="0"/>
              <a:t>(“</a:t>
            </a:r>
            <a:r>
              <a:rPr lang="en-US" altLang="en-US" dirty="0" err="1"/>
              <a:t>Premotion</a:t>
            </a:r>
            <a:r>
              <a:rPr lang="en-US" altLang="en-US" dirty="0"/>
              <a:t>”)</a:t>
            </a:r>
          </a:p>
        </p:txBody>
      </p:sp>
      <p:sp>
        <p:nvSpPr>
          <p:cNvPr id="28678" name="Rectangle 3"/>
          <p:cNvSpPr>
            <a:spLocks noGrp="1" noChangeArrowheads="1"/>
          </p:cNvSpPr>
          <p:nvPr>
            <p:ph type="body" idx="1"/>
          </p:nvPr>
        </p:nvSpPr>
        <p:spPr>
          <a:xfrm>
            <a:off x="685800" y="1828800"/>
            <a:ext cx="7772400" cy="4114800"/>
          </a:xfrm>
        </p:spPr>
        <p:txBody>
          <a:bodyPr/>
          <a:lstStyle/>
          <a:p>
            <a:r>
              <a:rPr lang="en-US" altLang="en-US" sz="2000" dirty="0"/>
              <a:t>Do you agree to add to the TG Specification Frame work document?</a:t>
            </a:r>
          </a:p>
          <a:p>
            <a:r>
              <a:rPr lang="en-US" altLang="en-US" sz="2000" dirty="0" err="1"/>
              <a:t>x.y.z</a:t>
            </a:r>
            <a:r>
              <a:rPr lang="en-US" altLang="en-US" sz="2000" dirty="0"/>
              <a:t>. &lt;feature description&gt;</a:t>
            </a:r>
          </a:p>
          <a:p>
            <a:pPr lvl="1"/>
            <a:endParaRPr lang="en-US" altLang="en-US" sz="1600" dirty="0"/>
          </a:p>
          <a:p>
            <a:r>
              <a:rPr lang="en-US" altLang="en-US" sz="2000" dirty="0"/>
              <a:t>Y: </a:t>
            </a:r>
          </a:p>
          <a:p>
            <a:r>
              <a:rPr lang="en-US" altLang="en-US" sz="2000" dirty="0"/>
              <a:t>N: </a:t>
            </a:r>
          </a:p>
          <a:p>
            <a:r>
              <a:rPr lang="en-US" altLang="en-US" sz="2000" dirty="0"/>
              <a:t>Abstain: </a:t>
            </a:r>
          </a:p>
          <a:p>
            <a:endParaRPr lang="en-US" altLang="en-US" sz="2000" dirty="0"/>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extLst>
      <p:ext uri="{BB962C8B-B14F-4D97-AF65-F5344CB8AC3E}">
        <p14:creationId xmlns:p14="http://schemas.microsoft.com/office/powerpoint/2010/main" val="3243905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a:t>Call meeting to order </a:t>
            </a:r>
          </a:p>
          <a:p>
            <a:r>
              <a:rPr lang="en-US" altLang="en-US" sz="2000" dirty="0"/>
              <a:t>Patent policy, etc. (Call for Potentially Essential Patents)</a:t>
            </a:r>
          </a:p>
          <a:p>
            <a:r>
              <a:rPr lang="en-US" altLang="en-US" sz="2000" dirty="0"/>
              <a:t>Call for submissions</a:t>
            </a:r>
          </a:p>
          <a:p>
            <a:r>
              <a:rPr lang="en-US" altLang="en-US" sz="2000" dirty="0"/>
              <a:t>Set and approve agenda</a:t>
            </a:r>
          </a:p>
          <a:p>
            <a:r>
              <a:rPr lang="en-US" altLang="en-US" sz="2000" dirty="0"/>
              <a:t>Note ad hoc rules // Slides 13-14</a:t>
            </a:r>
          </a:p>
          <a:p>
            <a:r>
              <a:rPr lang="en-US" altLang="en-US" sz="2000" dirty="0"/>
              <a:t>Note MAC ad hoc sessions this week </a:t>
            </a:r>
          </a:p>
          <a:p>
            <a:pPr lvl="1"/>
            <a:r>
              <a:rPr lang="en-US" altLang="en-US" sz="1800" b="1" dirty="0">
                <a:solidFill>
                  <a:srgbClr val="0070C0"/>
                </a:solidFill>
              </a:rPr>
              <a:t>Mon: PM2</a:t>
            </a:r>
          </a:p>
          <a:p>
            <a:pPr lvl="1"/>
            <a:r>
              <a:rPr lang="en-US" altLang="en-US" sz="1800" b="1" dirty="0">
                <a:solidFill>
                  <a:srgbClr val="0070C0"/>
                </a:solidFill>
              </a:rPr>
              <a:t>Tue: AM2, PM2 </a:t>
            </a:r>
          </a:p>
          <a:p>
            <a:pPr lvl="1"/>
            <a:r>
              <a:rPr lang="en-US" altLang="en-US" sz="1800" b="1" dirty="0">
                <a:solidFill>
                  <a:srgbClr val="0070C0"/>
                </a:solidFill>
              </a:rPr>
              <a:t>Wed:PM1, PM2</a:t>
            </a:r>
          </a:p>
          <a:p>
            <a:r>
              <a:rPr lang="en-CA" altLang="en-US" sz="2000" dirty="0"/>
              <a:t>Technical Presentations approved by 802.11ax chair for presentation this week, and related straw polls</a:t>
            </a:r>
          </a:p>
          <a:p>
            <a:r>
              <a:rPr lang="en-CA" altLang="en-US" sz="2000" dirty="0"/>
              <a:t>Any other technical presentations </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slot</a:t>
            </a:r>
          </a:p>
          <a:p>
            <a:r>
              <a:rPr lang="en-US" altLang="en-US" dirty="0"/>
              <a:t>Cell Phones to be silent or Off</a:t>
            </a:r>
          </a:p>
          <a:p>
            <a:r>
              <a:rPr lang="en-US" altLang="en-US" dirty="0"/>
              <a:t>Register your attendance via </a:t>
            </a:r>
            <a:r>
              <a:rPr lang="en-US" altLang="en-US" dirty="0">
                <a:hlinkClick r:id="rId3"/>
              </a:rPr>
              <a:t>https://imat.ieee.org</a:t>
            </a:r>
            <a:r>
              <a:rPr lang="en-US" altLang="en-US" dirty="0"/>
              <a:t> while on a meeting SSID (e.g. </a:t>
            </a:r>
            <a:r>
              <a:rPr lang="en-US" altLang="en-US" dirty="0" err="1"/>
              <a:t>Verilan</a:t>
            </a:r>
            <a:r>
              <a:rPr lang="en-US" altLang="en-US" dirty="0"/>
              <a:t>-secure)</a:t>
            </a:r>
          </a:p>
          <a:p>
            <a:r>
              <a:rPr lang="en-US" altLang="en-US" dirty="0"/>
              <a:t>Make sure your badges are correct </a:t>
            </a:r>
          </a:p>
          <a:p>
            <a:r>
              <a:rPr lang="en-US" altLang="en-US" dirty="0"/>
              <a:t>If you plan to make a submission, be sure it does not contain company logos or advertising</a:t>
            </a:r>
          </a:p>
          <a:p>
            <a:r>
              <a:rPr lang="en-US" altLang="en-US" dirty="0"/>
              <a:t>Questions on Voting status, Ballot pool, Access to Reflector, Documentation,  Member</a:t>
            </a:r>
            <a:r>
              <a:rPr lang="en-US" altLang="ja-JP" dirty="0"/>
              <a:t>’s Area</a:t>
            </a:r>
          </a:p>
          <a:p>
            <a:pPr lvl="1"/>
            <a:r>
              <a:rPr lang="en-US" altLang="en-US" sz="2400" dirty="0"/>
              <a:t>Contact Jon Rosdahl –  </a:t>
            </a:r>
            <a:r>
              <a:rPr lang="en-US" altLang="en-US" sz="2400" dirty="0">
                <a:hlinkClick r:id="rId4"/>
              </a:rPr>
              <a:t>jrosdahl@ieee.org</a:t>
            </a:r>
            <a:endParaRPr lang="en-US" altLang="en-US" dirty="0"/>
          </a:p>
          <a:p>
            <a:pPr lvl="1"/>
            <a:endParaRPr lang="en-US" altLang="en-US" dirty="0"/>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
        <p:nvSpPr>
          <p:cNvPr id="7"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8"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a:t>	</a:t>
            </a:r>
            <a:r>
              <a:rPr lang="en-US" altLang="en-US" sz="1400" b="0"/>
              <a:t>The IEEE-SA strongly recommends that at each WG meeting the chair or a designee:</a:t>
            </a:r>
            <a:endParaRPr lang="en-US" altLang="en-US" sz="1400"/>
          </a:p>
          <a:p>
            <a:pPr lvl="1">
              <a:lnSpc>
                <a:spcPct val="80000"/>
              </a:lnSpc>
            </a:pPr>
            <a:r>
              <a:rPr lang="en-US" altLang="en-US" sz="1400" b="1"/>
              <a:t>Show slides #1 through #4 of this presentation</a:t>
            </a:r>
          </a:p>
          <a:p>
            <a:pPr lvl="1">
              <a:lnSpc>
                <a:spcPct val="80000"/>
              </a:lnSpc>
            </a:pPr>
            <a:r>
              <a:rPr lang="en-US" altLang="en-US" sz="1400" b="1"/>
              <a:t>Advise the WG attendees that:</a:t>
            </a:r>
            <a:r>
              <a:rPr lang="en-US" altLang="en-US" sz="1400"/>
              <a:t> </a:t>
            </a:r>
          </a:p>
          <a:p>
            <a:pPr lvl="2">
              <a:lnSpc>
                <a:spcPct val="80000"/>
              </a:lnSpc>
            </a:pPr>
            <a:r>
              <a:rPr lang="en-US" altLang="en-US" sz="1400"/>
              <a:t>The IEEE</a:t>
            </a:r>
            <a:r>
              <a:rPr lang="ja-JP" altLang="en-US" sz="1400"/>
              <a:t>’</a:t>
            </a:r>
            <a:r>
              <a:rPr lang="en-US" altLang="ja-JP" sz="1400"/>
              <a:t>s patent policy is consistent with the ANSI patent policy and is described in Clause 6 of the </a:t>
            </a:r>
            <a:r>
              <a:rPr lang="en-US" altLang="ja-JP" sz="1400" i="1"/>
              <a:t>IEEE-SA Standards Board Bylaws</a:t>
            </a:r>
            <a:r>
              <a:rPr lang="en-US" altLang="ja-JP" sz="1400"/>
              <a:t>;</a:t>
            </a:r>
          </a:p>
          <a:p>
            <a:pPr lvl="2">
              <a:lnSpc>
                <a:spcPct val="80000"/>
              </a:lnSpc>
            </a:pPr>
            <a:r>
              <a:rPr lang="en-US" altLang="en-US" sz="1400"/>
              <a:t>Early identification of patent claims which may be essential for the use of standards under development is strongly encouraged; </a:t>
            </a:r>
          </a:p>
          <a:p>
            <a:pPr lvl="2">
              <a:lnSpc>
                <a:spcPct val="80000"/>
              </a:lnSpc>
            </a:pPr>
            <a:r>
              <a:rPr lang="en-US" altLang="en-US" sz="140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a:br>
            <a:endParaRPr lang="en-US" altLang="en-US" sz="1400"/>
          </a:p>
          <a:p>
            <a:pPr lvl="1">
              <a:lnSpc>
                <a:spcPct val="20000"/>
              </a:lnSpc>
            </a:pPr>
            <a:r>
              <a:rPr lang="en-US" altLang="en-US" sz="1400" b="1"/>
              <a:t>Instruct the WG Secretary to record in the minutes of the relevant WG meeting:</a:t>
            </a:r>
            <a:r>
              <a:rPr lang="en-US" altLang="en-US" sz="700"/>
              <a:t> </a:t>
            </a:r>
          </a:p>
          <a:p>
            <a:pPr lvl="2">
              <a:lnSpc>
                <a:spcPct val="80000"/>
              </a:lnSpc>
            </a:pPr>
            <a:r>
              <a:rPr lang="en-US" altLang="en-US" sz="1400"/>
              <a:t>That the foregoing information was provided and that slides 1 through 4 (and this slide 0, if applicable) were shown; </a:t>
            </a:r>
          </a:p>
          <a:p>
            <a:pPr lvl="2">
              <a:lnSpc>
                <a:spcPct val="80000"/>
              </a:lnSpc>
            </a:pPr>
            <a:r>
              <a:rPr lang="en-US" altLang="en-US" sz="140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a:p>
          <a:p>
            <a:pPr lvl="1">
              <a:lnSpc>
                <a:spcPct val="80000"/>
              </a:lnSpc>
              <a:spcBef>
                <a:spcPct val="5000"/>
              </a:spcBef>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a:t>It is recommended that the WG chair review the guidance in </a:t>
            </a:r>
            <a:r>
              <a:rPr lang="en-US" altLang="en-US" sz="1400" i="1"/>
              <a:t>IEEE-SA Standards Board Operations Manual</a:t>
            </a:r>
            <a:r>
              <a:rPr lang="en-US" altLang="en-US" sz="1400"/>
              <a:t> 6.3.5 and in FAQs 12 and 12a on inclusion of potential Essential Patent Claims by incorporation or by reference.</a:t>
            </a:r>
            <a:r>
              <a:rPr lang="en-US" altLang="en-US" sz="1400">
                <a:solidFill>
                  <a:srgbClr val="FF3300"/>
                </a:solidFill>
              </a:rPr>
              <a:t> </a:t>
            </a:r>
          </a:p>
          <a:p>
            <a:pPr lvl="1">
              <a:lnSpc>
                <a:spcPct val="80000"/>
              </a:lnSpc>
              <a:spcBef>
                <a:spcPct val="5000"/>
              </a:spcBef>
              <a:buFontTx/>
              <a:buNone/>
            </a:pPr>
            <a:endParaRPr lang="en-US" altLang="en-US" sz="1200"/>
          </a:p>
          <a:p>
            <a:pPr lvl="1">
              <a:lnSpc>
                <a:spcPct val="80000"/>
              </a:lnSpc>
              <a:spcBef>
                <a:spcPct val="5000"/>
              </a:spcBef>
              <a:buFontTx/>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a:t>Patent Related Links</a:t>
            </a:r>
            <a:endParaRPr lang="en-US" altLang="en-US" u="sng"/>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a:cs typeface="Times New Roman" pitchFamily="18" charset="0"/>
              </a:rPr>
              <a:t>	</a:t>
            </a:r>
            <a:r>
              <a:rPr lang="en-US" altLang="en-US">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a:cs typeface="Times New Roman" pitchFamily="18" charset="0"/>
              </a:rPr>
              <a:t>	Patent Policy is stated in these sources:</a:t>
            </a:r>
          </a:p>
          <a:p>
            <a:pPr lvl="1">
              <a:lnSpc>
                <a:spcPct val="90000"/>
              </a:lnSpc>
              <a:buFontTx/>
              <a:buNone/>
            </a:pPr>
            <a:r>
              <a:rPr lang="en-GB" altLang="en-US"/>
              <a:t>		IEEE-SA Standards Boards Bylaws</a:t>
            </a:r>
          </a:p>
          <a:p>
            <a:pPr lvl="1">
              <a:lnSpc>
                <a:spcPct val="90000"/>
              </a:lnSpc>
              <a:buFontTx/>
              <a:buNone/>
            </a:pPr>
            <a:r>
              <a:rPr lang="en-US" altLang="en-US" sz="1900"/>
              <a:t>		</a:t>
            </a:r>
            <a:r>
              <a:rPr lang="en-US" altLang="en-US" sz="1900" i="1"/>
              <a:t>http://standards.ieee.org/guides/bylaws/sect6-7.html#6</a:t>
            </a:r>
          </a:p>
          <a:p>
            <a:pPr lvl="1">
              <a:lnSpc>
                <a:spcPct val="90000"/>
              </a:lnSpc>
              <a:buFontTx/>
              <a:buNone/>
            </a:pPr>
            <a:r>
              <a:rPr lang="en-GB" altLang="en-US"/>
              <a:t>		IEEE-SA Standards Board Operations Manual</a:t>
            </a:r>
          </a:p>
          <a:p>
            <a:pPr lvl="1">
              <a:lnSpc>
                <a:spcPct val="90000"/>
              </a:lnSpc>
              <a:buFontTx/>
              <a:buNone/>
            </a:pPr>
            <a:r>
              <a:rPr lang="en-US" altLang="en-US"/>
              <a:t>		</a:t>
            </a:r>
            <a:r>
              <a:rPr lang="en-US" altLang="en-US" sz="1900" i="1"/>
              <a:t>http://standards.ieee.org/guides/opman/sect6.html#6.3</a:t>
            </a:r>
            <a:endParaRPr lang="en-US" altLang="en-US"/>
          </a:p>
          <a:p>
            <a:pPr lvl="1">
              <a:lnSpc>
                <a:spcPct val="90000"/>
              </a:lnSpc>
              <a:buFontTx/>
              <a:buNone/>
            </a:pPr>
            <a:r>
              <a:rPr lang="en-US" altLang="en-US">
                <a:cs typeface="Times New Roman" pitchFamily="18" charset="0"/>
              </a:rPr>
              <a:t>	Material about the patent policy is available at</a:t>
            </a:r>
            <a:r>
              <a:rPr lang="en-US" altLang="en-US"/>
              <a:t> </a:t>
            </a:r>
          </a:p>
          <a:p>
            <a:pPr lvl="1">
              <a:lnSpc>
                <a:spcPct val="90000"/>
              </a:lnSpc>
              <a:buFontTx/>
              <a:buNone/>
            </a:pPr>
            <a:r>
              <a:rPr lang="en-US" altLang="en-US"/>
              <a:t>		</a:t>
            </a:r>
            <a:r>
              <a:rPr lang="en-US" altLang="en-US" sz="1900" i="1"/>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10"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a:t>Either speak up now or</a:t>
            </a:r>
          </a:p>
          <a:p>
            <a:pPr lvl="1"/>
            <a:r>
              <a:rPr lang="en-US" altLang="en-US" sz="1600"/>
              <a:t>Provide the chair of this group with the identity of the holder(s) of any and all such claims as soon as possible or</a:t>
            </a:r>
          </a:p>
          <a:p>
            <a:pPr lvl="1"/>
            <a:r>
              <a:rPr lang="en-US" altLang="en-US" sz="160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Rectangle 5"/>
          <p:cNvSpPr>
            <a:spLocks noGrp="1" noChangeArrowheads="1"/>
          </p:cNvSpPr>
          <p:nvPr>
            <p:ph type="ftr" sz="quarter" idx="11"/>
          </p:nvPr>
        </p:nvSpPr>
        <p:spPr>
          <a:xfrm>
            <a:off x="6863977" y="6475413"/>
            <a:ext cx="1679948" cy="184666"/>
          </a:xfrm>
          <a:ln/>
        </p:spPr>
        <p:txBody>
          <a:bodyPr/>
          <a:lstStyle>
            <a:lvl1pPr>
              <a:defRPr/>
            </a:lvl1pPr>
          </a:lstStyle>
          <a:p>
            <a:pPr>
              <a:defRPr/>
            </a:pPr>
            <a:r>
              <a:rPr lang="en-US" dirty="0">
                <a:latin typeface="Calibri" panose="020F0502020204030204" pitchFamily="34" charset="0"/>
              </a:rPr>
              <a:t>Reza Hedayat (Newracom)</a:t>
            </a:r>
          </a:p>
        </p:txBody>
      </p:sp>
      <p:sp>
        <p:nvSpPr>
          <p:cNvPr id="9" name="Rectangle 4"/>
          <p:cNvSpPr>
            <a:spLocks noGrp="1" noChangeArrowheads="1"/>
          </p:cNvSpPr>
          <p:nvPr>
            <p:ph type="dt" sz="quarter" idx="10"/>
          </p:nvPr>
        </p:nvSpPr>
        <p:spPr>
          <a:xfrm>
            <a:off x="696913" y="332601"/>
            <a:ext cx="1568827"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September 2016</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28119</TotalTime>
  <Words>1694</Words>
  <Application>Microsoft Office PowerPoint</Application>
  <PresentationFormat>On-screen Show (4:3)</PresentationFormat>
  <Paragraphs>393</Paragraphs>
  <Slides>20</Slides>
  <Notes>20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30" baseType="lpstr">
      <vt:lpstr>MS PGothic</vt:lpstr>
      <vt:lpstr>MS PGothic</vt:lpstr>
      <vt:lpstr>Arial</vt:lpstr>
      <vt:lpstr>Arial Black</vt:lpstr>
      <vt:lpstr>Calibri</vt:lpstr>
      <vt:lpstr>Helvetica</vt:lpstr>
      <vt:lpstr>Monotype Sorts</vt:lpstr>
      <vt:lpstr>Times New Roman</vt:lpstr>
      <vt:lpstr>802-11-Submission</vt:lpstr>
      <vt:lpstr>Document</vt:lpstr>
      <vt:lpstr>TGax MAC Ad Hoc  September 2016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September MAC Submissions Including leftover submissions since July 2016</vt:lpstr>
      <vt:lpstr>September MAC Submissions Including leftover submissions since July 2016</vt:lpstr>
      <vt:lpstr>Straw-poll SP1 </vt:lpstr>
      <vt:lpstr>Ad Hoc Groups Operation (1/2) Governing document is 15/075r0</vt:lpstr>
      <vt:lpstr>Ad Hoc Groups Operation (2/2) Governing document is 15/075r0</vt:lpstr>
      <vt:lpstr>Backup Slides</vt:lpstr>
      <vt:lpstr>Strawpoll MAC 1-1: Premotion contribution-file-name</vt:lpstr>
      <vt:lpstr>Approval of  MAC Ad Hoc Minutes</vt:lpstr>
      <vt:lpstr>Strawpoll xxxx  (“Testing the temperature of the room”)</vt:lpstr>
      <vt:lpstr>Strawpoll xxxx  (“Premotion”)</vt:lpstr>
    </vt:vector>
  </TitlesOfParts>
  <Company>Newracom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Reza Hedayat</dc:creator>
  <cp:lastModifiedBy>Reza</cp:lastModifiedBy>
  <cp:revision>1551</cp:revision>
  <cp:lastPrinted>1998-02-10T13:28:06Z</cp:lastPrinted>
  <dcterms:created xsi:type="dcterms:W3CDTF">2007-04-17T18:10:23Z</dcterms:created>
  <dcterms:modified xsi:type="dcterms:W3CDTF">2016-09-12T13:23:03Z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