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80" r:id="rId15"/>
    <p:sldId id="484" r:id="rId16"/>
    <p:sldId id="482" r:id="rId17"/>
    <p:sldId id="485" r:id="rId18"/>
    <p:sldId id="486" r:id="rId19"/>
    <p:sldId id="487" r:id="rId20"/>
    <p:sldId id="488" r:id="rId21"/>
    <p:sldId id="489" r:id="rId22"/>
    <p:sldId id="490" r:id="rId23"/>
    <p:sldId id="491" r:id="rId24"/>
    <p:sldId id="492" r:id="rId25"/>
    <p:sldId id="493" r:id="rId26"/>
    <p:sldId id="494" r:id="rId27"/>
    <p:sldId id="495" r:id="rId28"/>
    <p:sldId id="496" r:id="rId29"/>
    <p:sldId id="498" r:id="rId30"/>
    <p:sldId id="499" r:id="rId31"/>
    <p:sldId id="500" r:id="rId32"/>
    <p:sldId id="502" r:id="rId33"/>
    <p:sldId id="503" r:id="rId34"/>
    <p:sldId id="504" r:id="rId35"/>
    <p:sldId id="505" r:id="rId36"/>
    <p:sldId id="506" r:id="rId37"/>
    <p:sldId id="520" r:id="rId38"/>
    <p:sldId id="507" r:id="rId39"/>
    <p:sldId id="521" r:id="rId40"/>
    <p:sldId id="522" r:id="rId41"/>
    <p:sldId id="523" r:id="rId42"/>
    <p:sldId id="525" r:id="rId43"/>
    <p:sldId id="528" r:id="rId44"/>
    <p:sldId id="527" r:id="rId45"/>
    <p:sldId id="529" r:id="rId46"/>
    <p:sldId id="530" r:id="rId47"/>
    <p:sldId id="532" r:id="rId48"/>
    <p:sldId id="533" r:id="rId49"/>
    <p:sldId id="534" r:id="rId50"/>
    <p:sldId id="535" r:id="rId51"/>
    <p:sldId id="536" r:id="rId52"/>
    <p:sldId id="537" r:id="rId53"/>
    <p:sldId id="539" r:id="rId54"/>
    <p:sldId id="540" r:id="rId5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70" d="100"/>
          <a:sy n="70" d="100"/>
        </p:scale>
        <p:origin x="-1380"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01023" y="304800"/>
            <a:ext cx="345613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1246r6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Sep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2016-09-12</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7" name="Table 6"/>
          <p:cNvGraphicFramePr>
            <a:graphicFrameLocks noGrp="1"/>
          </p:cNvGraphicFramePr>
          <p:nvPr/>
        </p:nvGraphicFramePr>
        <p:xfrm>
          <a:off x="1538288" y="2209800"/>
          <a:ext cx="6005512" cy="2867026"/>
        </p:xfrm>
        <a:graphic>
          <a:graphicData uri="http://schemas.openxmlformats.org/drawingml/2006/table">
            <a:tbl>
              <a:tblPr/>
              <a:tblGrid>
                <a:gridCol w="587249"/>
                <a:gridCol w="538624"/>
                <a:gridCol w="688639"/>
                <a:gridCol w="609600"/>
                <a:gridCol w="685800"/>
                <a:gridCol w="685800"/>
                <a:gridCol w="685800"/>
                <a:gridCol w="685800"/>
                <a:gridCol w="8382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dirty="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chemeClr val="tx1"/>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chemeClr val="tx1"/>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MU</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r h="520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smtClean="0">
                          <a:ln>
                            <a:noFill/>
                          </a:ln>
                          <a:solidFill>
                            <a:srgbClr val="000000"/>
                          </a:solidFill>
                          <a:effectLst/>
                          <a:latin typeface="Times New Roman" pitchFamily="18" charset="0"/>
                          <a:ea typeface="MS PGothic" pitchFamily="34" charset="-128"/>
                        </a:rPr>
                        <a:t>MU</a:t>
                      </a:r>
                      <a:endParaRPr kumimoji="0" lang="en-CA" sz="1400" b="0" i="0" u="none" strike="noStrike" cap="none" normalizeH="0" baseline="0" dirty="0" smtClean="0">
                        <a:ln>
                          <a:noFill/>
                        </a:ln>
                        <a:solidFill>
                          <a:srgbClr val="FF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400" b="0"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SR</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400" b="0"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533400" y="3018282"/>
          <a:ext cx="8382000" cy="2642616"/>
        </p:xfrm>
        <a:graphic>
          <a:graphicData uri="http://schemas.openxmlformats.org/drawingml/2006/table">
            <a:tbl>
              <a:tblPr/>
              <a:tblGrid>
                <a:gridCol w="863972"/>
                <a:gridCol w="4123402"/>
                <a:gridCol w="1290676"/>
                <a:gridCol w="595697"/>
                <a:gridCol w="1508253"/>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11-16/1133</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sounding modes reduction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11-16/1134</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spec text on sounding modes reduction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 26.3.5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11-16/1136</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 26.3.8</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11-16/1137</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 26.3.9</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11-16/1138</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 26.3.10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11-16/1148</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HE-SIG-A part III</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11-16/1216</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lang="en-US" altLang="zh-CN" sz="1400" kern="1200" baseline="0" dirty="0" smtClean="0">
                          <a:solidFill>
                            <a:srgbClr val="00B050"/>
                          </a:solidFill>
                          <a:latin typeface="Times New Roman" pitchFamily="18" charset="0"/>
                          <a:ea typeface="+mn-ea"/>
                          <a:cs typeface="Times New Roman" pitchFamily="18" charset="0"/>
                        </a:rPr>
                        <a:t>SR Field SRP Table for HE-Trigger-Based PPDU</a:t>
                      </a:r>
                      <a:endPar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James Wang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From SR ad-hoc</a:t>
                      </a: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11-16/1149</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HE-SIG-A part II</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11-16/1150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Packet Extension Part I</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11-16/1160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Comment Resolution for CID 355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Eunsung</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Park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(2/3)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524000"/>
            <a:ext cx="5943600" cy="1569660"/>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altLang="zh-CN" sz="1600" b="1" dirty="0" smtClean="0">
                <a:solidFill>
                  <a:srgbClr val="FFC000"/>
                </a:solidFill>
              </a:rPr>
              <a:t> Docs presented but need more discussion or deferred</a:t>
            </a:r>
          </a:p>
          <a:p>
            <a:pPr lvl="1">
              <a:buFont typeface="Arial" pitchFamily="34" charset="0"/>
              <a:buChar char="•"/>
            </a:pPr>
            <a:endParaRPr lang="en-US" sz="1600" b="1"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533400" y="2895600"/>
          <a:ext cx="8382000" cy="3116898"/>
        </p:xfrm>
        <a:graphic>
          <a:graphicData uri="http://schemas.openxmlformats.org/drawingml/2006/table">
            <a:tbl>
              <a:tblPr/>
              <a:tblGrid>
                <a:gridCol w="863972"/>
                <a:gridCol w="4227897"/>
                <a:gridCol w="1331719"/>
                <a:gridCol w="705028"/>
                <a:gridCol w="1253384"/>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mn-lt"/>
                          <a:ea typeface="MS PGothic" pitchFamily="34" charset="-128"/>
                        </a:rPr>
                        <a:t>DCN</a:t>
                      </a:r>
                      <a:endParaRPr kumimoji="0" lang="en-US" altLang="zh-CN" sz="1400" b="1" i="0" u="none" strike="noStrike" cap="none" normalizeH="0" baseline="0" dirty="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Title</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Author</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Ad Hoc</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Notes</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11-16/1167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UL MU Clarifications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Ron </a:t>
                      </a:r>
                      <a:r>
                        <a:rPr kumimoji="0" lang="en-US" altLang="zh-CN" sz="1400" b="0" i="0" u="none" strike="noStrike" cap="none" normalizeH="0" baseline="0" dirty="0" err="1" smtClean="0">
                          <a:ln>
                            <a:noFill/>
                          </a:ln>
                          <a:solidFill>
                            <a:srgbClr val="00B050"/>
                          </a:solidFill>
                          <a:effectLst/>
                          <a:latin typeface="+mn-lt"/>
                          <a:ea typeface="MS PGothic" pitchFamily="34" charset="-128"/>
                        </a:rPr>
                        <a:t>Porat</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11-16/1168</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DCM TBDs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Sriram</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Venkateswaran</a:t>
                      </a:r>
                      <a:r>
                        <a:rPr kumimoji="0" lang="en-US" altLang="zh-CN" sz="1400" b="0" i="0" u="none" strike="noStrike" cap="none" normalizeH="0" baseline="0" dirty="0" smtClean="0">
                          <a:ln>
                            <a:noFill/>
                          </a:ln>
                          <a:solidFill>
                            <a:srgbClr val="00B050"/>
                          </a:solidFill>
                          <a:effectLst/>
                          <a:latin typeface="+mn-lt"/>
                          <a:ea typeface="MS PGothic" pitchFamily="34" charset="-128"/>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11-16/1169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CR Duplicate MU MIMO</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Sriram</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Venkateswaran</a:t>
                      </a:r>
                      <a:r>
                        <a:rPr kumimoji="0" lang="en-US" altLang="zh-CN" sz="1400" b="0" i="0" u="none" strike="noStrike" cap="none" normalizeH="0" baseline="0" dirty="0" smtClean="0">
                          <a:ln>
                            <a:noFill/>
                          </a:ln>
                          <a:solidFill>
                            <a:srgbClr val="00B050"/>
                          </a:solidFill>
                          <a:effectLst/>
                          <a:latin typeface="+mn-lt"/>
                          <a:ea typeface="MS PGothic" pitchFamily="34" charset="-128"/>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11-16/1259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 coding-and-other-comments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altLang="zh-CN" sz="1400" b="0" i="0" u="none" strike="noStrike" cap="none" normalizeH="0" baseline="0" dirty="0" err="1" smtClean="0">
                          <a:ln>
                            <a:noFill/>
                          </a:ln>
                          <a:solidFill>
                            <a:srgbClr val="00B050"/>
                          </a:solidFill>
                          <a:effectLst/>
                          <a:latin typeface="+mn-lt"/>
                          <a:ea typeface="MS PGothic" pitchFamily="34" charset="-128"/>
                        </a:rPr>
                        <a:t>Sriram</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Venkateswaran</a:t>
                      </a:r>
                      <a:r>
                        <a:rPr kumimoji="0" lang="en-US" altLang="zh-CN" sz="1400" b="0" i="0" u="none" strike="noStrike" cap="none" normalizeH="0" baseline="0" dirty="0" smtClean="0">
                          <a:ln>
                            <a:noFill/>
                          </a:ln>
                          <a:solidFill>
                            <a:srgbClr val="00B050"/>
                          </a:solidFill>
                          <a:effectLst/>
                          <a:latin typeface="+mn-lt"/>
                          <a:ea typeface="MS PGothic" pitchFamily="34" charset="-128"/>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11-16/1170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HE PHY Capabilities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Lochan</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Verma</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11-16/1171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 Miscellaneous Part-1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Lochan Verma</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11-16/1176</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 CR Miscellaneous Part-2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Lochan</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Verma</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4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11-16/1179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 section editorial comments on D0.4</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Sungeun</a:t>
                      </a:r>
                      <a:r>
                        <a:rPr kumimoji="0" lang="en-US" altLang="zh-CN" sz="1400" b="0" i="0" u="none" strike="noStrike" cap="none" normalizeH="0" baseline="0" dirty="0" smtClean="0">
                          <a:ln>
                            <a:noFill/>
                          </a:ln>
                          <a:solidFill>
                            <a:srgbClr val="00B050"/>
                          </a:solidFill>
                          <a:effectLst/>
                          <a:latin typeface="+mn-lt"/>
                          <a:ea typeface="MS PGothic" pitchFamily="34" charset="-128"/>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8897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11-16/1190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Tx</a:t>
                      </a:r>
                      <a:r>
                        <a:rPr kumimoji="0" lang="en-US" altLang="zh-CN" sz="1400" b="0" i="0" u="none" strike="noStrike" cap="none" normalizeH="0" baseline="0" dirty="0" smtClean="0">
                          <a:ln>
                            <a:noFill/>
                          </a:ln>
                          <a:solidFill>
                            <a:srgbClr val="00B050"/>
                          </a:solidFill>
                          <a:effectLst/>
                          <a:latin typeface="+mn-lt"/>
                          <a:ea typeface="MS PGothic" pitchFamily="34" charset="-128"/>
                        </a:rPr>
                        <a:t> Quality Requirements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Daewon</a:t>
                      </a:r>
                      <a:r>
                        <a:rPr kumimoji="0" lang="en-US" altLang="zh-CN" sz="1400" b="0" i="0" u="none" strike="noStrike" cap="none" normalizeH="0" baseline="0" dirty="0" smtClean="0">
                          <a:ln>
                            <a:noFill/>
                          </a:ln>
                          <a:solidFill>
                            <a:srgbClr val="00B050"/>
                          </a:solidFill>
                          <a:effectLst/>
                          <a:latin typeface="+mn-lt"/>
                          <a:ea typeface="MS PGothic" pitchFamily="34" charset="-128"/>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11-16/1191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Comment Resolution for CIDs on PHY Transmit Spec</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Daewon</a:t>
                      </a:r>
                      <a:r>
                        <a:rPr kumimoji="0" lang="en-US" altLang="zh-CN" sz="1400" b="0" i="0" u="none" strike="noStrike" cap="none" normalizeH="0" baseline="0" dirty="0" smtClean="0">
                          <a:ln>
                            <a:noFill/>
                          </a:ln>
                          <a:solidFill>
                            <a:srgbClr val="00B050"/>
                          </a:solidFill>
                          <a:effectLst/>
                          <a:latin typeface="+mn-lt"/>
                          <a:ea typeface="MS PGothic" pitchFamily="34" charset="-128"/>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(3/3)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6172200" cy="1569660"/>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altLang="zh-CN" sz="1600" b="1" dirty="0" smtClean="0">
                <a:solidFill>
                  <a:srgbClr val="FFC000"/>
                </a:solidFill>
              </a:rPr>
              <a:t> Docs presented but need more discussion or deferred</a:t>
            </a:r>
          </a:p>
          <a:p>
            <a:pPr lvl="1">
              <a:buFont typeface="Arial" pitchFamily="34" charset="0"/>
              <a:buChar char="•"/>
            </a:pPr>
            <a:endParaRPr lang="en-US" sz="1600" b="1"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457202" y="3216402"/>
          <a:ext cx="8077199" cy="2422398"/>
        </p:xfrm>
        <a:graphic>
          <a:graphicData uri="http://schemas.openxmlformats.org/drawingml/2006/table">
            <a:tbl>
              <a:tblPr/>
              <a:tblGrid>
                <a:gridCol w="1066798"/>
                <a:gridCol w="4343400"/>
                <a:gridCol w="1143000"/>
                <a:gridCol w="762000"/>
                <a:gridCol w="762001"/>
              </a:tblGrid>
              <a:tr h="10122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DCN</a:t>
                      </a:r>
                      <a:endParaRPr kumimoji="0" lang="en-US" altLang="zh-CN" sz="1400" b="1" i="0" u="none" strike="noStrike" cap="none" normalizeH="0" baseline="0" dirty="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Title</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Author</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Ad Hoc</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Notes</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11-16/1192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Comment Resolution for CID 1450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rPr>
                        <a:t>11-16/1193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HE variant HT Control - He Link Adaptation</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rPr>
                        <a:t>11-16/1194</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Removal of Unnecessary PHY TBDs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11-16/1232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Text change proposal of TXTIME in 26.3.19 and 26.4.3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FFC00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11-16/1233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CR for DCM related CID 503, 504 and 2750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11-16/1202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CR HE-LTF</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Ming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cs typeface="Times New Roman" pitchFamily="18" charset="0"/>
                        </a:rPr>
                        <a:t>Gan</a:t>
                      </a:r>
                      <a:endPar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930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kern="1200"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11-16/0942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kern="1200" cap="none" normalizeH="0" baseline="0" dirty="0" smtClean="0">
                          <a:ln>
                            <a:noFill/>
                          </a:ln>
                          <a:solidFill>
                            <a:srgbClr val="00B050"/>
                          </a:solidFill>
                          <a:effectLst/>
                          <a:latin typeface="Times New Roman" pitchFamily="18" charset="0"/>
                          <a:ea typeface="MS PGothic" pitchFamily="34" charset="-128"/>
                          <a:cs typeface="Times New Roman" pitchFamily="18" charset="0"/>
                        </a:rPr>
                        <a:t> </a:t>
                      </a:r>
                      <a:r>
                        <a:rPr kumimoji="0" lang="en-US" altLang="zh-CN" sz="1400" b="0" i="0" u="none" strike="noStrike" kern="1200" cap="none" normalizeH="0" baseline="0" dirty="0" err="1" smtClean="0">
                          <a:ln>
                            <a:noFill/>
                          </a:ln>
                          <a:solidFill>
                            <a:srgbClr val="00B050"/>
                          </a:solidFill>
                          <a:effectLst/>
                          <a:latin typeface="Times New Roman" pitchFamily="18" charset="0"/>
                          <a:ea typeface="MS PGothic" pitchFamily="34" charset="-128"/>
                          <a:cs typeface="Times New Roman" pitchFamily="18" charset="0"/>
                        </a:rPr>
                        <a:t>cr</a:t>
                      </a:r>
                      <a:r>
                        <a:rPr kumimoji="0" lang="en-US" altLang="zh-CN" sz="1400" b="0" i="0" u="none" strike="noStrike" kern="1200" cap="none" normalizeH="0" baseline="0" dirty="0" smtClean="0">
                          <a:ln>
                            <a:noFill/>
                          </a:ln>
                          <a:solidFill>
                            <a:srgbClr val="00B050"/>
                          </a:solidFill>
                          <a:effectLst/>
                          <a:latin typeface="Times New Roman" pitchFamily="18" charset="0"/>
                          <a:ea typeface="MS PGothic" pitchFamily="34" charset="-128"/>
                          <a:cs typeface="Times New Roman" pitchFamily="18" charset="0"/>
                        </a:rPr>
                        <a:t> service field</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altLang="zh-CN" sz="1400" b="0" i="0" u="none" strike="noStrike" cap="none" normalizeH="0" baseline="0" dirty="0" smtClean="0">
                          <a:ln>
                            <a:noFill/>
                          </a:ln>
                          <a:solidFill>
                            <a:srgbClr val="00B050"/>
                          </a:solidFill>
                          <a:effectLst/>
                          <a:latin typeface="+mn-lt"/>
                          <a:ea typeface="MS PGothic" pitchFamily="34" charset="-128"/>
                        </a:rPr>
                        <a:t>Ming </a:t>
                      </a:r>
                      <a:r>
                        <a:rPr kumimoji="0" lang="en-US" altLang="zh-CN" sz="1400" b="0" i="0" u="none" strike="noStrike" cap="none" normalizeH="0" baseline="0" dirty="0" err="1" smtClean="0">
                          <a:ln>
                            <a:noFill/>
                          </a:ln>
                          <a:solidFill>
                            <a:srgbClr val="00B050"/>
                          </a:solidFill>
                          <a:effectLst/>
                          <a:latin typeface="+mn-lt"/>
                          <a:ea typeface="MS PGothic" pitchFamily="34" charset="-128"/>
                        </a:rPr>
                        <a:t>Gan</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11-16/1227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cr-on-26-3-7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cs typeface="Times New Roman" pitchFamily="18" charset="0"/>
                        </a:rPr>
                        <a:t>Shahrnaz</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cs typeface="Times New Roman" pitchFamily="18" charset="0"/>
                        </a:rPr>
                        <a:t>Azizi</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11-16/1240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Packet Extension Factor calculation fix</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Yan Zhang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11-16/1242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spec text for packet extension factor calculation fix</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Yan Zhang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 11-16/1133r1)</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changes as shown in doc 11/16-1134r1?</a:t>
            </a:r>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(#1, 11-16/1135r2)</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11-16/1135r2</a:t>
            </a:r>
          </a:p>
          <a:p>
            <a:pPr lvl="1"/>
            <a:r>
              <a:rPr lang="en-US" altLang="zh-CN" dirty="0" smtClean="0"/>
              <a:t>CID 1927, 2521, 2522, 2523, 2107, 2108</a:t>
            </a:r>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(#1, 11-16/1136r3)</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11-16/1136r3</a:t>
            </a:r>
          </a:p>
          <a:p>
            <a:pPr lvl="1"/>
            <a:r>
              <a:rPr lang="en-US" altLang="zh-CN" dirty="0" smtClean="0"/>
              <a:t>CID 286, 2137, 287, 288, 289,1676, 1980, 1982, 1983, 2417, 2418, 2419, </a:t>
            </a:r>
            <a:r>
              <a:rPr lang="en-US" altLang="zh-CN" dirty="0" smtClean="0">
                <a:solidFill>
                  <a:srgbClr val="FF0000"/>
                </a:solidFill>
              </a:rPr>
              <a:t>294</a:t>
            </a:r>
            <a:r>
              <a:rPr lang="en-US" altLang="zh-CN" dirty="0" smtClean="0"/>
              <a:t>, 298, 299, 300, 1979, 2370, 901, 1847, 1967, 1968, 1970, 1971, 1973, 1974, 1976, 1977, 1978 </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FF0000"/>
                </a:solidFill>
              </a:rPr>
              <a:t>Note, CID 294 is not addressed</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(#1, 11-16/1137r3)</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11-16/1137r3</a:t>
            </a:r>
          </a:p>
          <a:p>
            <a:pPr lvl="1"/>
            <a:r>
              <a:rPr lang="en-US" altLang="zh-CN" dirty="0" smtClean="0"/>
              <a:t>CID 294, 873, 1099, 1698, 1997, 1998, 1999, 2000, 2019, 2531, 2540, 2541</a:t>
            </a:r>
            <a:endParaRPr lang="zh-CN" altLang="zh-CN" sz="3200" dirty="0" smtClean="0"/>
          </a:p>
          <a:p>
            <a:pPr lvl="1"/>
            <a:r>
              <a:rPr lang="en-US" altLang="zh-CN" dirty="0" smtClean="0"/>
              <a:t> </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(#1, 11-16/1138r4)</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11-16/1138r4</a:t>
            </a:r>
          </a:p>
          <a:p>
            <a:pPr lvl="1"/>
            <a:r>
              <a:rPr lang="en-US" altLang="zh-CN" dirty="0" smtClean="0"/>
              <a:t>CID 2097, 2098, 2099, 2563, 2564, 2726, 2881, </a:t>
            </a:r>
            <a:r>
              <a:rPr lang="en-GB" altLang="zh-CN" dirty="0" smtClean="0"/>
              <a:t>484</a:t>
            </a:r>
            <a:endParaRPr lang="zh-CN" altLang="zh-CN" sz="6800" dirty="0" smtClean="0"/>
          </a:p>
          <a:p>
            <a:pPr lvl="1"/>
            <a:r>
              <a:rPr lang="en-US" altLang="zh-CN" dirty="0" smtClean="0"/>
              <a:t> </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FF0000"/>
                </a:solidFill>
              </a:rPr>
              <a:t>Note, CID 2098 has been resolved in 937r7</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(#1, 11-16/1148r1)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11-16/1148r1</a:t>
            </a:r>
          </a:p>
          <a:p>
            <a:pPr lvl="1"/>
            <a:r>
              <a:rPr lang="en-US" altLang="zh-CN" dirty="0" smtClean="0"/>
              <a:t>CID </a:t>
            </a:r>
            <a:r>
              <a:rPr lang="en-GB" altLang="zh-CN" dirty="0" smtClean="0"/>
              <a:t>1022, 2864, 2678, 2016, 2011, 2010, 2001</a:t>
            </a:r>
            <a:endParaRPr lang="zh-CN" altLang="zh-CN" sz="6800" dirty="0" smtClean="0"/>
          </a:p>
          <a:p>
            <a:pPr lvl="1"/>
            <a:r>
              <a:rPr lang="en-US" altLang="zh-CN" dirty="0" smtClean="0"/>
              <a:t> Except CID 226</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(#1, 11-16/1216r1)</a:t>
            </a:r>
            <a:endParaRPr lang="zh-CN" altLang="en-US" dirty="0"/>
          </a:p>
        </p:txBody>
      </p:sp>
      <p:sp>
        <p:nvSpPr>
          <p:cNvPr id="3" name="内容占位符 2"/>
          <p:cNvSpPr>
            <a:spLocks noGrp="1"/>
          </p:cNvSpPr>
          <p:nvPr>
            <p:ph idx="1"/>
          </p:nvPr>
        </p:nvSpPr>
        <p:spPr>
          <a:xfrm>
            <a:off x="685800" y="1524000"/>
            <a:ext cx="7772400" cy="4800600"/>
          </a:xfrm>
        </p:spPr>
        <p:txBody>
          <a:bodyPr>
            <a:normAutofit fontScale="92500" lnSpcReduction="10000"/>
          </a:bodyPr>
          <a:lstStyle/>
          <a:p>
            <a:r>
              <a:rPr lang="en-US" altLang="zh-CN" sz="1500" dirty="0" smtClean="0"/>
              <a:t>Do you agree to adopt the following SRP values for the corresponding entries in Spatial Reuse fields (in Spatial Reuse 1, Spatial Reuse 2, Spatial Reuse 3, and Spatial Reuse 4) for He Trigger-based PPDU </a:t>
            </a:r>
          </a:p>
          <a:p>
            <a:endParaRPr lang="en-US" altLang="zh-CN" sz="2000" b="0" dirty="0" smtClean="0"/>
          </a:p>
          <a:p>
            <a:endParaRPr lang="en-US" altLang="zh-CN" sz="2000" b="0" dirty="0" smtClean="0"/>
          </a:p>
          <a:p>
            <a:endParaRPr lang="en-US" altLang="zh-CN" sz="2000" b="0" dirty="0" smtClean="0"/>
          </a:p>
          <a:p>
            <a:endParaRPr lang="en-US" altLang="zh-CN" sz="2000" b="0" dirty="0" smtClean="0"/>
          </a:p>
          <a:p>
            <a:pPr>
              <a:buNone/>
            </a:pPr>
            <a:endParaRPr lang="en-US" altLang="zh-CN" sz="2000" b="0" dirty="0" smtClean="0"/>
          </a:p>
          <a:p>
            <a:pPr>
              <a:buNone/>
            </a:pPr>
            <a:endParaRPr lang="en-US" altLang="zh-CN" sz="2000" b="0" dirty="0" smtClean="0"/>
          </a:p>
          <a:p>
            <a:pPr>
              <a:buNone/>
            </a:pPr>
            <a:endParaRPr lang="en-US" altLang="zh-CN" sz="1200" b="0" dirty="0" smtClean="0"/>
          </a:p>
          <a:p>
            <a:r>
              <a:rPr lang="en-US" altLang="zh-CN" sz="1200" b="0" dirty="0" smtClean="0"/>
              <a:t>SRP= TX PWR</a:t>
            </a:r>
            <a:r>
              <a:rPr lang="en-US" altLang="zh-CN" sz="1200" b="0" baseline="-25000" dirty="0" smtClean="0"/>
              <a:t>AP</a:t>
            </a:r>
            <a:r>
              <a:rPr lang="en-US" altLang="zh-CN" sz="1200" b="0" dirty="0" smtClean="0"/>
              <a:t> + Acceptable Receiver Interference </a:t>
            </a:r>
            <a:r>
              <a:rPr lang="en-US" altLang="zh-CN" sz="1200" b="0" dirty="0" err="1" smtClean="0"/>
              <a:t>level</a:t>
            </a:r>
            <a:r>
              <a:rPr lang="en-US" altLang="zh-CN" sz="1200" b="0" baseline="-25000" dirty="0" err="1" smtClean="0"/>
              <a:t>AP</a:t>
            </a:r>
            <a:endParaRPr lang="en-US" altLang="zh-CN" sz="1200" b="0" dirty="0" smtClean="0"/>
          </a:p>
          <a:p>
            <a:pPr marL="342900" lvl="1" indent="-342900">
              <a:buFontTx/>
              <a:buChar char="•"/>
            </a:pPr>
            <a:r>
              <a:rPr lang="en-US" altLang="zh-CN" sz="1200" dirty="0" smtClean="0"/>
              <a:t>Adjustment range for parameters (referenced to the antenna port)</a:t>
            </a:r>
          </a:p>
          <a:p>
            <a:pPr lvl="1"/>
            <a:r>
              <a:rPr lang="en-US" altLang="zh-CN" sz="1200" dirty="0" smtClean="0"/>
              <a:t>TX_PWR</a:t>
            </a:r>
            <a:r>
              <a:rPr lang="en-US" altLang="zh-CN" sz="1200" baseline="-25000" dirty="0" smtClean="0"/>
              <a:t>AP</a:t>
            </a:r>
            <a:r>
              <a:rPr lang="en-US" altLang="zh-CN" sz="1200" dirty="0" smtClean="0"/>
              <a:t>: -10 </a:t>
            </a:r>
            <a:r>
              <a:rPr lang="en-US" altLang="zh-CN" sz="1200" dirty="0" err="1" smtClean="0"/>
              <a:t>dBm</a:t>
            </a:r>
            <a:r>
              <a:rPr lang="en-US" altLang="zh-CN" sz="1200" dirty="0" smtClean="0"/>
              <a:t> to 26 </a:t>
            </a:r>
            <a:r>
              <a:rPr lang="en-US" altLang="zh-CN" sz="1200" dirty="0" err="1" smtClean="0"/>
              <a:t>dBm</a:t>
            </a:r>
            <a:r>
              <a:rPr lang="en-US" altLang="zh-CN" sz="1200" dirty="0" smtClean="0"/>
              <a:t>  </a:t>
            </a:r>
          </a:p>
          <a:p>
            <a:pPr lvl="1"/>
            <a:r>
              <a:rPr lang="en-US" altLang="zh-CN" sz="1200" dirty="0" smtClean="0"/>
              <a:t>Acceptable Receiver Interference </a:t>
            </a:r>
            <a:r>
              <a:rPr lang="en-US" altLang="zh-CN" sz="1200" dirty="0" err="1" smtClean="0"/>
              <a:t>Level</a:t>
            </a:r>
            <a:r>
              <a:rPr lang="en-US" altLang="zh-CN" sz="1200" baseline="-25000" dirty="0" err="1" smtClean="0"/>
              <a:t>AP</a:t>
            </a:r>
            <a:r>
              <a:rPr lang="en-US" altLang="zh-CN" sz="1200" dirty="0" smtClean="0"/>
              <a:t>: -82dBm to  -36 </a:t>
            </a:r>
            <a:r>
              <a:rPr lang="en-US" altLang="zh-CN" sz="1200" dirty="0" err="1" smtClean="0"/>
              <a:t>dBm</a:t>
            </a:r>
            <a:endParaRPr lang="en-US" altLang="zh-CN" sz="1200" dirty="0" smtClean="0"/>
          </a:p>
          <a:p>
            <a:r>
              <a:rPr lang="en-US" altLang="zh-CN" sz="1200" b="0" dirty="0" smtClean="0"/>
              <a:t>If SRP is below &lt;-80 </a:t>
            </a:r>
            <a:r>
              <a:rPr lang="en-US" altLang="zh-CN" sz="1200" b="0" dirty="0" err="1" smtClean="0"/>
              <a:t>dBm</a:t>
            </a:r>
            <a:r>
              <a:rPr lang="en-US" altLang="zh-CN" sz="1200" b="0" dirty="0" smtClean="0"/>
              <a:t>, set to Spatial Reuse to 0001, if SRP is above -26 </a:t>
            </a:r>
            <a:r>
              <a:rPr lang="en-US" altLang="zh-CN" sz="1200" b="0" dirty="0" err="1" smtClean="0"/>
              <a:t>dBm</a:t>
            </a:r>
            <a:r>
              <a:rPr lang="en-US" altLang="zh-CN" sz="1200" b="0" dirty="0" smtClean="0"/>
              <a:t>, set Spatial reuse to 1110 </a:t>
            </a:r>
          </a:p>
          <a:p>
            <a:r>
              <a:rPr lang="en-US" altLang="zh-CN" sz="1200" b="0" dirty="0" smtClean="0"/>
              <a:t>Set Spatial Reuse to 0000 for SR disallowed flag,  Value 1111 is reserved</a:t>
            </a:r>
          </a:p>
          <a:p>
            <a:r>
              <a:rPr lang="en-US" altLang="zh-CN" sz="1200" b="0" dirty="0" smtClean="0"/>
              <a:t>Same table is used for AP and STA.</a:t>
            </a:r>
            <a:endParaRPr lang="en-US" altLang="zh-CN" dirty="0" smtClean="0"/>
          </a:p>
          <a:p>
            <a:pPr>
              <a:buNone/>
            </a:pPr>
            <a:endParaRPr lang="en-US" altLang="zh-CN" dirty="0" smtClean="0"/>
          </a:p>
          <a:p>
            <a:pPr>
              <a:buNone/>
            </a:pPr>
            <a:r>
              <a:rPr lang="en-US" altLang="zh-CN" dirty="0" smtClean="0"/>
              <a:t>SP: Passed without objection (No Motion)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graphicFrame>
        <p:nvGraphicFramePr>
          <p:cNvPr id="7" name="Table 4"/>
          <p:cNvGraphicFramePr>
            <a:graphicFrameLocks noGrp="1"/>
          </p:cNvGraphicFramePr>
          <p:nvPr/>
        </p:nvGraphicFramePr>
        <p:xfrm>
          <a:off x="1219200" y="2209800"/>
          <a:ext cx="6629400" cy="1950720"/>
        </p:xfrm>
        <a:graphic>
          <a:graphicData uri="http://schemas.openxmlformats.org/drawingml/2006/table">
            <a:tbl>
              <a:tblPr firstRow="1" bandRow="1">
                <a:tableStyleId>{5C22544A-7EE6-4342-B048-85BDC9FD1C3A}</a:tableStyleId>
              </a:tblPr>
              <a:tblGrid>
                <a:gridCol w="1138382"/>
                <a:gridCol w="2008909"/>
                <a:gridCol w="1076625"/>
                <a:gridCol w="2405484"/>
              </a:tblGrid>
              <a:tr h="0">
                <a:tc>
                  <a:txBody>
                    <a:bodyPr/>
                    <a:lstStyle/>
                    <a:p>
                      <a:r>
                        <a:rPr lang="en-US" sz="1000" dirty="0" smtClean="0">
                          <a:solidFill>
                            <a:schemeClr val="tx1"/>
                          </a:solidFill>
                        </a:rPr>
                        <a:t>Spatial Reuse</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SRP </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Spatial Reuse</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SRP </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0001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-80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1000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-44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0010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-74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-41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0011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-68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-38dBm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0100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-62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1011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-35dBm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-56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1100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-32</a:t>
                      </a:r>
                      <a:r>
                        <a:rPr lang="en-US" sz="1000" baseline="0" dirty="0" smtClean="0"/>
                        <a:t> </a:t>
                      </a:r>
                      <a:r>
                        <a:rPr lang="en-US" sz="1000" baseline="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-50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1101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-29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0111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-47 </a:t>
                      </a:r>
                      <a:r>
                        <a:rPr lang="en-US" sz="1000" dirty="0" err="1" smtClean="0"/>
                        <a:t>dBm</a:t>
                      </a:r>
                      <a:endParaRPr lang="en-US"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1110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-26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(#2, 11-16/1148r1)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11-16/1148r1</a:t>
            </a:r>
          </a:p>
          <a:p>
            <a:pPr lvl="1"/>
            <a:r>
              <a:rPr lang="en-US" altLang="zh-CN" dirty="0" smtClean="0"/>
              <a:t>CID 226</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(#1, 11-16/1149r1)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11-16/1149r1?</a:t>
            </a:r>
          </a:p>
          <a:p>
            <a:pPr lvl="1"/>
            <a:r>
              <a:rPr lang="en-US" altLang="zh-CN" dirty="0" smtClean="0"/>
              <a:t>CID </a:t>
            </a:r>
            <a:r>
              <a:rPr lang="en-GB" altLang="zh-CN" dirty="0" smtClean="0"/>
              <a:t>304, 2035, 2033, 527, 478, 2550, 2157, 2131</a:t>
            </a:r>
            <a:endParaRPr lang="zh-CN" altLang="zh-CN" dirty="0" smtClean="0"/>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10 (#1, 11-16/1150r2)</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11-16/1150r2?</a:t>
            </a:r>
          </a:p>
          <a:p>
            <a:pPr lvl="1"/>
            <a:r>
              <a:rPr lang="en-US" altLang="zh-CN" dirty="0" smtClean="0"/>
              <a:t>CID </a:t>
            </a:r>
            <a:r>
              <a:rPr lang="en-GB" altLang="zh-CN" dirty="0" smtClean="0"/>
              <a:t>1459, 2100, 2101, 2102, 2104, 2135, 2568, 2569, 2570, 2571, 2573, 1414, 1626</a:t>
            </a:r>
          </a:p>
          <a:p>
            <a:pPr lvl="1"/>
            <a:r>
              <a:rPr lang="en-GB" altLang="zh-CN" dirty="0" smtClean="0"/>
              <a:t>Except CID 2105 and 336</a:t>
            </a:r>
            <a:endParaRPr lang="zh-CN" altLang="zh-CN" dirty="0" smtClean="0"/>
          </a:p>
          <a:p>
            <a:pPr lvl="1"/>
            <a:endParaRPr lang="zh-CN" altLang="zh-CN" sz="3200" dirty="0" smtClean="0"/>
          </a:p>
          <a:p>
            <a:pPr lvl="1"/>
            <a:endParaRPr lang="en-US" altLang="zh-CN" dirty="0" smtClean="0"/>
          </a:p>
          <a:p>
            <a:pPr lvl="1"/>
            <a:endParaRPr lang="en-US" altLang="zh-CN" dirty="0" smtClean="0">
              <a:solidFill>
                <a:srgbClr val="00B050"/>
              </a:solidFill>
            </a:endParaRPr>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11 (#1, 11-16/1160r0)</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11-16/1160r0?</a:t>
            </a:r>
          </a:p>
          <a:p>
            <a:pPr lvl="1"/>
            <a:r>
              <a:rPr lang="en-US" altLang="zh-CN" dirty="0" smtClean="0"/>
              <a:t>CID </a:t>
            </a:r>
            <a:r>
              <a:rPr lang="en-GB" altLang="zh-CN" dirty="0" smtClean="0"/>
              <a:t>355</a:t>
            </a:r>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12 (#1, 11-16/1170r1)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as in 11-16/1170r1?</a:t>
            </a:r>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13 (#1, 11-16/1171r0)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as in 11-16/1171r0?</a:t>
            </a:r>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14 (#1, 11-16/1176r1)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11-16/1176r1?</a:t>
            </a:r>
          </a:p>
          <a:p>
            <a:pPr lvl="1"/>
            <a:r>
              <a:rPr lang="en-US" altLang="zh-CN" dirty="0" smtClean="0"/>
              <a:t>CID </a:t>
            </a:r>
            <a:r>
              <a:rPr lang="en-GB" altLang="zh-CN" dirty="0" smtClean="0"/>
              <a:t>834, 1030, 1604, 1861, 2242, and 2919</a:t>
            </a:r>
            <a:endParaRPr lang="zh-CN" altLang="zh-CN" dirty="0" smtClean="0"/>
          </a:p>
          <a:p>
            <a:pPr lvl="1"/>
            <a:endParaRPr lang="en-GB" altLang="zh-CN" dirty="0" smtClean="0"/>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CRs will be prioritized.</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15 (#1, 11-16/1167r0)</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dirty="0" smtClean="0"/>
              <a:t>Do you support adding in 11ax spec draft D0.4 page 227 line 7 the following statement: A STA that applies </a:t>
            </a:r>
            <a:r>
              <a:rPr lang="en-US" altLang="zh-CN" dirty="0" err="1" smtClean="0"/>
              <a:t>beamforming</a:t>
            </a:r>
            <a:r>
              <a:rPr lang="en-US" altLang="zh-CN" dirty="0" smtClean="0"/>
              <a:t> (BF) in the UL should take the BF gain into account when calculating the transmit power needed to meet the target RSSI. </a:t>
            </a:r>
          </a:p>
          <a:p>
            <a:pPr lvl="1"/>
            <a:endParaRPr lang="en-GB" altLang="zh-CN" dirty="0" smtClean="0"/>
          </a:p>
          <a:p>
            <a:pPr lvl="1"/>
            <a:endParaRPr lang="zh-CN" altLang="zh-CN" sz="3200"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16 (#2, 11-16/1167r1)</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dirty="0" smtClean="0"/>
              <a:t>Do you support to add to the 11ax spec draft D0.4 on page 186 line 52 (after “It is mandatory to support transmission of 1x HE-LTF in an UL MU-MIMO PPDU over the full bandwidth, for a STA declaring support for UL MU-MIMO”) the following sentence: When 1xLTF is used for full BW UL MU-MIMO, no pilots (in the LTF field) or frequency domain masking are applied.</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17 (#1, 11-16/1169r1)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11-16/1169r1?</a:t>
            </a:r>
          </a:p>
          <a:p>
            <a:pPr lvl="1"/>
            <a:r>
              <a:rPr lang="en-US" altLang="zh-CN" dirty="0" smtClean="0"/>
              <a:t>CID </a:t>
            </a:r>
            <a:r>
              <a:rPr lang="en-GB" altLang="zh-CN" dirty="0" smtClean="0"/>
              <a:t>506, 851, 1024, 1628, 1693, 1694, 1696, 2159, 2162, 2163, 2165, 2166</a:t>
            </a:r>
            <a:endParaRPr lang="zh-CN" altLang="zh-CN" dirty="0" smtClean="0"/>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18 (#1, 11-16/1148r6)</a:t>
            </a:r>
            <a:endParaRPr lang="zh-CN" altLang="en-US" dirty="0"/>
          </a:p>
        </p:txBody>
      </p:sp>
      <p:sp>
        <p:nvSpPr>
          <p:cNvPr id="3" name="内容占位符 2"/>
          <p:cNvSpPr>
            <a:spLocks noGrp="1"/>
          </p:cNvSpPr>
          <p:nvPr>
            <p:ph idx="1"/>
          </p:nvPr>
        </p:nvSpPr>
        <p:spPr/>
        <p:txBody>
          <a:bodyPr/>
          <a:lstStyle/>
          <a:p>
            <a:r>
              <a:rPr lang="en-US" altLang="zh-CN" dirty="0" smtClean="0"/>
              <a:t>Do you agree to change the resolution to the comments below as in 11-16/1148r6?</a:t>
            </a:r>
          </a:p>
          <a:p>
            <a:pPr lvl="1"/>
            <a:r>
              <a:rPr lang="en-US" altLang="zh-CN" dirty="0" smtClean="0"/>
              <a:t>CID 226</a:t>
            </a:r>
            <a:endParaRPr lang="zh-CN" altLang="zh-CN" sz="3200" dirty="0" smtClean="0"/>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19 (#1, 11-16/1150r3)</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11-16/1150r3?</a:t>
            </a:r>
          </a:p>
          <a:p>
            <a:pPr lvl="1"/>
            <a:r>
              <a:rPr lang="en-GB" altLang="zh-CN" dirty="0" smtClean="0"/>
              <a:t>CID 2105 and 336</a:t>
            </a:r>
            <a:endParaRPr lang="zh-CN" altLang="zh-CN" dirty="0" smtClean="0"/>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20 (#1, 11-16/1168r2)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as in 11-16/1168r2?</a:t>
            </a:r>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21 (#1, 11-16/1259r2)</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11-16/1259r2?</a:t>
            </a:r>
          </a:p>
          <a:p>
            <a:pPr lvl="1"/>
            <a:r>
              <a:rPr lang="en-GB" altLang="zh-CN" dirty="0" smtClean="0"/>
              <a:t>CID 1778, 1784, 2063, 2064, 2065, 2069, 2071, 2073, 2074, 925, 2561, 2560, 2562, 2076, 2070, 332, 2075, 328, 329, 331, 2160, 2161, 2164, 2067</a:t>
            </a:r>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22 (#1, 11-16/1191r2)</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11-16/1191r2?</a:t>
            </a:r>
          </a:p>
          <a:p>
            <a:pPr lvl="1"/>
            <a:r>
              <a:rPr lang="en-GB" altLang="zh-CN" dirty="0" smtClean="0"/>
              <a:t>CID 538, 496, 497, 498, 499, 344, 501, 1026, 1115, 2351, 500</a:t>
            </a:r>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23 (#1, 11-16/1179r4)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as in 11-16/1179r4?</a:t>
            </a:r>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24 (#1, 11-16/1192r0)</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11-16/1192r0?</a:t>
            </a:r>
          </a:p>
          <a:p>
            <a:pPr lvl="1"/>
            <a:r>
              <a:rPr lang="en-GB" altLang="zh-CN" dirty="0" smtClean="0"/>
              <a:t>CID 1450</a:t>
            </a:r>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25 (#1, 11-16/1193r1)</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11-16/1193r1?</a:t>
            </a:r>
          </a:p>
          <a:p>
            <a:pPr lvl="1"/>
            <a:r>
              <a:rPr lang="en-GB" altLang="zh-CN" dirty="0" smtClean="0"/>
              <a:t>CID  4 and 2740</a:t>
            </a:r>
            <a:endParaRPr lang="zh-CN"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FF0000"/>
                </a:solidFill>
              </a:rPr>
              <a:t>The addressed CIDs originally belong to MAC </a:t>
            </a:r>
            <a:r>
              <a:rPr lang="en-US" altLang="zh-CN" dirty="0" err="1" smtClean="0">
                <a:solidFill>
                  <a:srgbClr val="FF0000"/>
                </a:solidFill>
              </a:rPr>
              <a:t>adhoc</a:t>
            </a:r>
            <a:r>
              <a:rPr lang="en-US" altLang="zh-CN" dirty="0" smtClean="0">
                <a:solidFill>
                  <a:srgbClr val="FF0000"/>
                </a:solidFill>
              </a:rPr>
              <a:t> and have been transmitted to PHY </a:t>
            </a:r>
            <a:r>
              <a:rPr lang="en-US" altLang="zh-CN" dirty="0" err="1" smtClean="0">
                <a:solidFill>
                  <a:srgbClr val="FF0000"/>
                </a:solidFill>
              </a:rPr>
              <a:t>adhoc</a:t>
            </a:r>
            <a:endParaRPr lang="en-US" altLang="zh-CN" dirty="0" smtClean="0">
              <a:solidFill>
                <a:srgbClr val="FF0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26 (#1, 11-16/1194r1)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as in 11-16/1194r1?</a:t>
            </a:r>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27 (#1, 11-16/1233r1)</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11-16/1233r1?</a:t>
            </a:r>
          </a:p>
          <a:p>
            <a:pPr lvl="1"/>
            <a:r>
              <a:rPr lang="en-GB" altLang="zh-CN" dirty="0" smtClean="0"/>
              <a:t>CID 503, 504 and 2750</a:t>
            </a:r>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28 (#1, 11-16/1240r0)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as in 11-16/1242r1?</a:t>
            </a:r>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29 (#1, 11-16/942r2)</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11-16/942r2?</a:t>
            </a:r>
          </a:p>
          <a:p>
            <a:pPr lvl="1"/>
            <a:r>
              <a:rPr lang="en-GB" altLang="zh-CN" dirty="0" smtClean="0"/>
              <a:t>CID 327, 2442</a:t>
            </a:r>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30 (#1, 11-16/1136r5)</a:t>
            </a:r>
            <a:endParaRPr lang="zh-CN" altLang="en-US" dirty="0"/>
          </a:p>
        </p:txBody>
      </p:sp>
      <p:sp>
        <p:nvSpPr>
          <p:cNvPr id="3" name="内容占位符 2"/>
          <p:cNvSpPr>
            <a:spLocks noGrp="1"/>
          </p:cNvSpPr>
          <p:nvPr>
            <p:ph idx="1"/>
          </p:nvPr>
        </p:nvSpPr>
        <p:spPr/>
        <p:txBody>
          <a:bodyPr/>
          <a:lstStyle/>
          <a:p>
            <a:r>
              <a:rPr lang="en-US" altLang="zh-CN" dirty="0" smtClean="0"/>
              <a:t>Do you agree to change comment resolution to CID 286  and CID 2137 to as in 11-16/1136r5?</a:t>
            </a:r>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31 (#1, 11-16/1137r4)</a:t>
            </a:r>
            <a:endParaRPr lang="zh-CN" altLang="en-US" dirty="0"/>
          </a:p>
        </p:txBody>
      </p:sp>
      <p:sp>
        <p:nvSpPr>
          <p:cNvPr id="3" name="内容占位符 2"/>
          <p:cNvSpPr>
            <a:spLocks noGrp="1"/>
          </p:cNvSpPr>
          <p:nvPr>
            <p:ph idx="1"/>
          </p:nvPr>
        </p:nvSpPr>
        <p:spPr/>
        <p:txBody>
          <a:bodyPr/>
          <a:lstStyle/>
          <a:p>
            <a:r>
              <a:rPr lang="en-US" altLang="zh-CN" dirty="0" smtClean="0"/>
              <a:t>Do you agree to change comment resolution to CID 294  and CID 2531 to as in 11-16/1137r4?</a:t>
            </a:r>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32 (#1, 11-16/1202r4)</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11-16/1202r4?</a:t>
            </a:r>
          </a:p>
          <a:p>
            <a:pPr lvl="1"/>
            <a:r>
              <a:rPr lang="en-GB" altLang="zh-CN" dirty="0" smtClean="0"/>
              <a:t>CID 1865, 481, 517, 537, 920, 319, 1059, 2559, 2551, 2552, 2553, 2554, 2555, 2556, 2558, 923</a:t>
            </a:r>
          </a:p>
          <a:p>
            <a:pPr lvl="1"/>
            <a:r>
              <a:rPr lang="en-GB" altLang="zh-CN" dirty="0" smtClean="0"/>
              <a:t>Except  323 2557</a:t>
            </a:r>
            <a:endParaRPr lang="zh-CN" altLang="zh-CN" dirty="0" smtClean="0"/>
          </a:p>
          <a:p>
            <a:pPr lvl="1"/>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33 (#1, 11-16/1202r5)</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11-16/1202r5?</a:t>
            </a:r>
          </a:p>
          <a:p>
            <a:pPr lvl="1"/>
            <a:r>
              <a:rPr lang="en-GB" altLang="zh-CN" dirty="0" smtClean="0"/>
              <a:t>CID 323 2557</a:t>
            </a:r>
            <a:endParaRPr lang="zh-CN" altLang="zh-CN" dirty="0" smtClean="0"/>
          </a:p>
          <a:p>
            <a:pPr lvl="1"/>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34 (#1, 11-16/1227r2)</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11-16/1227r2?</a:t>
            </a:r>
          </a:p>
          <a:p>
            <a:pPr lvl="1"/>
            <a:r>
              <a:rPr lang="en-GB" altLang="zh-CN" dirty="0" smtClean="0"/>
              <a:t>CID 841, 1787, 1945,  1946, 1949, 1950, 1965, 2365, 2366, 2524, 2525, 2526, 2918</a:t>
            </a:r>
            <a:endParaRPr lang="zh-CN" altLang="zh-CN" dirty="0" smtClean="0"/>
          </a:p>
          <a:p>
            <a:pPr lvl="1"/>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Resolved comments without CR docs (1/3)</a:t>
            </a:r>
            <a:endParaRPr lang="zh-CN" altLang="en-US" dirty="0"/>
          </a:p>
        </p:txBody>
      </p:sp>
      <p:sp>
        <p:nvSpPr>
          <p:cNvPr id="3" name="内容占位符 2"/>
          <p:cNvSpPr>
            <a:spLocks noGrp="1"/>
          </p:cNvSpPr>
          <p:nvPr>
            <p:ph idx="1"/>
          </p:nvPr>
        </p:nvSpPr>
        <p:spPr/>
        <p:txBody>
          <a:bodyPr/>
          <a:lstStyle/>
          <a:p>
            <a:r>
              <a:rPr lang="en-US" altLang="zh-CN" dirty="0" smtClean="0"/>
              <a:t>The comment resolution to the following CIDs is “Revised”  since they have been resolved in D0.4 or by approved resolutions to other CIDs?</a:t>
            </a:r>
          </a:p>
          <a:p>
            <a:pPr lvl="1"/>
            <a:r>
              <a:rPr lang="en-GB" altLang="zh-CN" dirty="0" smtClean="0"/>
              <a:t>CID 2745, 1981, 1025, 502, 1666, 284, 1670, 1788, 1672, 1675, 2139, 1622, 1681, 295, 297, 2182, 309</a:t>
            </a:r>
          </a:p>
          <a:p>
            <a:pPr lvl="1"/>
            <a:endParaRPr lang="zh-CN" altLang="zh-CN" dirty="0" smtClean="0"/>
          </a:p>
          <a:p>
            <a:pPr lvl="1"/>
            <a:endParaRPr lang="zh-CN" altLang="zh-CN" dirty="0" smtClean="0"/>
          </a:p>
          <a:p>
            <a:pPr lvl="1"/>
            <a:endParaRPr lang="en-US" altLang="zh-CN" dirty="0" smtClean="0"/>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Resolved comments without CR docs (2/3)</a:t>
            </a:r>
            <a:endParaRPr lang="zh-CN" altLang="en-US" dirty="0"/>
          </a:p>
        </p:txBody>
      </p:sp>
      <p:sp>
        <p:nvSpPr>
          <p:cNvPr id="3" name="内容占位符 2"/>
          <p:cNvSpPr>
            <a:spLocks noGrp="1"/>
          </p:cNvSpPr>
          <p:nvPr>
            <p:ph idx="1"/>
          </p:nvPr>
        </p:nvSpPr>
        <p:spPr/>
        <p:txBody>
          <a:bodyPr/>
          <a:lstStyle/>
          <a:p>
            <a:r>
              <a:rPr lang="en-US" altLang="zh-CN" dirty="0" smtClean="0"/>
              <a:t>The comment resolution to CID 261 is “Rejected” with the reason “HE modulated field consists HE-STF, HE-LTF and HE-DATA only as defined in 26.3.2.”</a:t>
            </a:r>
            <a:endParaRPr lang="zh-CN" altLang="zh-CN" dirty="0" smtClean="0"/>
          </a:p>
          <a:p>
            <a:pPr lvl="1"/>
            <a:endParaRPr lang="zh-CN" altLang="zh-CN" dirty="0" smtClean="0"/>
          </a:p>
          <a:p>
            <a:pPr lvl="1"/>
            <a:endParaRPr lang="en-US" altLang="zh-CN" dirty="0" smtClean="0"/>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Resolved comments without CR docs (3/3)</a:t>
            </a:r>
            <a:endParaRPr lang="zh-CN" altLang="en-US" dirty="0"/>
          </a:p>
        </p:txBody>
      </p:sp>
      <p:sp>
        <p:nvSpPr>
          <p:cNvPr id="3" name="内容占位符 2"/>
          <p:cNvSpPr>
            <a:spLocks noGrp="1"/>
          </p:cNvSpPr>
          <p:nvPr>
            <p:ph idx="1"/>
          </p:nvPr>
        </p:nvSpPr>
        <p:spPr/>
        <p:txBody>
          <a:bodyPr/>
          <a:lstStyle/>
          <a:p>
            <a:r>
              <a:rPr lang="en-US" altLang="zh-CN" dirty="0" smtClean="0"/>
              <a:t>The comment resolution to CID 1458 is “Rejected” with the reason “The commenter failed to provide an applicable changes to the spec.”</a:t>
            </a:r>
            <a:endParaRPr lang="zh-CN" altLang="zh-CN" dirty="0" smtClean="0"/>
          </a:p>
          <a:p>
            <a:pPr lvl="1">
              <a:buNone/>
            </a:pPr>
            <a:endParaRPr lang="zh-CN" altLang="zh-CN" dirty="0" smtClean="0"/>
          </a:p>
          <a:p>
            <a:pPr lvl="1"/>
            <a:endParaRPr lang="zh-CN" altLang="zh-CN" dirty="0" smtClean="0"/>
          </a:p>
          <a:p>
            <a:pPr lvl="1"/>
            <a:endParaRPr lang="en-US" altLang="zh-CN" dirty="0" smtClean="0"/>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a:t>
            </a:r>
            <a:r>
              <a:rPr lang="en-US" altLang="zh-CN" dirty="0" smtClean="0"/>
              <a:t>CIDs Status</a:t>
            </a:r>
            <a:endParaRPr lang="zh-CN" altLang="en-US" dirty="0"/>
          </a:p>
        </p:txBody>
      </p:sp>
      <p:sp>
        <p:nvSpPr>
          <p:cNvPr id="3" name="内容占位符 2"/>
          <p:cNvSpPr>
            <a:spLocks noGrp="1"/>
          </p:cNvSpPr>
          <p:nvPr>
            <p:ph idx="1"/>
          </p:nvPr>
        </p:nvSpPr>
        <p:spPr/>
        <p:txBody>
          <a:bodyPr/>
          <a:lstStyle/>
          <a:p>
            <a:r>
              <a:rPr lang="en-US" altLang="zh-CN" dirty="0" smtClean="0"/>
              <a:t>Before Sep meeting: 		232</a:t>
            </a:r>
          </a:p>
          <a:p>
            <a:pPr lvl="1"/>
            <a:r>
              <a:rPr lang="en-US" altLang="zh-CN" dirty="0" smtClean="0"/>
              <a:t>After Jul meeting: </a:t>
            </a:r>
            <a:r>
              <a:rPr lang="en-US" altLang="zh-CN" dirty="0" smtClean="0"/>
              <a:t>		218</a:t>
            </a:r>
            <a:endParaRPr lang="en-US" altLang="zh-CN" dirty="0" smtClean="0"/>
          </a:p>
          <a:p>
            <a:pPr lvl="1"/>
            <a:r>
              <a:rPr lang="en-US" altLang="zh-CN" dirty="0" smtClean="0"/>
              <a:t>Transmitted from MAC: 	2</a:t>
            </a:r>
          </a:p>
          <a:p>
            <a:pPr lvl="1"/>
            <a:r>
              <a:rPr lang="en-US" altLang="zh-CN" dirty="0" smtClean="0"/>
              <a:t>Transmitted from Editor: 	12</a:t>
            </a:r>
          </a:p>
          <a:p>
            <a:r>
              <a:rPr lang="en-US" altLang="zh-CN" dirty="0" smtClean="0"/>
              <a:t>Resolved (to be moved):		196</a:t>
            </a:r>
          </a:p>
          <a:p>
            <a:r>
              <a:rPr lang="en-US" altLang="zh-CN" dirty="0" smtClean="0"/>
              <a:t>Unresolved: 			36</a:t>
            </a:r>
          </a:p>
          <a:p>
            <a:pPr lvl="1"/>
            <a:r>
              <a:rPr lang="en-US" altLang="zh-CN" dirty="0" smtClean="0"/>
              <a:t>Unassigned: 			1</a:t>
            </a:r>
          </a:p>
          <a:p>
            <a:pPr lvl="1">
              <a:buNone/>
            </a:pPr>
            <a:endParaRPr lang="zh-CN" altLang="zh-CN" dirty="0" smtClean="0"/>
          </a:p>
          <a:p>
            <a:pPr lvl="1"/>
            <a:endParaRPr lang="zh-CN" altLang="zh-CN" dirty="0" smtClean="0"/>
          </a:p>
          <a:p>
            <a:pPr lvl="1"/>
            <a:endParaRPr lang="en-US" altLang="zh-CN" dirty="0" smtClean="0"/>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Unsolved PHY CIDs Assignment</a:t>
            </a:r>
            <a:endParaRPr lang="zh-CN" altLang="en-US" dirty="0"/>
          </a:p>
        </p:txBody>
      </p:sp>
      <p:sp>
        <p:nvSpPr>
          <p:cNvPr id="3" name="内容占位符 2"/>
          <p:cNvSpPr>
            <a:spLocks noGrp="1"/>
          </p:cNvSpPr>
          <p:nvPr>
            <p:ph idx="1"/>
          </p:nvPr>
        </p:nvSpPr>
        <p:spPr/>
        <p:txBody>
          <a:bodyPr>
            <a:normAutofit fontScale="70000" lnSpcReduction="20000"/>
          </a:bodyPr>
          <a:lstStyle/>
          <a:p>
            <a:r>
              <a:rPr lang="en-US" altLang="zh-CN" dirty="0" smtClean="0"/>
              <a:t>Bin </a:t>
            </a:r>
            <a:r>
              <a:rPr lang="en-US" altLang="zh-CN" dirty="0" err="1" smtClean="0"/>
              <a:t>Tian</a:t>
            </a:r>
            <a:r>
              <a:rPr lang="en-US" altLang="zh-CN" dirty="0" smtClean="0"/>
              <a:t>:		1061</a:t>
            </a:r>
          </a:p>
          <a:p>
            <a:r>
              <a:rPr lang="en-US" altLang="zh-CN" dirty="0" err="1" smtClean="0"/>
              <a:t>Shahrnaz</a:t>
            </a:r>
            <a:r>
              <a:rPr lang="en-US" altLang="zh-CN" dirty="0" smtClean="0"/>
              <a:t>: 		2506</a:t>
            </a:r>
          </a:p>
          <a:p>
            <a:r>
              <a:rPr lang="en-US" altLang="zh-CN" dirty="0" err="1" smtClean="0"/>
              <a:t>Joonsuk</a:t>
            </a:r>
            <a:r>
              <a:rPr lang="en-US" altLang="zh-CN" dirty="0" smtClean="0"/>
              <a:t>: 		1849</a:t>
            </a:r>
          </a:p>
          <a:p>
            <a:r>
              <a:rPr lang="en-US" altLang="zh-CN" dirty="0" err="1" smtClean="0"/>
              <a:t>Ke</a:t>
            </a:r>
            <a:r>
              <a:rPr lang="en-US" altLang="zh-CN" dirty="0" smtClean="0"/>
              <a:t> Yao: 		1031, 1827, 2472, 2753</a:t>
            </a:r>
          </a:p>
          <a:p>
            <a:r>
              <a:rPr lang="en-US" altLang="zh-CN" dirty="0" err="1" smtClean="0"/>
              <a:t>Lochan</a:t>
            </a:r>
            <a:r>
              <a:rPr lang="en-US" altLang="zh-CN" dirty="0" smtClean="0"/>
              <a:t>: 		2431, 1932, 2106, 2572, 2796</a:t>
            </a:r>
          </a:p>
          <a:p>
            <a:r>
              <a:rPr lang="en-US" altLang="zh-CN" dirty="0" smtClean="0"/>
              <a:t>Osama: 		1703</a:t>
            </a:r>
          </a:p>
          <a:p>
            <a:r>
              <a:rPr lang="en-US" altLang="zh-CN" dirty="0" err="1" smtClean="0"/>
              <a:t>Xiaogang</a:t>
            </a:r>
            <a:r>
              <a:rPr lang="en-US" altLang="zh-CN" dirty="0" smtClean="0"/>
              <a:t> Chen: 	1116, 2350, 2460, 2461, 275, 1038, 2147</a:t>
            </a:r>
          </a:p>
          <a:p>
            <a:r>
              <a:rPr lang="en-US" altLang="zh-CN" dirty="0" smtClean="0"/>
              <a:t>Ross: 			308, 1619, 2874</a:t>
            </a:r>
          </a:p>
          <a:p>
            <a:r>
              <a:rPr lang="en-US" altLang="zh-CN" dirty="0" err="1" smtClean="0"/>
              <a:t>Rui</a:t>
            </a:r>
            <a:r>
              <a:rPr lang="en-US" altLang="zh-CN" dirty="0" smtClean="0"/>
              <a:t> Cao: 		290, 528, 1034, 1035, 1036, 2542</a:t>
            </a:r>
          </a:p>
          <a:p>
            <a:r>
              <a:rPr lang="en-US" altLang="zh-CN" dirty="0" err="1" smtClean="0"/>
              <a:t>Sameer</a:t>
            </a:r>
            <a:r>
              <a:rPr lang="en-US" altLang="zh-CN" dirty="0" smtClean="0"/>
              <a:t>: 		1864</a:t>
            </a:r>
          </a:p>
          <a:p>
            <a:r>
              <a:rPr lang="en-US" altLang="zh-CN" dirty="0" err="1" smtClean="0"/>
              <a:t>Shusaku</a:t>
            </a:r>
            <a:r>
              <a:rPr lang="en-US" altLang="zh-CN" dirty="0" smtClean="0"/>
              <a:t>: 		1868</a:t>
            </a:r>
          </a:p>
          <a:p>
            <a:r>
              <a:rPr lang="en-US" altLang="zh-CN" dirty="0" err="1" smtClean="0"/>
              <a:t>Sriram</a:t>
            </a:r>
            <a:r>
              <a:rPr lang="en-US" altLang="zh-CN" dirty="0" smtClean="0"/>
              <a:t>: 		2077</a:t>
            </a:r>
          </a:p>
          <a:p>
            <a:r>
              <a:rPr lang="en-US" altLang="zh-CN" dirty="0" smtClean="0"/>
              <a:t>Yan Zhang: 		2138</a:t>
            </a:r>
          </a:p>
          <a:p>
            <a:r>
              <a:rPr lang="en-US" altLang="zh-CN" dirty="0" err="1" smtClean="0"/>
              <a:t>Yujin</a:t>
            </a:r>
            <a:r>
              <a:rPr lang="en-US" altLang="zh-CN" dirty="0" smtClean="0"/>
              <a:t> Noh: 		480, 2867</a:t>
            </a:r>
          </a:p>
          <a:p>
            <a:r>
              <a:rPr lang="en-US" altLang="zh-CN" dirty="0" smtClean="0"/>
              <a:t>Un-assigned CID:	495</a:t>
            </a:r>
          </a:p>
          <a:p>
            <a:endParaRPr lang="zh-CN" altLang="en-US" dirty="0"/>
          </a:p>
        </p:txBody>
      </p:sp>
      <p:sp>
        <p:nvSpPr>
          <p:cNvPr id="4" name="日期占位符 3"/>
          <p:cNvSpPr>
            <a:spLocks noGrp="1"/>
          </p:cNvSpPr>
          <p:nvPr>
            <p:ph type="dt" sz="half" idx="10"/>
          </p:nvPr>
        </p:nvSpPr>
        <p:spPr/>
        <p:txBody>
          <a:bodyPr/>
          <a:lstStyle/>
          <a:p>
            <a:pPr>
              <a:defRPr/>
            </a:pPr>
            <a:r>
              <a:rPr lang="en-US"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6"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29264</TotalTime>
  <Words>3199</Words>
  <Application>Microsoft Office PowerPoint</Application>
  <PresentationFormat>全屏显示(4:3)</PresentationFormat>
  <Paragraphs>749</Paragraphs>
  <Slides>54</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54</vt:i4>
      </vt:variant>
    </vt:vector>
  </HeadingPairs>
  <TitlesOfParts>
    <vt:vector size="56" baseType="lpstr">
      <vt:lpstr>802-11-Submission</vt:lpstr>
      <vt:lpstr>Document</vt:lpstr>
      <vt:lpstr>TGax PHY Ad Hoc Sep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Adhoc Schedule in a Glance</vt:lpstr>
      <vt:lpstr>PHY Submissions (1/3) </vt:lpstr>
      <vt:lpstr>PHY Submissions (2/3) </vt:lpstr>
      <vt:lpstr>PHY Submissions (3/3) </vt:lpstr>
      <vt:lpstr>Straw-poll 1 (#1, 11-16/1133r1)</vt:lpstr>
      <vt:lpstr>Straw-poll 2 (#1, 11-16/1135r2)</vt:lpstr>
      <vt:lpstr>Straw-poll 3 (#1, 11-16/1136r3)</vt:lpstr>
      <vt:lpstr>Straw-poll 4 (#1, 11-16/1137r3)</vt:lpstr>
      <vt:lpstr>Straw-poll 5 (#1, 11-16/1138r4)</vt:lpstr>
      <vt:lpstr>Straw-poll 6 (#1, 11-16/1148r1)</vt:lpstr>
      <vt:lpstr>Straw-poll 7 (#1, 11-16/1216r1)</vt:lpstr>
      <vt:lpstr>Straw-poll 8 (#2, 11-16/1148r1)</vt:lpstr>
      <vt:lpstr>Straw-poll 9 (#1, 11-16/1149r1)</vt:lpstr>
      <vt:lpstr>Straw-poll 10 (#1, 11-16/1150r2)</vt:lpstr>
      <vt:lpstr>Straw-poll 11 (#1, 11-16/1160r0)</vt:lpstr>
      <vt:lpstr>Straw-poll 12 (#1, 11-16/1170r1)</vt:lpstr>
      <vt:lpstr>Straw-poll 13 (#1, 11-16/1171r0)</vt:lpstr>
      <vt:lpstr>Straw-poll 14 (#1, 11-16/1176r1)</vt:lpstr>
      <vt:lpstr>Straw-poll 15 (#1, 11-16/1167r0)</vt:lpstr>
      <vt:lpstr>Straw-poll 16 (#2, 11-16/1167r1)</vt:lpstr>
      <vt:lpstr>Straw-poll 17 (#1, 11-16/1169r1)</vt:lpstr>
      <vt:lpstr>Straw-poll 18 (#1, 11-16/1148r6)</vt:lpstr>
      <vt:lpstr>Straw-poll 19 (#1, 11-16/1150r3)</vt:lpstr>
      <vt:lpstr>Straw-poll 20 (#1, 11-16/1168r2)</vt:lpstr>
      <vt:lpstr>Straw-poll 21 (#1, 11-16/1259r2)</vt:lpstr>
      <vt:lpstr>Straw-poll 22 (#1, 11-16/1191r2)</vt:lpstr>
      <vt:lpstr>Straw-poll 23 (#1, 11-16/1179r4)</vt:lpstr>
      <vt:lpstr>Straw-poll 24 (#1, 11-16/1192r0)</vt:lpstr>
      <vt:lpstr>Straw-poll 25 (#1, 11-16/1193r1)</vt:lpstr>
      <vt:lpstr>Straw-poll 26 (#1, 11-16/1194r1)</vt:lpstr>
      <vt:lpstr>Straw-poll 27 (#1, 11-16/1233r1)</vt:lpstr>
      <vt:lpstr>Straw-poll 28 (#1, 11-16/1240r0)</vt:lpstr>
      <vt:lpstr>Straw-poll 29 (#1, 11-16/942r2)</vt:lpstr>
      <vt:lpstr>Straw-poll 30 (#1, 11-16/1136r5)</vt:lpstr>
      <vt:lpstr>Straw-poll 31 (#1, 11-16/1137r4)</vt:lpstr>
      <vt:lpstr>Straw-poll 32 (#1, 11-16/1202r4)</vt:lpstr>
      <vt:lpstr>Straw-poll 33 (#1, 11-16/1202r5)</vt:lpstr>
      <vt:lpstr>Straw-poll 34 (#1, 11-16/1227r2)</vt:lpstr>
      <vt:lpstr>Resolved comments without CR docs (1/3)</vt:lpstr>
      <vt:lpstr>Resolved comments without CR docs (2/3)</vt:lpstr>
      <vt:lpstr>Resolved comments without CR docs (3/3)</vt:lpstr>
      <vt:lpstr>PHY Adhoc CIDs Status</vt:lpstr>
      <vt:lpstr>Unsolved PHY CIDs Assignment</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1930</cp:revision>
  <cp:lastPrinted>1998-02-10T13:28:06Z</cp:lastPrinted>
  <dcterms:created xsi:type="dcterms:W3CDTF">2007-04-17T18:10:23Z</dcterms:created>
  <dcterms:modified xsi:type="dcterms:W3CDTF">2016-09-15T09:31:57Z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