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324" r:id="rId3"/>
    <p:sldId id="352" r:id="rId4"/>
    <p:sldId id="317" r:id="rId5"/>
    <p:sldId id="318" r:id="rId6"/>
    <p:sldId id="319" r:id="rId7"/>
    <p:sldId id="320" r:id="rId8"/>
    <p:sldId id="321" r:id="rId9"/>
    <p:sldId id="322" r:id="rId10"/>
    <p:sldId id="446" r:id="rId11"/>
    <p:sldId id="447" r:id="rId12"/>
    <p:sldId id="440" r:id="rId13"/>
    <p:sldId id="448" r:id="rId14"/>
    <p:sldId id="449" r:id="rId15"/>
    <p:sldId id="450"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ferSingleView="1">
    <p:restoredLeft sz="16784"/>
    <p:restoredTop sz="94808"/>
  </p:normalViewPr>
  <p:slideViewPr>
    <p:cSldViewPr>
      <p:cViewPr varScale="1">
        <p:scale>
          <a:sx n="93" d="100"/>
          <a:sy n="93" d="100"/>
        </p:scale>
        <p:origin x="2082" y="84"/>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410"/>
    </p:cViewPr>
  </p:sorterViewPr>
  <p:notesViewPr>
    <p:cSldViewPr>
      <p:cViewPr>
        <p:scale>
          <a:sx n="100" d="100"/>
          <a:sy n="100" d="100"/>
        </p:scale>
        <p:origin x="-1470"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smtClean="0"/>
              <a:t>Reza Hedayat (Newracom)</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smtClean="0"/>
              <a:t>Reza Hedayat (Newracom)</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20181532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138957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Reza Hedayat (Newracom)</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Reza Hedayat (Newracom)</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3</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4</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375375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5</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6</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3893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7</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16178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8</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077193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smtClean="0"/>
              <a:t>Reza Hedayat (Newracom)</a:t>
            </a:r>
            <a:endParaRPr lang="en-US" altLang="en-US" dirty="0" smtClean="0"/>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9</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18622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May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Reza Hedayat (</a:t>
            </a:r>
            <a:r>
              <a:rPr lang="en-US" dirty="0" err="1" smtClean="0"/>
              <a:t>Newracom</a:t>
            </a:r>
            <a:r>
              <a:rPr lang="en-US" dirty="0" smtClean="0"/>
              <a:t>)</a:t>
            </a:r>
            <a:endParaRPr lang="en-US"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dirty="0" smtClean="0"/>
              <a:t>September 2016</a:t>
            </a:r>
            <a:endParaRPr lang="en-US" dirty="0"/>
          </a:p>
        </p:txBody>
      </p:sp>
      <p:sp>
        <p:nvSpPr>
          <p:cNvPr id="1029" name="Rectangle 5"/>
          <p:cNvSpPr>
            <a:spLocks noGrp="1" noChangeArrowheads="1"/>
          </p:cNvSpPr>
          <p:nvPr>
            <p:ph type="ftr" sz="quarter" idx="3"/>
          </p:nvPr>
        </p:nvSpPr>
        <p:spPr bwMode="auto">
          <a:xfrm>
            <a:off x="6844742" y="6475413"/>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Reza Hedayat (</a:t>
            </a:r>
            <a:r>
              <a:rPr lang="en-US" dirty="0" err="1" smtClean="0"/>
              <a:t>Newracom</a:t>
            </a:r>
            <a:r>
              <a:rPr lang="en-US" dirty="0" smtClean="0"/>
              <a:t>)</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059769" y="332601"/>
            <a:ext cx="3398431"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802.11-16/1245r2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2016</a:t>
            </a:r>
          </a:p>
        </p:txBody>
      </p:sp>
      <p:sp>
        <p:nvSpPr>
          <p:cNvPr id="102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smtClean="0"/>
              <a:t>TGax</a:t>
            </a:r>
            <a:r>
              <a:rPr lang="en-US" altLang="en-US" sz="2800" dirty="0" smtClean="0"/>
              <a:t> Spatial Reuse Ad-hoc Agenda</a:t>
            </a:r>
            <a:br>
              <a:rPr lang="en-US" altLang="en-US" sz="2800" dirty="0" smtClean="0"/>
            </a:br>
            <a:r>
              <a:rPr lang="en-US" altLang="en-US" sz="2800" dirty="0" smtClean="0"/>
              <a:t>September 2016 Meeting</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smtClean="0"/>
              <a:t>Date:</a:t>
            </a:r>
            <a:r>
              <a:rPr lang="en-US" altLang="en-US" sz="1800" b="0" dirty="0" smtClean="0"/>
              <a:t> Sept 12th, 2016</a:t>
            </a:r>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9" name="Object 3"/>
          <p:cNvGraphicFramePr>
            <a:graphicFrameLocks noChangeAspect="1"/>
          </p:cNvGraphicFramePr>
          <p:nvPr>
            <p:extLst>
              <p:ext uri="{D42A27DB-BD31-4B8C-83A1-F6EECF244321}">
                <p14:modId xmlns:p14="http://schemas.microsoft.com/office/powerpoint/2010/main" val="3990385304"/>
              </p:ext>
            </p:extLst>
          </p:nvPr>
        </p:nvGraphicFramePr>
        <p:xfrm>
          <a:off x="692150" y="3200400"/>
          <a:ext cx="7526338" cy="2954338"/>
        </p:xfrm>
        <a:graphic>
          <a:graphicData uri="http://schemas.openxmlformats.org/presentationml/2006/ole">
            <mc:AlternateContent xmlns:mc="http://schemas.openxmlformats.org/markup-compatibility/2006">
              <mc:Choice xmlns:v="urn:schemas-microsoft-com:vml" Requires="v">
                <p:oleObj spid="_x0000_s1545" name="Document" r:id="rId4" imgW="8267030" imgH="3235964" progId="Word.Document.8">
                  <p:embed/>
                </p:oleObj>
              </mc:Choice>
              <mc:Fallback>
                <p:oleObj name="Document" r:id="rId4" imgW="8267030" imgH="3235964" progId="Word.Document.8">
                  <p:embed/>
                  <p:pic>
                    <p:nvPicPr>
                      <p:cNvPr id="0" name=""/>
                      <p:cNvPicPr>
                        <a:picLocks noChangeAspect="1" noChangeArrowheads="1"/>
                      </p:cNvPicPr>
                      <p:nvPr/>
                    </p:nvPicPr>
                    <p:blipFill>
                      <a:blip r:embed="rId5"/>
                      <a:srcRect/>
                      <a:stretch>
                        <a:fillRect/>
                      </a:stretch>
                    </p:blipFill>
                    <p:spPr bwMode="auto">
                      <a:xfrm>
                        <a:off x="692150" y="3200400"/>
                        <a:ext cx="7526338" cy="2954338"/>
                      </a:xfrm>
                      <a:prstGeom prst="rect">
                        <a:avLst/>
                      </a:prstGeom>
                      <a:noFill/>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smtClean="0"/>
              <a:t>Submissions (SR)</a:t>
            </a:r>
          </a:p>
        </p:txBody>
      </p:sp>
      <p:sp>
        <p:nvSpPr>
          <p:cNvPr id="2052"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2016</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2774C0D-C46E-4098-B5A1-9836ACE85E63}" type="slidenum">
              <a:rPr lang="en-US" altLang="en-US"/>
              <a:pPr/>
              <a:t>10</a:t>
            </a:fld>
            <a:endParaRPr lang="en-US" altLang="en-US"/>
          </a:p>
        </p:txBody>
      </p:sp>
      <p:sp>
        <p:nvSpPr>
          <p:cNvPr id="10"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graphicFrame>
        <p:nvGraphicFramePr>
          <p:cNvPr id="11" name="Table 10"/>
          <p:cNvGraphicFramePr>
            <a:graphicFrameLocks noGrp="1"/>
          </p:cNvGraphicFramePr>
          <p:nvPr>
            <p:extLst>
              <p:ext uri="{D42A27DB-BD31-4B8C-83A1-F6EECF244321}">
                <p14:modId xmlns:p14="http://schemas.microsoft.com/office/powerpoint/2010/main" val="30269806"/>
              </p:ext>
            </p:extLst>
          </p:nvPr>
        </p:nvGraphicFramePr>
        <p:xfrm>
          <a:off x="672084" y="2286000"/>
          <a:ext cx="7772399" cy="1896116"/>
        </p:xfrm>
        <a:graphic>
          <a:graphicData uri="http://schemas.openxmlformats.org/drawingml/2006/table">
            <a:tbl>
              <a:tblPr>
                <a:tableStyleId>{5C22544A-7EE6-4342-B048-85BDC9FD1C3A}</a:tableStyleId>
              </a:tblPr>
              <a:tblGrid>
                <a:gridCol w="800929"/>
                <a:gridCol w="3824156"/>
                <a:gridCol w="1195754"/>
                <a:gridCol w="552754"/>
                <a:gridCol w="1398806"/>
              </a:tblGrid>
              <a:tr h="177691">
                <a:tc>
                  <a:txBody>
                    <a:bodyPr/>
                    <a:lstStyle/>
                    <a:p>
                      <a:pPr algn="ctr" fontAlgn="b"/>
                      <a:r>
                        <a:rPr lang="en-US" sz="1000" u="none" strike="noStrike" dirty="0">
                          <a:effectLst/>
                        </a:rPr>
                        <a:t>DCN</a:t>
                      </a:r>
                      <a:endParaRPr lang="en-US" sz="1000" b="1" i="0" u="none" strike="noStrike" dirty="0">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a:effectLst/>
                        </a:rPr>
                        <a:t>Title</a:t>
                      </a:r>
                      <a:endParaRPr lang="en-US" sz="1000" b="1" i="0" u="none" strike="noStrike">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a:effectLst/>
                        </a:rPr>
                        <a:t>Author</a:t>
                      </a:r>
                      <a:endParaRPr lang="en-US" sz="1000" b="1" i="0" u="none" strike="noStrike">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a:effectLst/>
                        </a:rPr>
                        <a:t>Ad Hoc</a:t>
                      </a:r>
                      <a:endParaRPr lang="en-US" sz="1000" b="1" i="0" u="none" strike="noStrike">
                        <a:solidFill>
                          <a:srgbClr val="FFFFFF"/>
                        </a:solidFill>
                        <a:effectLst/>
                        <a:latin typeface="Calibri" panose="020F0502020204030204" pitchFamily="34" charset="0"/>
                      </a:endParaRPr>
                    </a:p>
                  </a:txBody>
                  <a:tcPr marL="8461" marR="8461" marT="8462" marB="0" anchor="b"/>
                </a:tc>
                <a:tc>
                  <a:txBody>
                    <a:bodyPr/>
                    <a:lstStyle/>
                    <a:p>
                      <a:pPr algn="ctr" fontAlgn="b"/>
                      <a:r>
                        <a:rPr lang="en-US" sz="1000" u="none" strike="noStrike" dirty="0">
                          <a:effectLst/>
                        </a:rPr>
                        <a:t>Notes</a:t>
                      </a:r>
                      <a:endParaRPr lang="en-US" sz="1000" b="1" i="0" u="none" strike="noStrike" dirty="0">
                        <a:solidFill>
                          <a:srgbClr val="FFFFFF"/>
                        </a:solidFill>
                        <a:effectLst/>
                        <a:latin typeface="Calibri" panose="020F0502020204030204" pitchFamily="34" charset="0"/>
                      </a:endParaRPr>
                    </a:p>
                  </a:txBody>
                  <a:tcPr marL="8461" marR="8461" marT="8462" marB="0" anchor="b"/>
                </a:tc>
              </a:tr>
              <a:tr h="177691">
                <a:tc>
                  <a:txBody>
                    <a:bodyPr/>
                    <a:lstStyle/>
                    <a:p>
                      <a:pPr algn="l" fontAlgn="b"/>
                      <a:r>
                        <a:rPr lang="en-US" sz="1000" u="none" strike="noStrike" dirty="0">
                          <a:effectLst/>
                        </a:rPr>
                        <a:t>11-16/1223</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CR for Section 25.9.2 OBSS_PD Spatial reuse</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err="1">
                          <a:effectLst/>
                        </a:rPr>
                        <a:t>laurent</a:t>
                      </a:r>
                      <a:r>
                        <a:rPr lang="en-US" sz="1000" u="none" strike="noStrike" dirty="0">
                          <a:effectLst/>
                        </a:rPr>
                        <a:t> cariou </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dirty="0">
                          <a:effectLst/>
                        </a:rPr>
                        <a:t>SR</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ctr" fontAlgn="b"/>
                      <a:r>
                        <a:rPr lang="en-US" sz="1000" b="1" i="0" u="none" strike="noStrike" dirty="0" smtClean="0">
                          <a:solidFill>
                            <a:schemeClr val="tx1"/>
                          </a:solidFill>
                          <a:effectLst/>
                          <a:latin typeface="Calibri" panose="020F0502020204030204" pitchFamily="34" charset="0"/>
                        </a:rPr>
                        <a:t>Pending SP</a:t>
                      </a:r>
                      <a:endParaRPr lang="en-US" sz="1000" b="1" i="0" u="none" strike="noStrike" dirty="0">
                        <a:solidFill>
                          <a:schemeClr val="tx1"/>
                        </a:solidFill>
                        <a:effectLst/>
                        <a:latin typeface="Calibri" panose="020F0502020204030204" pitchFamily="34" charset="0"/>
                      </a:endParaRPr>
                    </a:p>
                  </a:txBody>
                  <a:tcPr marL="8461" marR="8461" marT="8462" marB="0" anchor="b"/>
                </a:tc>
              </a:tr>
              <a:tr h="198655">
                <a:tc>
                  <a:txBody>
                    <a:bodyPr/>
                    <a:lstStyle/>
                    <a:p>
                      <a:pPr algn="l" fontAlgn="b"/>
                      <a:r>
                        <a:rPr lang="en-US" sz="1000" u="none" strike="noStrike" dirty="0">
                          <a:solidFill>
                            <a:srgbClr val="00B050"/>
                          </a:solidFill>
                          <a:effectLst/>
                        </a:rPr>
                        <a:t>11-16/1178</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comment-resolution-SR-RSSI</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Young-Hoon </a:t>
                      </a:r>
                      <a:r>
                        <a:rPr lang="en-US" sz="1000" u="none" strike="noStrike" dirty="0" err="1">
                          <a:solidFill>
                            <a:srgbClr val="00B050"/>
                          </a:solidFill>
                          <a:effectLst/>
                        </a:rPr>
                        <a:t>Kown</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b="0" i="0" u="none" strike="noStrike" dirty="0" smtClean="0">
                          <a:solidFill>
                            <a:srgbClr val="00B050"/>
                          </a:solidFill>
                          <a:effectLst/>
                          <a:latin typeface="Calibri" panose="020F0502020204030204" pitchFamily="34" charset="0"/>
                        </a:rPr>
                        <a:t>Done</a:t>
                      </a:r>
                      <a:endParaRPr lang="en-US" sz="1000" b="0" i="0" u="none" strike="noStrike" dirty="0">
                        <a:solidFill>
                          <a:srgbClr val="00B050"/>
                        </a:solidFill>
                        <a:effectLst/>
                        <a:latin typeface="Calibri" panose="020F0502020204030204" pitchFamily="34" charset="0"/>
                      </a:endParaRPr>
                    </a:p>
                  </a:txBody>
                  <a:tcPr marL="8461" marR="8461" marT="8462" marB="0" anchor="b"/>
                </a:tc>
              </a:tr>
              <a:tr h="198655">
                <a:tc>
                  <a:txBody>
                    <a:bodyPr/>
                    <a:lstStyle/>
                    <a:p>
                      <a:pPr algn="l" fontAlgn="b"/>
                      <a:r>
                        <a:rPr lang="en-US" sz="1000" u="none" strike="noStrike" dirty="0">
                          <a:solidFill>
                            <a:srgbClr val="00B050"/>
                          </a:solidFill>
                          <a:effectLst/>
                        </a:rPr>
                        <a:t>11-16/1155</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SR Comment Resolution for CID994</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err="1">
                          <a:solidFill>
                            <a:srgbClr val="00B050"/>
                          </a:solidFill>
                          <a:effectLst/>
                        </a:rPr>
                        <a:t>Kaiying</a:t>
                      </a:r>
                      <a:r>
                        <a:rPr lang="en-US" sz="1000" u="none" strike="noStrike" dirty="0">
                          <a:solidFill>
                            <a:srgbClr val="00B050"/>
                          </a:solidFill>
                          <a:effectLst/>
                        </a:rPr>
                        <a:t> </a:t>
                      </a:r>
                      <a:r>
                        <a:rPr lang="en-US" sz="1000" u="none" strike="noStrike" dirty="0" err="1">
                          <a:solidFill>
                            <a:srgbClr val="00B050"/>
                          </a:solidFill>
                          <a:effectLst/>
                        </a:rPr>
                        <a:t>Lv</a:t>
                      </a:r>
                      <a:r>
                        <a:rPr lang="en-US" sz="1000" u="none" strike="noStrike" dirty="0">
                          <a:solidFill>
                            <a:srgbClr val="00B050"/>
                          </a:solidFill>
                          <a:effectLst/>
                        </a:rPr>
                        <a:t> </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b="0" i="0" u="none" strike="noStrike" dirty="0" err="1" smtClean="0">
                          <a:solidFill>
                            <a:srgbClr val="00B050"/>
                          </a:solidFill>
                          <a:effectLst/>
                          <a:latin typeface="Calibri" panose="020F0502020204030204" pitchFamily="34" charset="0"/>
                        </a:rPr>
                        <a:t>Withdrown</a:t>
                      </a:r>
                      <a:endParaRPr lang="en-US" sz="1000" b="0" i="0" u="none" strike="noStrike" dirty="0">
                        <a:solidFill>
                          <a:srgbClr val="00B050"/>
                        </a:solidFill>
                        <a:effectLst/>
                        <a:latin typeface="Calibri" panose="020F0502020204030204" pitchFamily="34" charset="0"/>
                      </a:endParaRPr>
                    </a:p>
                  </a:txBody>
                  <a:tcPr marL="8461" marR="8461" marT="8462" marB="0" anchor="b"/>
                </a:tc>
              </a:tr>
              <a:tr h="228600">
                <a:tc>
                  <a:txBody>
                    <a:bodyPr/>
                    <a:lstStyle/>
                    <a:p>
                      <a:pPr algn="l" rtl="0" fontAlgn="t"/>
                      <a:r>
                        <a:rPr lang="en-US" sz="1000" u="none" strike="noStrike" dirty="0">
                          <a:solidFill>
                            <a:srgbClr val="00B050"/>
                          </a:solidFill>
                          <a:effectLst/>
                        </a:rPr>
                        <a:t>11-16/0945</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rtl="0" fontAlgn="t"/>
                      <a:r>
                        <a:rPr lang="en-US" sz="1000" u="none" strike="noStrike" dirty="0">
                          <a:solidFill>
                            <a:srgbClr val="00B050"/>
                          </a:solidFill>
                          <a:effectLst/>
                        </a:rPr>
                        <a:t>Clarification for OBSS_PD-based SR parameters </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rtl="0" fontAlgn="t"/>
                      <a:r>
                        <a:rPr lang="en-US" sz="1000" u="none" strike="noStrike" dirty="0">
                          <a:solidFill>
                            <a:srgbClr val="00B050"/>
                          </a:solidFill>
                          <a:effectLst/>
                        </a:rPr>
                        <a:t>Matthew Fischer </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u="none" strike="noStrike" dirty="0">
                          <a:solidFill>
                            <a:srgbClr val="00B050"/>
                          </a:solidFill>
                          <a:effectLst/>
                        </a:rPr>
                        <a:t> </a:t>
                      </a:r>
                      <a:r>
                        <a:rPr lang="en-US" sz="1000" u="none" strike="noStrike" dirty="0" smtClean="0">
                          <a:solidFill>
                            <a:srgbClr val="00B050"/>
                          </a:solidFill>
                          <a:effectLst/>
                        </a:rPr>
                        <a:t>Done</a:t>
                      </a:r>
                      <a:endParaRPr lang="en-US" sz="1000" b="0" i="0" u="none" strike="noStrike" dirty="0">
                        <a:solidFill>
                          <a:srgbClr val="00B050"/>
                        </a:solidFill>
                        <a:effectLst/>
                        <a:latin typeface="Calibri" panose="020F0502020204030204" pitchFamily="34" charset="0"/>
                      </a:endParaRPr>
                    </a:p>
                  </a:txBody>
                  <a:tcPr marL="8461" marR="8461" marT="8462" marB="0" anchor="b"/>
                </a:tc>
              </a:tr>
              <a:tr h="237908">
                <a:tc>
                  <a:txBody>
                    <a:bodyPr/>
                    <a:lstStyle/>
                    <a:p>
                      <a:pPr algn="l" rtl="0" fontAlgn="t"/>
                      <a:r>
                        <a:rPr lang="en-US" sz="1000" u="none" strike="noStrike" dirty="0">
                          <a:solidFill>
                            <a:srgbClr val="00B050"/>
                          </a:solidFill>
                          <a:effectLst/>
                        </a:rPr>
                        <a:t>11-16/0947</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rtl="0" fontAlgn="t"/>
                      <a:r>
                        <a:rPr lang="en-US" sz="1000" u="none" strike="noStrike" dirty="0">
                          <a:solidFill>
                            <a:srgbClr val="00B050"/>
                          </a:solidFill>
                          <a:effectLst/>
                        </a:rPr>
                        <a:t>Proposed text changes for OBSS_PD-based SR parameters</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rtl="0" fontAlgn="t"/>
                      <a:r>
                        <a:rPr lang="en-US" sz="1000" u="none" strike="noStrike" dirty="0" smtClean="0">
                          <a:solidFill>
                            <a:srgbClr val="00B050"/>
                          </a:solidFill>
                          <a:effectLst/>
                        </a:rPr>
                        <a:t>Matthew Fischer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u="none" strike="noStrike" dirty="0">
                          <a:solidFill>
                            <a:srgbClr val="00B050"/>
                          </a:solidFill>
                          <a:effectLst/>
                        </a:rPr>
                        <a:t> </a:t>
                      </a:r>
                      <a:r>
                        <a:rPr lang="en-US" sz="1000" u="none" strike="noStrike" dirty="0" smtClean="0">
                          <a:solidFill>
                            <a:srgbClr val="00B050"/>
                          </a:solidFill>
                          <a:effectLst/>
                        </a:rPr>
                        <a:t>Done</a:t>
                      </a:r>
                      <a:endParaRPr lang="en-US" sz="1000" b="0" i="0" u="none" strike="noStrike" dirty="0">
                        <a:solidFill>
                          <a:srgbClr val="00B05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a:solidFill>
                            <a:srgbClr val="00B050"/>
                          </a:solidFill>
                          <a:effectLst/>
                        </a:rPr>
                        <a:t>11-16/1064</a:t>
                      </a:r>
                      <a:endParaRPr lang="en-US" sz="1000" b="0" i="0" u="none" strike="noStrike">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Unified SR approach DSC, ATPC and Inter-BSS</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Graham Smith </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b="0" i="0" u="none" strike="noStrike" dirty="0" smtClean="0">
                          <a:solidFill>
                            <a:srgbClr val="00B050"/>
                          </a:solidFill>
                          <a:effectLst/>
                          <a:latin typeface="Calibri" panose="020F0502020204030204" pitchFamily="34" charset="0"/>
                        </a:rPr>
                        <a:t>Deferred –</a:t>
                      </a:r>
                      <a:r>
                        <a:rPr lang="en-US" sz="1000" b="0" i="0" u="none" strike="noStrike" baseline="0" dirty="0" smtClean="0">
                          <a:solidFill>
                            <a:srgbClr val="00B050"/>
                          </a:solidFill>
                          <a:effectLst/>
                          <a:latin typeface="Calibri" panose="020F0502020204030204" pitchFamily="34" charset="0"/>
                        </a:rPr>
                        <a:t> Absent</a:t>
                      </a:r>
                      <a:endParaRPr lang="en-US" sz="1000" b="0" i="0" u="none" strike="noStrike" dirty="0">
                        <a:solidFill>
                          <a:srgbClr val="00B05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dirty="0">
                          <a:solidFill>
                            <a:srgbClr val="00B050"/>
                          </a:solidFill>
                          <a:effectLst/>
                        </a:rPr>
                        <a:t>11-16/1161</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dirty="0">
                          <a:solidFill>
                            <a:srgbClr val="00B050"/>
                          </a:solidFill>
                          <a:effectLst/>
                        </a:rPr>
                        <a:t>Simulation-based evaluation of OBSS_PD-based SR default parameters</a:t>
                      </a:r>
                      <a:endParaRPr lang="en-US" sz="1000" b="0" i="0" u="none" strike="noStrike" dirty="0">
                        <a:solidFill>
                          <a:srgbClr val="00B050"/>
                        </a:solidFill>
                        <a:effectLst/>
                        <a:latin typeface="Calibri" panose="020F0502020204030204" pitchFamily="34" charset="0"/>
                      </a:endParaRPr>
                    </a:p>
                  </a:txBody>
                  <a:tcPr marL="8461" marR="8461" marT="8462" marB="0" anchor="b"/>
                </a:tc>
                <a:tc>
                  <a:txBody>
                    <a:bodyPr/>
                    <a:lstStyle/>
                    <a:p>
                      <a:pPr algn="l" fontAlgn="b"/>
                      <a:r>
                        <a:rPr lang="en-US" sz="1000" u="none" strike="noStrike">
                          <a:solidFill>
                            <a:srgbClr val="00B050"/>
                          </a:solidFill>
                          <a:effectLst/>
                        </a:rPr>
                        <a:t>Tanguy Ropitault </a:t>
                      </a:r>
                      <a:endParaRPr lang="en-US" sz="1000" b="0" i="0" u="none" strike="noStrike">
                        <a:solidFill>
                          <a:srgbClr val="00B050"/>
                        </a:solidFill>
                        <a:effectLst/>
                        <a:latin typeface="Calibri" panose="020F0502020204030204" pitchFamily="34" charset="0"/>
                      </a:endParaRPr>
                    </a:p>
                  </a:txBody>
                  <a:tcPr marL="8461" marR="8461" marT="8462" marB="0" anchor="b"/>
                </a:tc>
                <a:tc>
                  <a:txBody>
                    <a:bodyPr/>
                    <a:lstStyle/>
                    <a:p>
                      <a:pPr algn="l" fontAlgn="t"/>
                      <a:r>
                        <a:rPr lang="en-US" sz="1000" u="none" strike="noStrike" dirty="0">
                          <a:solidFill>
                            <a:srgbClr val="00B050"/>
                          </a:solidFill>
                          <a:effectLst/>
                        </a:rPr>
                        <a:t>SR</a:t>
                      </a:r>
                      <a:endParaRPr lang="en-US" sz="1000" b="0" i="0" u="none" strike="noStrike" dirty="0">
                        <a:solidFill>
                          <a:srgbClr val="00B050"/>
                        </a:solidFill>
                        <a:effectLst/>
                        <a:latin typeface="Calibri" panose="020F0502020204030204" pitchFamily="34" charset="0"/>
                      </a:endParaRPr>
                    </a:p>
                  </a:txBody>
                  <a:tcPr marL="8461" marR="8461" marT="8462" marB="0"/>
                </a:tc>
                <a:tc>
                  <a:txBody>
                    <a:bodyPr/>
                    <a:lstStyle/>
                    <a:p>
                      <a:pPr algn="l" fontAlgn="b"/>
                      <a:r>
                        <a:rPr lang="en-US" sz="1000" b="0" i="0" u="none" strike="noStrike" dirty="0" smtClean="0">
                          <a:solidFill>
                            <a:srgbClr val="00B050"/>
                          </a:solidFill>
                          <a:effectLst/>
                          <a:latin typeface="Calibri" panose="020F0502020204030204" pitchFamily="34" charset="0"/>
                        </a:rPr>
                        <a:t>Done</a:t>
                      </a:r>
                      <a:endParaRPr lang="en-US" sz="1000" b="0" i="0" u="none" strike="noStrike" dirty="0">
                        <a:solidFill>
                          <a:srgbClr val="00B05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dirty="0">
                          <a:effectLst/>
                        </a:rPr>
                        <a:t>11-16/1216</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SR Field SRP Table for HE-Trigger-Based PPDU</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James Wang</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dirty="0">
                          <a:effectLst/>
                        </a:rPr>
                        <a:t>SR</a:t>
                      </a:r>
                      <a:endParaRPr lang="en-US" sz="1000" b="0" i="0" u="none" strike="noStrike" dirty="0">
                        <a:solidFill>
                          <a:srgbClr val="000000"/>
                        </a:solidFill>
                        <a:effectLst/>
                        <a:latin typeface="Calibri" panose="020F0502020204030204" pitchFamily="34" charset="0"/>
                      </a:endParaRPr>
                    </a:p>
                  </a:txBody>
                  <a:tcPr marL="8461" marR="8461" marT="8462" marB="0"/>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61" marR="8461" marT="8462" marB="0" anchor="b"/>
                </a:tc>
              </a:tr>
              <a:tr h="169229">
                <a:tc>
                  <a:txBody>
                    <a:bodyPr/>
                    <a:lstStyle/>
                    <a:p>
                      <a:pPr algn="l" fontAlgn="b"/>
                      <a:r>
                        <a:rPr lang="en-US" sz="1000" u="none" strike="noStrike" dirty="0">
                          <a:effectLst/>
                        </a:rPr>
                        <a:t>11-16/1225</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dirty="0">
                          <a:effectLst/>
                        </a:rPr>
                        <a:t>Heads We Win, Tails We Don't Lose: Proposals for Dynamic CCA</a:t>
                      </a:r>
                      <a:endParaRPr lang="en-US" sz="1000" b="0" i="0" u="none" strike="noStrike" dirty="0">
                        <a:solidFill>
                          <a:srgbClr val="000000"/>
                        </a:solidFill>
                        <a:effectLst/>
                        <a:latin typeface="Calibri" panose="020F0502020204030204" pitchFamily="34" charset="0"/>
                      </a:endParaRPr>
                    </a:p>
                  </a:txBody>
                  <a:tcPr marL="8461" marR="8461" marT="8462" marB="0" anchor="b"/>
                </a:tc>
                <a:tc>
                  <a:txBody>
                    <a:bodyPr/>
                    <a:lstStyle/>
                    <a:p>
                      <a:pPr algn="l" fontAlgn="b"/>
                      <a:r>
                        <a:rPr lang="en-US" sz="1000" u="none" strike="noStrike">
                          <a:effectLst/>
                        </a:rPr>
                        <a:t>Sean Coffey</a:t>
                      </a:r>
                      <a:endParaRPr lang="en-US" sz="1000" b="0" i="0" u="none" strike="noStrike">
                        <a:solidFill>
                          <a:srgbClr val="000000"/>
                        </a:solidFill>
                        <a:effectLst/>
                        <a:latin typeface="Calibri" panose="020F0502020204030204" pitchFamily="34" charset="0"/>
                      </a:endParaRPr>
                    </a:p>
                  </a:txBody>
                  <a:tcPr marL="8461" marR="8461" marT="8462" marB="0" anchor="b"/>
                </a:tc>
                <a:tc>
                  <a:txBody>
                    <a:bodyPr/>
                    <a:lstStyle/>
                    <a:p>
                      <a:pPr algn="l" fontAlgn="t"/>
                      <a:r>
                        <a:rPr lang="en-US" sz="1000" u="none" strike="noStrike">
                          <a:effectLst/>
                        </a:rPr>
                        <a:t>SR</a:t>
                      </a:r>
                      <a:endParaRPr lang="en-US" sz="1000" b="0" i="0" u="none" strike="noStrike">
                        <a:solidFill>
                          <a:srgbClr val="000000"/>
                        </a:solidFill>
                        <a:effectLst/>
                        <a:latin typeface="Calibri" panose="020F0502020204030204" pitchFamily="34" charset="0"/>
                      </a:endParaRPr>
                    </a:p>
                  </a:txBody>
                  <a:tcPr marL="8461" marR="8461" marT="8462" marB="0"/>
                </a:tc>
                <a:tc>
                  <a:txBody>
                    <a:bodyPr/>
                    <a:lstStyle/>
                    <a:p>
                      <a:pPr algn="l" fontAlgn="b"/>
                      <a:endParaRPr lang="en-US" sz="1000" b="0" i="0" u="none" strike="noStrike" dirty="0">
                        <a:solidFill>
                          <a:srgbClr val="000000"/>
                        </a:solidFill>
                        <a:effectLst/>
                        <a:latin typeface="Calibri" panose="020F0502020204030204" pitchFamily="34" charset="0"/>
                      </a:endParaRPr>
                    </a:p>
                  </a:txBody>
                  <a:tcPr marL="8461" marR="8461" marT="8462" marB="0" anchor="b"/>
                </a:tc>
              </a:tr>
            </a:tbl>
          </a:graphicData>
        </a:graphic>
      </p:graphicFrame>
    </p:spTree>
    <p:extLst>
      <p:ext uri="{BB962C8B-B14F-4D97-AF65-F5344CB8AC3E}">
        <p14:creationId xmlns:p14="http://schemas.microsoft.com/office/powerpoint/2010/main" val="431796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1/2)</a:t>
            </a:r>
            <a:br>
              <a:rPr lang="en-US" altLang="en-US" dirty="0"/>
            </a:br>
            <a:r>
              <a:rPr lang="en-US" altLang="en-US" sz="1800" dirty="0" smtClean="0"/>
              <a:t>Governing document </a:t>
            </a:r>
            <a:r>
              <a:rPr lang="en-US" altLang="en-US" sz="1800" dirty="0"/>
              <a:t>is </a:t>
            </a:r>
            <a:r>
              <a:rPr lang="en-US" altLang="en-US" sz="1800" dirty="0" smtClean="0"/>
              <a:t>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Proposed </a:t>
            </a:r>
            <a:r>
              <a:rPr lang="en-GB" sz="1800" dirty="0"/>
              <a:t>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2016</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extLst>
      <p:ext uri="{BB962C8B-B14F-4D97-AF65-F5344CB8AC3E}">
        <p14:creationId xmlns:p14="http://schemas.microsoft.com/office/powerpoint/2010/main" val="3545768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Ad Hoc Groups Operation (</a:t>
            </a:r>
            <a:r>
              <a:rPr lang="en-US" altLang="en-US" dirty="0"/>
              <a:t>2/2)</a:t>
            </a:r>
            <a:br>
              <a:rPr lang="en-US" altLang="en-US" dirty="0"/>
            </a:br>
            <a:r>
              <a:rPr lang="en-US" altLang="en-US" sz="1800" dirty="0"/>
              <a:t>Governing document is 15/075r0</a:t>
            </a:r>
            <a:endParaRPr lang="en-US" altLang="en-US" sz="1800" dirty="0" smtClean="0"/>
          </a:p>
        </p:txBody>
      </p:sp>
      <p:sp>
        <p:nvSpPr>
          <p:cNvPr id="25603" name="Content Placeholder 2"/>
          <p:cNvSpPr>
            <a:spLocks noGrp="1"/>
          </p:cNvSpPr>
          <p:nvPr>
            <p:ph idx="1"/>
          </p:nvPr>
        </p:nvSpPr>
        <p:spPr>
          <a:xfrm>
            <a:off x="685800" y="1676400"/>
            <a:ext cx="7772400" cy="4114800"/>
          </a:xfrm>
        </p:spPr>
        <p:txBody>
          <a:bodyPr/>
          <a:lstStyle/>
          <a:p>
            <a:pPr lvl="0"/>
            <a:r>
              <a:rPr lang="en-GB" sz="1800" dirty="0" smtClean="0"/>
              <a:t>A </a:t>
            </a:r>
            <a:r>
              <a:rPr lang="en-GB" sz="1800" dirty="0"/>
              <a:t>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smtClean="0"/>
          </a:p>
        </p:txBody>
      </p:sp>
      <p:sp>
        <p:nvSpPr>
          <p:cNvPr id="25604" name="Date Placeholder 3"/>
          <p:cNvSpPr>
            <a:spLocks noGrp="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2016</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pPr lvl="0"/>
            <a:r>
              <a:rPr lang="en-US" dirty="0" smtClean="0"/>
              <a:t>Do you agree with the comment resolutions in document 1223r2 for CIDs </a:t>
            </a:r>
            <a:r>
              <a:rPr lang="en-GB" dirty="0"/>
              <a:t>2386, 1232, 63, 463, 2663, 67, 641, 2913, 65, 462, 2742, 2743, 777, 255, 2665, 449, 2719, 68, 706, 1018, 2723, 1017, 1582, 2667</a:t>
            </a:r>
            <a:endParaRPr lang="en-US" dirty="0"/>
          </a:p>
          <a:p>
            <a:endParaRPr lang="en-US" dirty="0" smtClean="0"/>
          </a:p>
          <a:p>
            <a:pPr lvl="1"/>
            <a:r>
              <a:rPr lang="en-US" dirty="0" smtClean="0"/>
              <a:t>Deferred to Wednesday </a:t>
            </a:r>
            <a:r>
              <a:rPr lang="en-US" dirty="0" smtClean="0"/>
              <a:t>AM1</a:t>
            </a:r>
          </a:p>
          <a:p>
            <a:pPr lvl="1"/>
            <a:r>
              <a:rPr lang="en-US" dirty="0" smtClean="0"/>
              <a:t>Wed AM1 in TG session: </a:t>
            </a:r>
          </a:p>
          <a:p>
            <a:pPr lvl="2"/>
            <a:r>
              <a:rPr lang="en-US" dirty="0" smtClean="0"/>
              <a:t>SP with document </a:t>
            </a:r>
            <a:r>
              <a:rPr lang="en-US" b="1" dirty="0" smtClean="0"/>
              <a:t>1223r6</a:t>
            </a:r>
            <a:r>
              <a:rPr lang="en-US" dirty="0" smtClean="0"/>
              <a:t>: approved with unanimous consent</a:t>
            </a:r>
          </a:p>
          <a:p>
            <a:pPr lvl="2"/>
            <a:r>
              <a:rPr lang="en-US" dirty="0" smtClean="0"/>
              <a:t>Laurent Cariou</a:t>
            </a: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2016</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13</a:t>
            </a:fld>
            <a:endParaRPr lang="en-US" altLang="en-US"/>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extLst>
      <p:ext uri="{BB962C8B-B14F-4D97-AF65-F5344CB8AC3E}">
        <p14:creationId xmlns:p14="http://schemas.microsoft.com/office/powerpoint/2010/main" val="18003991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R20160912001</a:t>
            </a:r>
            <a:endParaRPr lang="en-US" dirty="0"/>
          </a:p>
        </p:txBody>
      </p:sp>
      <p:sp>
        <p:nvSpPr>
          <p:cNvPr id="3" name="Content Placeholder 2"/>
          <p:cNvSpPr>
            <a:spLocks noGrp="1"/>
          </p:cNvSpPr>
          <p:nvPr>
            <p:ph idx="1"/>
          </p:nvPr>
        </p:nvSpPr>
        <p:spPr/>
        <p:txBody>
          <a:bodyPr/>
          <a:lstStyle/>
          <a:p>
            <a:r>
              <a:rPr lang="en-US" dirty="0" smtClean="0"/>
              <a:t>Do you agree to modify the draft as presented in document 11-16/1178r0 resolving CIDs 2664 and 2744?</a:t>
            </a:r>
          </a:p>
          <a:p>
            <a:pPr lvl="1"/>
            <a:r>
              <a:rPr lang="en-US" dirty="0" smtClean="0"/>
              <a:t>Approved by unanimous </a:t>
            </a:r>
            <a:r>
              <a:rPr lang="en-US" dirty="0" smtClean="0"/>
              <a:t>consent</a:t>
            </a:r>
          </a:p>
          <a:p>
            <a:endParaRPr lang="en-US" dirty="0"/>
          </a:p>
          <a:p>
            <a:pPr marL="0" indent="0">
              <a:buNone/>
            </a:pPr>
            <a:r>
              <a:rPr lang="en-US" sz="1800" dirty="0"/>
              <a:t>Young Hoon Kwon (</a:t>
            </a:r>
            <a:r>
              <a:rPr lang="en-US" sz="1800" dirty="0" err="1"/>
              <a:t>Newracom</a:t>
            </a:r>
            <a:r>
              <a:rPr lang="en-US" sz="1800" dirty="0"/>
              <a:t>)</a:t>
            </a:r>
            <a:endParaRPr lang="en-US" sz="1800"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2016</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14</a:t>
            </a:fld>
            <a:endParaRPr lang="en-US" altLang="en-US"/>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extLst>
      <p:ext uri="{BB962C8B-B14F-4D97-AF65-F5344CB8AC3E}">
        <p14:creationId xmlns:p14="http://schemas.microsoft.com/office/powerpoint/2010/main" val="1984929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R20160912002</a:t>
            </a:r>
            <a:endParaRPr lang="en-US" dirty="0"/>
          </a:p>
        </p:txBody>
      </p:sp>
      <p:sp>
        <p:nvSpPr>
          <p:cNvPr id="3" name="Content Placeholder 2"/>
          <p:cNvSpPr>
            <a:spLocks noGrp="1"/>
          </p:cNvSpPr>
          <p:nvPr>
            <p:ph idx="1"/>
          </p:nvPr>
        </p:nvSpPr>
        <p:spPr/>
        <p:txBody>
          <a:bodyPr/>
          <a:lstStyle/>
          <a:p>
            <a:r>
              <a:rPr lang="en-US" dirty="0" smtClean="0"/>
              <a:t>Do you agree to adopt the modifications as proposed in submission 11-16/947r5?</a:t>
            </a:r>
          </a:p>
          <a:p>
            <a:pPr lvl="1"/>
            <a:r>
              <a:rPr lang="en-US" dirty="0" smtClean="0"/>
              <a:t>Y: 19</a:t>
            </a:r>
          </a:p>
          <a:p>
            <a:pPr lvl="1"/>
            <a:r>
              <a:rPr lang="en-US" dirty="0" smtClean="0"/>
              <a:t>N: 6</a:t>
            </a:r>
          </a:p>
          <a:p>
            <a:pPr lvl="1"/>
            <a:r>
              <a:rPr lang="en-US" dirty="0" smtClean="0"/>
              <a:t>Abs: </a:t>
            </a:r>
            <a:endParaRPr lang="en-US" dirty="0" smtClean="0"/>
          </a:p>
          <a:p>
            <a:pPr lvl="1"/>
            <a:endParaRPr lang="en-US" dirty="0"/>
          </a:p>
          <a:p>
            <a:r>
              <a:rPr lang="en-US" dirty="0" smtClean="0"/>
              <a:t>Matthew Fischer</a:t>
            </a:r>
            <a:endParaRPr lang="en-US" dirty="0" smtClean="0"/>
          </a:p>
          <a:p>
            <a:pPr marL="0" indent="0">
              <a:buNone/>
            </a:pPr>
            <a:endParaRPr lang="en-US" dirty="0"/>
          </a:p>
        </p:txBody>
      </p:sp>
      <p:sp>
        <p:nvSpPr>
          <p:cNvPr id="4" name="Date Placeholder 3"/>
          <p:cNvSpPr>
            <a:spLocks noGrp="1"/>
          </p:cNvSpPr>
          <p:nvPr>
            <p:ph type="dt" sz="half" idx="10"/>
          </p:nvPr>
        </p:nvSpPr>
        <p:spPr>
          <a:xfrm>
            <a:off x="696913" y="332601"/>
            <a:ext cx="1579600" cy="276999"/>
          </a:xfrm>
        </p:spPr>
        <p:txBody>
          <a:bodyPr/>
          <a:lstStyle/>
          <a:p>
            <a:pPr>
              <a:defRPr/>
            </a:pPr>
            <a:r>
              <a:rPr lang="en-US" dirty="0" smtClean="0"/>
              <a:t>September 2016</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8B9CC4A4-AD29-475B-8067-76907FC008B3}" type="slidenum">
              <a:rPr lang="en-US" altLang="en-US" smtClean="0"/>
              <a:pPr/>
              <a:t>15</a:t>
            </a:fld>
            <a:endParaRPr lang="en-US" altLang="en-US"/>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extLst>
      <p:ext uri="{BB962C8B-B14F-4D97-AF65-F5344CB8AC3E}">
        <p14:creationId xmlns:p14="http://schemas.microsoft.com/office/powerpoint/2010/main" val="10982555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2016</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2</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1800" dirty="0" smtClean="0"/>
              <a:t>Call </a:t>
            </a:r>
            <a:r>
              <a:rPr lang="en-US" altLang="en-US" sz="1800" dirty="0"/>
              <a:t>meeting to order </a:t>
            </a:r>
          </a:p>
          <a:p>
            <a:r>
              <a:rPr lang="en-US" altLang="en-US" sz="1800" dirty="0"/>
              <a:t>Patent policy, etc. (Call for Potentially Essential Patents)</a:t>
            </a:r>
          </a:p>
          <a:p>
            <a:r>
              <a:rPr lang="en-US" altLang="en-US" sz="1800" dirty="0"/>
              <a:t>Call for submissions</a:t>
            </a:r>
          </a:p>
          <a:p>
            <a:r>
              <a:rPr lang="en-US" altLang="en-US" sz="1800" dirty="0"/>
              <a:t>Set and approve </a:t>
            </a:r>
            <a:r>
              <a:rPr lang="en-US" altLang="en-US" sz="1800" dirty="0" smtClean="0"/>
              <a:t>agenda</a:t>
            </a:r>
          </a:p>
          <a:p>
            <a:r>
              <a:rPr lang="en-CA" altLang="en-US" sz="1800" dirty="0"/>
              <a:t>Technical Presentations approved by 802.11ax for presentation this week, and related straw polls</a:t>
            </a:r>
          </a:p>
          <a:p>
            <a:r>
              <a:rPr lang="en-CA" altLang="en-US" sz="1800" dirty="0"/>
              <a:t>Any other technical presentations </a:t>
            </a:r>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2016</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3</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3</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a:t>
            </a:r>
            <a:r>
              <a:rPr lang="en-US" altLang="en-US" sz="2000" dirty="0" smtClean="0"/>
              <a:t>a meeting </a:t>
            </a:r>
            <a:r>
              <a:rPr lang="en-US" altLang="en-US" sz="2000" dirty="0"/>
              <a:t>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2016</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4</a:t>
            </a:fld>
            <a:endParaRPr lang="en-US" altLang="en-US"/>
          </a:p>
        </p:txBody>
      </p:sp>
      <p:sp>
        <p:nvSpPr>
          <p:cNvPr id="13317" name="Rectangle 2"/>
          <p:cNvSpPr>
            <a:spLocks noGrp="1" noChangeArrowheads="1"/>
          </p:cNvSpPr>
          <p:nvPr>
            <p:ph type="title"/>
          </p:nvPr>
        </p:nvSpPr>
        <p:spPr/>
        <p:txBody>
          <a:bodyPr/>
          <a:lstStyle/>
          <a:p>
            <a:r>
              <a:rPr lang="en-US" altLang="en-US" dirty="0" smtClean="0"/>
              <a:t>Patent Policy and Other Guidelines</a:t>
            </a:r>
          </a:p>
        </p:txBody>
      </p:sp>
      <p:sp>
        <p:nvSpPr>
          <p:cNvPr id="13318" name="Rectangle 3"/>
          <p:cNvSpPr>
            <a:spLocks noGrp="1" noChangeArrowheads="1"/>
          </p:cNvSpPr>
          <p:nvPr>
            <p:ph type="body" idx="1"/>
          </p:nvPr>
        </p:nvSpPr>
        <p:spPr/>
        <p:txBody>
          <a:bodyPr/>
          <a:lstStyle/>
          <a:p>
            <a:r>
              <a:rPr lang="en-US" altLang="en-US" sz="2000" dirty="0" smtClean="0"/>
              <a:t>See the following 5 slides</a:t>
            </a:r>
          </a:p>
        </p:txBody>
      </p:sp>
      <p:sp>
        <p:nvSpPr>
          <p:cNvPr id="7"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2016</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5</a:t>
            </a:fld>
            <a:endParaRPr lang="en-US" altLang="en-US"/>
          </a:p>
        </p:txBody>
      </p:sp>
      <p:sp>
        <p:nvSpPr>
          <p:cNvPr id="14341" name="Rectangle 2"/>
          <p:cNvSpPr>
            <a:spLocks noGrp="1" noChangeArrowheads="1"/>
          </p:cNvSpPr>
          <p:nvPr>
            <p:ph type="title"/>
          </p:nvPr>
        </p:nvSpPr>
        <p:spPr>
          <a:xfrm>
            <a:off x="685800" y="685800"/>
            <a:ext cx="7772400" cy="381000"/>
          </a:xfrm>
          <a:noFill/>
        </p:spPr>
        <p:txBody>
          <a:bodyPr lIns="90487" tIns="44450" rIns="90487" bIns="44450"/>
          <a:lstStyle/>
          <a:p>
            <a:r>
              <a:rPr lang="en-US" altLang="en-US" sz="2400" u="sng" smtClean="0"/>
              <a:t>Instructions for the WG Chair</a:t>
            </a:r>
          </a:p>
        </p:txBody>
      </p:sp>
      <p:sp>
        <p:nvSpPr>
          <p:cNvPr id="14342"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altLang="en-US" sz="800" b="0" dirty="0" smtClean="0"/>
              <a:t>	</a:t>
            </a:r>
            <a:r>
              <a:rPr lang="en-US" altLang="en-US" sz="1400" b="0" dirty="0" smtClean="0"/>
              <a:t>The IEEE-SA strongly recommends that at each WG meeting the chair or a designee:</a:t>
            </a:r>
            <a:endParaRPr lang="en-US" altLang="en-US" sz="1400" dirty="0" smtClean="0"/>
          </a:p>
          <a:p>
            <a:pPr lvl="1">
              <a:lnSpc>
                <a:spcPct val="80000"/>
              </a:lnSpc>
            </a:pPr>
            <a:r>
              <a:rPr lang="en-US" altLang="en-US" sz="1400" b="1" dirty="0" smtClean="0"/>
              <a:t>Show slides #1 through #4 of this presentation</a:t>
            </a:r>
          </a:p>
          <a:p>
            <a:pPr lvl="1">
              <a:lnSpc>
                <a:spcPct val="80000"/>
              </a:lnSpc>
            </a:pPr>
            <a:r>
              <a:rPr lang="en-US" altLang="en-US" sz="1400" b="1" dirty="0" smtClean="0"/>
              <a:t>Advise the WG attendees that:</a:t>
            </a:r>
            <a:r>
              <a:rPr lang="en-US" altLang="en-US" sz="1400" dirty="0" smtClean="0"/>
              <a:t> </a:t>
            </a:r>
          </a:p>
          <a:p>
            <a:pPr lvl="2">
              <a:lnSpc>
                <a:spcPct val="80000"/>
              </a:lnSpc>
            </a:pPr>
            <a:r>
              <a:rPr lang="en-US" altLang="en-US" sz="1400" dirty="0" smtClean="0"/>
              <a:t>The IEEE</a:t>
            </a:r>
            <a:r>
              <a:rPr lang="ja-JP" altLang="en-US" sz="1400" dirty="0" smtClean="0"/>
              <a:t>’</a:t>
            </a:r>
            <a:r>
              <a:rPr lang="en-US" altLang="ja-JP" sz="1400" dirty="0" smtClean="0"/>
              <a:t>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pPr>
            <a:r>
              <a:rPr lang="en-US" altLang="en-US" sz="1400" dirty="0" smtClean="0"/>
              <a:t>Early identification of patent claims which September be essential for the use of standards under development is strongly encouraged; </a:t>
            </a:r>
          </a:p>
          <a:p>
            <a:pPr lvl="2">
              <a:lnSpc>
                <a:spcPct val="80000"/>
              </a:lnSpc>
            </a:pPr>
            <a:r>
              <a:rPr lang="en-US" altLang="en-US"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br>
            <a:endParaRPr lang="en-US" altLang="en-US" sz="1400" dirty="0" smtClean="0"/>
          </a:p>
          <a:p>
            <a:pPr lvl="1">
              <a:lnSpc>
                <a:spcPct val="20000"/>
              </a:lnSpc>
            </a:pPr>
            <a:r>
              <a:rPr lang="en-US" altLang="en-US" sz="1400" b="1" dirty="0" smtClean="0"/>
              <a:t>Instruct the WG Secretary to record in the minutes of the relevant WG meeting:</a:t>
            </a:r>
            <a:r>
              <a:rPr lang="en-US" altLang="en-US" sz="700" dirty="0" smtClean="0"/>
              <a:t> </a:t>
            </a:r>
          </a:p>
          <a:p>
            <a:pPr lvl="2">
              <a:lnSpc>
                <a:spcPct val="80000"/>
              </a:lnSpc>
            </a:pPr>
            <a:r>
              <a:rPr lang="en-US" altLang="en-US" sz="1400" dirty="0" smtClean="0"/>
              <a:t>That the foregoing information was provided and that slides 1 through 4 (and this slide 0, if applicable) were shown; </a:t>
            </a:r>
          </a:p>
          <a:p>
            <a:pPr lvl="2">
              <a:lnSpc>
                <a:spcPct val="80000"/>
              </a:lnSpc>
            </a:pPr>
            <a:r>
              <a:rPr lang="en-US" altLang="en-US"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smtClean="0"/>
          </a:p>
          <a:p>
            <a:pPr lvl="1">
              <a:lnSpc>
                <a:spcPct val="80000"/>
              </a:lnSpc>
              <a:spcBef>
                <a:spcPct val="5000"/>
              </a:spcBef>
            </a:pPr>
            <a:r>
              <a:rPr lang="en-US" altLang="en-US" sz="14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altLang="en-US" sz="1400" dirty="0" smtClean="0"/>
              <a:t>It is recommended that the WG chair review the guidance in </a:t>
            </a:r>
            <a:r>
              <a:rPr lang="en-US" altLang="en-US" sz="1400" i="1" dirty="0" smtClean="0"/>
              <a:t>IEEE-SA Standards Board Operations Manual</a:t>
            </a:r>
            <a:r>
              <a:rPr lang="en-US" altLang="en-US" sz="1400" dirty="0" smtClean="0"/>
              <a:t> 6.3.5 and in FAQs 12 and 12a on inclusion of potential Essential Patent Claims by incorporation or by reference.</a:t>
            </a:r>
            <a:r>
              <a:rPr lang="en-US" altLang="en-US" sz="1400" dirty="0" smtClean="0">
                <a:solidFill>
                  <a:srgbClr val="FF3300"/>
                </a:solidFill>
              </a:rPr>
              <a:t> </a:t>
            </a:r>
          </a:p>
          <a:p>
            <a:pPr lvl="1">
              <a:lnSpc>
                <a:spcPct val="80000"/>
              </a:lnSpc>
              <a:spcBef>
                <a:spcPct val="5000"/>
              </a:spcBef>
              <a:buFontTx/>
              <a:buNone/>
            </a:pPr>
            <a:endParaRPr lang="en-US" altLang="en-US" sz="1200" dirty="0" smtClean="0"/>
          </a:p>
          <a:p>
            <a:pPr lvl="1">
              <a:lnSpc>
                <a:spcPct val="80000"/>
              </a:lnSpc>
              <a:spcBef>
                <a:spcPct val="5000"/>
              </a:spcBef>
              <a:buFontTx/>
              <a:buNone/>
            </a:pPr>
            <a:r>
              <a:rPr lang="en-US" altLang="en-US" sz="1200" dirty="0" smtClean="0"/>
              <a:t>	Note: </a:t>
            </a:r>
            <a:r>
              <a:rPr lang="en-US" altLang="en-US" sz="1200" b="1" dirty="0" smtClean="0"/>
              <a:t>WG</a:t>
            </a:r>
            <a:r>
              <a:rPr lang="en-US" altLang="en-US" sz="1200" dirty="0" smtClean="0"/>
              <a:t> includes Working Groups, Task Groups, and other standards-developing committees with a PAR approved by the IEEE-SA Standards Board.</a:t>
            </a:r>
          </a:p>
        </p:txBody>
      </p:sp>
      <p:sp>
        <p:nvSpPr>
          <p:cNvPr id="14343" name="Text Box 5"/>
          <p:cNvSpPr txBox="1">
            <a:spLocks noChangeArrowheads="1"/>
          </p:cNvSpPr>
          <p:nvPr/>
        </p:nvSpPr>
        <p:spPr bwMode="auto">
          <a:xfrm>
            <a:off x="0"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400" b="1"/>
              <a:t>(Optional to be shown)</a:t>
            </a:r>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2016</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6</a:t>
            </a:fld>
            <a:endParaRPr lang="en-US" altLang="en-US"/>
          </a:p>
        </p:txBody>
      </p:sp>
      <p:sp>
        <p:nvSpPr>
          <p:cNvPr id="15365" name="Rectangle 2"/>
          <p:cNvSpPr>
            <a:spLocks noGrp="1" noChangeArrowheads="1"/>
          </p:cNvSpPr>
          <p:nvPr>
            <p:ph type="title"/>
          </p:nvPr>
        </p:nvSpPr>
        <p:spPr>
          <a:xfrm>
            <a:off x="685800" y="685800"/>
            <a:ext cx="7772400" cy="381000"/>
          </a:xfrm>
        </p:spPr>
        <p:txBody>
          <a:bodyPr/>
          <a:lstStyle/>
          <a:p>
            <a:r>
              <a:rPr lang="en-US" altLang="en-US" sz="2800" u="sng" smtClean="0"/>
              <a:t>Participants, Patents, and Duty to Inform</a:t>
            </a:r>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536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400" b="1" u="sng">
              <a:solidFill>
                <a:srgbClr val="FF0000"/>
              </a:solidFill>
            </a:endParaRPr>
          </a:p>
          <a:p>
            <a:pPr>
              <a:spcBef>
                <a:spcPct val="20000"/>
              </a:spcBef>
            </a:pPr>
            <a:r>
              <a:rPr lang="en-US" altLang="en-US"/>
              <a:t>	</a:t>
            </a:r>
            <a:r>
              <a:rPr lang="en-US" altLang="en-US"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spcBef>
                <a:spcPct val="20000"/>
              </a:spcBef>
            </a:pPr>
            <a:r>
              <a:rPr lang="en-GB" altLang="en-US" sz="1600" b="1"/>
              <a:t>		Quoted text excerpted from IEEE-SA Standards Board Bylaws subclause 6.2</a:t>
            </a:r>
            <a:endParaRPr lang="en-US" altLang="en-US" sz="1600" b="1"/>
          </a:p>
          <a:p>
            <a:pPr>
              <a:spcBef>
                <a:spcPct val="20000"/>
              </a:spcBef>
              <a:buFontTx/>
              <a:buChar char="•"/>
            </a:pPr>
            <a:r>
              <a:rPr lang="en-US" altLang="en-US" sz="1600"/>
              <a:t>Early identification of holders of potential Essential Patent Claims is strongly encouraged</a:t>
            </a:r>
          </a:p>
          <a:p>
            <a:pPr>
              <a:spcBef>
                <a:spcPct val="20000"/>
              </a:spcBef>
              <a:buFontTx/>
              <a:buChar char="•"/>
            </a:pPr>
            <a:r>
              <a:rPr lang="en-US" altLang="en-US" sz="1600"/>
              <a:t>No duty to perform a patent search</a:t>
            </a:r>
            <a:endParaRPr lang="en-GB" altLang="en-US" sz="1600"/>
          </a:p>
        </p:txBody>
      </p:sp>
      <p:sp>
        <p:nvSpPr>
          <p:cNvPr id="1536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#1</a:t>
            </a:r>
            <a:endParaRPr lang="en-US" altLang="en-US" sz="2400"/>
          </a:p>
        </p:txBody>
      </p:sp>
      <p:sp>
        <p:nvSpPr>
          <p:cNvPr id="10"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2016</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7</a:t>
            </a:fld>
            <a:endParaRPr lang="en-US" altLang="en-US"/>
          </a:p>
        </p:txBody>
      </p:sp>
      <p:sp>
        <p:nvSpPr>
          <p:cNvPr id="1638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1639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smtClean="0">
                <a:cs typeface="Times New Roman" pitchFamily="18" charset="0"/>
              </a:rPr>
              <a:t>	</a:t>
            </a:r>
            <a:r>
              <a:rPr lang="en-US" alt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altLang="en-US" smtClean="0">
                <a:cs typeface="Times New Roman" pitchFamily="18" charset="0"/>
              </a:rPr>
              <a:t>	Patent Policy is stated in these sources:</a:t>
            </a:r>
          </a:p>
          <a:p>
            <a:pPr lvl="1">
              <a:lnSpc>
                <a:spcPct val="90000"/>
              </a:lnSpc>
              <a:buFontTx/>
              <a:buNone/>
            </a:pPr>
            <a:r>
              <a:rPr lang="en-GB" altLang="en-US" smtClean="0"/>
              <a:t>		IEEE-SA Standards Boards Bylaws</a:t>
            </a:r>
          </a:p>
          <a:p>
            <a:pPr lvl="1">
              <a:lnSpc>
                <a:spcPct val="90000"/>
              </a:lnSpc>
              <a:buFontTx/>
              <a:buNone/>
            </a:pPr>
            <a:r>
              <a:rPr lang="en-US" altLang="en-US" sz="1900" smtClean="0"/>
              <a:t>		</a:t>
            </a:r>
            <a:r>
              <a:rPr lang="en-US" altLang="en-US" sz="1900" i="1" smtClean="0"/>
              <a:t>http://standards.ieee.org/guides/bylaws/sect6-7.html#6</a:t>
            </a:r>
          </a:p>
          <a:p>
            <a:pPr lvl="1">
              <a:lnSpc>
                <a:spcPct val="90000"/>
              </a:lnSpc>
              <a:buFontTx/>
              <a:buNone/>
            </a:pPr>
            <a:r>
              <a:rPr lang="en-GB" altLang="en-US" smtClean="0"/>
              <a:t>		IEEE-SA Standards Board Operations Manual</a:t>
            </a:r>
          </a:p>
          <a:p>
            <a:pPr lvl="1">
              <a:lnSpc>
                <a:spcPct val="90000"/>
              </a:lnSpc>
              <a:buFontTx/>
              <a:buNone/>
            </a:pPr>
            <a:r>
              <a:rPr lang="en-US" altLang="en-US" smtClean="0"/>
              <a:t>		</a:t>
            </a:r>
            <a:r>
              <a:rPr lang="en-US" altLang="en-US" sz="1900" i="1" smtClean="0"/>
              <a:t>http://standards.ieee.org/guides/opman/sect6.html#6.3</a:t>
            </a:r>
            <a:endParaRPr lang="en-US" altLang="en-US" smtClean="0"/>
          </a:p>
          <a:p>
            <a:pPr lvl="1">
              <a:lnSpc>
                <a:spcPct val="90000"/>
              </a:lnSpc>
              <a:buFontTx/>
              <a:buNone/>
            </a:pPr>
            <a:r>
              <a:rPr lang="en-US" altLang="en-US" smtClean="0">
                <a:cs typeface="Times New Roman" pitchFamily="18" charset="0"/>
              </a:rPr>
              <a:t>	Material about the patent policy is available at</a:t>
            </a:r>
            <a:r>
              <a:rPr lang="en-US" altLang="en-US" smtClean="0"/>
              <a:t> </a:t>
            </a:r>
          </a:p>
          <a:p>
            <a:pPr lvl="1">
              <a:lnSpc>
                <a:spcPct val="90000"/>
              </a:lnSpc>
              <a:buFontTx/>
              <a:buNone/>
            </a:pPr>
            <a:r>
              <a:rPr lang="en-US" altLang="en-US" smtClean="0"/>
              <a:t>		</a:t>
            </a:r>
            <a:r>
              <a:rPr lang="en-US" altLang="en-US" sz="1900" i="1" smtClean="0"/>
              <a:t>http://standards.ieee.org/board/pat/pat-material.html</a:t>
            </a:r>
          </a:p>
        </p:txBody>
      </p:sp>
      <p:sp>
        <p:nvSpPr>
          <p:cNvPr id="1639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#2</a:t>
            </a:r>
            <a:endParaRPr lang="en-US" altLang="en-US" sz="2400"/>
          </a:p>
        </p:txBody>
      </p:sp>
      <p:sp>
        <p:nvSpPr>
          <p:cNvPr id="1639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altLang="en-US" b="1">
                <a:solidFill>
                  <a:srgbClr val="000099"/>
                </a:solidFill>
                <a:latin typeface="Arial" pitchFamily="34" charset="0"/>
              </a:rPr>
              <a:t>This slide set is available at http://standards.ieee.org/board/pat/pat-slideset.ppt </a:t>
            </a:r>
          </a:p>
        </p:txBody>
      </p:sp>
      <p:sp>
        <p:nvSpPr>
          <p:cNvPr id="9"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2016</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8</a:t>
            </a:fld>
            <a:endParaRPr lang="en-US" altLang="en-US"/>
          </a:p>
        </p:txBody>
      </p:sp>
      <p:sp>
        <p:nvSpPr>
          <p:cNvPr id="17413" name="Rectangle 2"/>
          <p:cNvSpPr>
            <a:spLocks noGrp="1" noChangeArrowheads="1"/>
          </p:cNvSpPr>
          <p:nvPr>
            <p:ph type="title"/>
          </p:nvPr>
        </p:nvSpPr>
        <p:spPr/>
        <p:txBody>
          <a:bodyPr/>
          <a:lstStyle/>
          <a:p>
            <a:r>
              <a:rPr lang="en-US" altLang="en-US" dirty="0" smtClean="0"/>
              <a:t>Call for Potentially Essential Patents</a:t>
            </a:r>
          </a:p>
        </p:txBody>
      </p:sp>
      <p:sp>
        <p:nvSpPr>
          <p:cNvPr id="17414" name="Rectangle 3"/>
          <p:cNvSpPr>
            <a:spLocks noGrp="1" noChangeArrowheads="1"/>
          </p:cNvSpPr>
          <p:nvPr>
            <p:ph type="body" idx="4294967295"/>
          </p:nvPr>
        </p:nvSpPr>
        <p:spPr>
          <a:xfrm>
            <a:off x="762000" y="1981200"/>
            <a:ext cx="7772400" cy="4114800"/>
          </a:xfrm>
        </p:spPr>
        <p:txBody>
          <a:bodyPr/>
          <a:lstStyle/>
          <a:p>
            <a:r>
              <a:rPr lang="en-US" altLang="en-US"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en-US" sz="1600" dirty="0" smtClean="0"/>
              <a:t>Either speak up now or</a:t>
            </a:r>
          </a:p>
          <a:p>
            <a:pPr lvl="1"/>
            <a:r>
              <a:rPr lang="en-US" altLang="en-US" sz="1600" dirty="0" smtClean="0"/>
              <a:t>Provide the chair of this group with the identity of the holder(s) of any and all such claims as soon as possible or</a:t>
            </a:r>
          </a:p>
          <a:p>
            <a:pPr lvl="1"/>
            <a:r>
              <a:rPr lang="en-US" altLang="en-US" sz="1600" dirty="0" smtClean="0"/>
              <a:t>Cause an LOA to be submitted</a:t>
            </a:r>
          </a:p>
        </p:txBody>
      </p:sp>
      <p:sp>
        <p:nvSpPr>
          <p:cNvPr id="1741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#3</a:t>
            </a:r>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157960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September 2016</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9</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en-US" sz="2800" u="sng" smtClean="0"/>
              <a:t>Other Guidelines for IEEE WG Meetings</a:t>
            </a:r>
          </a:p>
        </p:txBody>
      </p:sp>
      <p:sp>
        <p:nvSpPr>
          <p:cNvPr id="1843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itchFamily="18" charset="0"/>
                <a:ea typeface="MS PGothic" pitchFamily="34" charset="-128"/>
              </a:defRPr>
            </a:lvl1pPr>
            <a:lvl2pPr marL="630238"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nSpc>
                <a:spcPct val="80000"/>
              </a:lnSpc>
              <a:spcBef>
                <a:spcPct val="20000"/>
              </a:spcBef>
              <a:buFontTx/>
              <a:buChar char="•"/>
            </a:pPr>
            <a:endParaRPr lang="en-US" altLang="en-US" sz="500" b="1" u="sng" dirty="0">
              <a:solidFill>
                <a:srgbClr val="FF0000"/>
              </a:solidFill>
            </a:endParaRPr>
          </a:p>
          <a:p>
            <a:pPr>
              <a:lnSpc>
                <a:spcPct val="80000"/>
              </a:lnSpc>
              <a:spcBef>
                <a:spcPct val="20000"/>
              </a:spcBef>
              <a:spcAft>
                <a:spcPct val="40000"/>
              </a:spcAft>
              <a:buFontTx/>
              <a:buChar char="•"/>
            </a:pPr>
            <a:r>
              <a:rPr lang="en-US" altLang="en-US" sz="2000" dirty="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interpretation, validity, or essentiality of patents/patent claims. </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specific license rates, terms, or conditions.</a:t>
            </a:r>
          </a:p>
          <a:p>
            <a:pPr lvl="2">
              <a:lnSpc>
                <a:spcPct val="80000"/>
              </a:lnSpc>
              <a:spcBef>
                <a:spcPct val="20000"/>
              </a:spcBef>
              <a:spcAft>
                <a:spcPct val="40000"/>
              </a:spcAft>
              <a:buFontTx/>
              <a:buChar char="•"/>
            </a:pPr>
            <a:r>
              <a:rPr lang="en-US" altLang="en-US" sz="1600" dirty="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en-US" sz="1600" dirty="0"/>
              <a:t>Technical considerations remain primary focus</a:t>
            </a:r>
            <a:endParaRPr lang="en-US" altLang="en-US" sz="1600" dirty="0"/>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or engage in the fixing of product prices, allocation of customers, or division of sales markets.</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discuss the status or substance of ongoing or threatened litigation.</a:t>
            </a:r>
          </a:p>
          <a:p>
            <a:pPr lvl="1">
              <a:lnSpc>
                <a:spcPct val="80000"/>
              </a:lnSpc>
              <a:spcBef>
                <a:spcPct val="20000"/>
              </a:spcBef>
              <a:spcAft>
                <a:spcPct val="40000"/>
              </a:spcAft>
              <a:buFontTx/>
              <a:buChar char="–"/>
            </a:pPr>
            <a:r>
              <a:rPr lang="en-US" altLang="en-US" sz="1800" b="1" dirty="0" smtClean="0"/>
              <a:t>Don</a:t>
            </a:r>
            <a:r>
              <a:rPr lang="en-US" altLang="ja-JP" sz="1800" b="1" dirty="0" smtClean="0">
                <a:latin typeface="Arial" pitchFamily="34" charset="0"/>
              </a:rPr>
              <a:t>’</a:t>
            </a:r>
            <a:r>
              <a:rPr lang="en-US" altLang="ja-JP" sz="1800" b="1" dirty="0" smtClean="0"/>
              <a:t>t </a:t>
            </a:r>
            <a:r>
              <a:rPr lang="en-US" altLang="ja-JP" sz="1800" b="1" dirty="0"/>
              <a:t>be silent if inappropriate topics are discussed </a:t>
            </a:r>
            <a:r>
              <a:rPr lang="en-US" altLang="ja-JP" sz="1800" b="1" dirty="0">
                <a:latin typeface="Arial" pitchFamily="34" charset="0"/>
              </a:rPr>
              <a:t>…</a:t>
            </a:r>
            <a:r>
              <a:rPr lang="en-US" altLang="ja-JP" sz="1800" b="1" dirty="0"/>
              <a:t> do formally object.</a:t>
            </a:r>
          </a:p>
          <a:p>
            <a:pPr algn="ctr">
              <a:lnSpc>
                <a:spcPct val="80000"/>
              </a:lnSpc>
              <a:spcBef>
                <a:spcPct val="20000"/>
              </a:spcBef>
            </a:pPr>
            <a:r>
              <a:rPr lang="en-US" altLang="en-US" dirty="0"/>
              <a:t>---------------------------------------------------------------   </a:t>
            </a:r>
            <a:endParaRPr lang="en-US" altLang="en-US" sz="1400" dirty="0"/>
          </a:p>
          <a:p>
            <a:pPr algn="ctr">
              <a:lnSpc>
                <a:spcPct val="80000"/>
              </a:lnSpc>
              <a:spcBef>
                <a:spcPct val="20000"/>
              </a:spcBef>
            </a:pPr>
            <a:r>
              <a:rPr lang="en-US" altLang="en-US" sz="1400" dirty="0"/>
              <a:t>See </a:t>
            </a:r>
            <a:r>
              <a:rPr lang="en-US" altLang="en-US" sz="1400" i="1" dirty="0"/>
              <a:t>IEEE-SA Standards Board Operations Manual</a:t>
            </a:r>
            <a:r>
              <a:rPr lang="en-US" altLang="en-US" sz="1400" dirty="0"/>
              <a:t>, clause 5.3.10 and </a:t>
            </a:r>
            <a:r>
              <a:rPr lang="en-GB" altLang="en-US" sz="1400" dirty="0"/>
              <a:t>“Promoting Competition and Innovation: What You Need to Know about the IEEE Standards Association's Antitrust and Competition Policy”</a:t>
            </a:r>
            <a:r>
              <a:rPr lang="en-US" altLang="ja-JP" sz="1400" dirty="0"/>
              <a:t> for more details.</a:t>
            </a:r>
            <a:endParaRPr lang="en-US" altLang="en-US" sz="1400" dirty="0"/>
          </a:p>
        </p:txBody>
      </p:sp>
      <p:sp>
        <p:nvSpPr>
          <p:cNvPr id="1843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b="1" u="sng"/>
              <a:t>Slide #4</a:t>
            </a:r>
            <a:endParaRPr lang="en-US" altLang="en-US" sz="2400"/>
          </a:p>
        </p:txBody>
      </p:sp>
      <p:sp>
        <p:nvSpPr>
          <p:cNvPr id="8" name="Footer Placeholder 4"/>
          <p:cNvSpPr>
            <a:spLocks noGrp="1"/>
          </p:cNvSpPr>
          <p:nvPr>
            <p:ph type="ftr" sz="quarter" idx="11"/>
          </p:nvPr>
        </p:nvSpPr>
        <p:spPr>
          <a:xfrm>
            <a:off x="7179769" y="6475413"/>
            <a:ext cx="13641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smtClean="0"/>
              <a:t>Laurent Cariou (Intel)</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28215</TotalTime>
  <Words>1280</Words>
  <Application>Microsoft Office PowerPoint</Application>
  <PresentationFormat>On-screen Show (4:3)</PresentationFormat>
  <Paragraphs>229</Paragraphs>
  <Slides>15</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4" baseType="lpstr">
      <vt:lpstr>MS PGothic</vt:lpstr>
      <vt:lpstr>MS PGothic</vt:lpstr>
      <vt:lpstr>Arial</vt:lpstr>
      <vt:lpstr>Calibri</vt:lpstr>
      <vt:lpstr>Helvetica</vt:lpstr>
      <vt:lpstr>Monotype Sorts</vt:lpstr>
      <vt:lpstr>Times New Roman</vt:lpstr>
      <vt:lpstr>802-11-Submission</vt:lpstr>
      <vt:lpstr>Document</vt:lpstr>
      <vt:lpstr>TGax Spatial Reuse Ad-hoc Agenda September 2016 Meeting</vt:lpstr>
      <vt:lpstr>Agenda Items</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Submissions (SR)</vt:lpstr>
      <vt:lpstr>Ad Hoc Groups Operation (1/2) Governing document is 15/075r0</vt:lpstr>
      <vt:lpstr>Ad Hoc Groups Operation (2/2) Governing document is 15/075r0</vt:lpstr>
      <vt:lpstr>Straw poll #1</vt:lpstr>
      <vt:lpstr>Straw Poll R20160912001</vt:lpstr>
      <vt:lpstr>Straw Poll R20160912002</vt:lpstr>
    </vt:vector>
  </TitlesOfParts>
  <Company>Cisco Systems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keywords>CTPClassification=CTP_IC:VisualMarkings=</cp:keywords>
  <cp:lastModifiedBy>Cariou, Laurent</cp:lastModifiedBy>
  <cp:revision>1681</cp:revision>
  <cp:lastPrinted>1998-02-10T13:28:06Z</cp:lastPrinted>
  <dcterms:created xsi:type="dcterms:W3CDTF">2007-04-17T18:10:23Z</dcterms:created>
  <dcterms:modified xsi:type="dcterms:W3CDTF">2016-09-15T03:08:46Z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y fmtid="{D5CDD505-2E9C-101B-9397-08002B2CF9AE}" pid="33" name="TitusGUID">
    <vt:lpwstr>3f8ace35-71e4-4f20-bca9-f56ef721a909</vt:lpwstr>
  </property>
  <property fmtid="{D5CDD505-2E9C-101B-9397-08002B2CF9AE}" pid="34" name="CTP_BU">
    <vt:lpwstr>COMMUNICATION &amp;DEVICES GROUP</vt:lpwstr>
  </property>
  <property fmtid="{D5CDD505-2E9C-101B-9397-08002B2CF9AE}" pid="35" name="CTP_TimeStamp">
    <vt:lpwstr>2016-09-15 03:08:45Z</vt:lpwstr>
  </property>
  <property fmtid="{D5CDD505-2E9C-101B-9397-08002B2CF9AE}" pid="36" name="CTPClassification">
    <vt:lpwstr>CTP_IC</vt:lpwstr>
  </property>
</Properties>
</file>