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324" r:id="rId3"/>
    <p:sldId id="352" r:id="rId4"/>
    <p:sldId id="317" r:id="rId5"/>
    <p:sldId id="318" r:id="rId6"/>
    <p:sldId id="319" r:id="rId7"/>
    <p:sldId id="320" r:id="rId8"/>
    <p:sldId id="321" r:id="rId9"/>
    <p:sldId id="322" r:id="rId10"/>
    <p:sldId id="446" r:id="rId11"/>
    <p:sldId id="447" r:id="rId12"/>
    <p:sldId id="440"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84"/>
    <p:restoredTop sz="94808"/>
  </p:normalViewPr>
  <p:slideViewPr>
    <p:cSldViewPr>
      <p:cViewPr varScale="1">
        <p:scale>
          <a:sx n="92" d="100"/>
          <a:sy n="92" d="100"/>
        </p:scale>
        <p:origin x="1290" y="9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1470"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smtClean="0"/>
              <a:t>Reza Hedayat (Newracom)</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smtClean="0"/>
              <a:t>Reza Hedayat (Newracom)</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smtClean="0"/>
              <a:t>Reza Hedayat (Newracom)</a:t>
            </a:r>
            <a:endParaRPr lang="en-US" altLang="en-US" dirty="0" smtClean="0"/>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59270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Reza Hedayat (Newracom)</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10</a:t>
            </a:fld>
            <a:endParaRPr lang="en-US" altLang="en-US"/>
          </a:p>
        </p:txBody>
      </p:sp>
    </p:spTree>
    <p:extLst>
      <p:ext uri="{BB962C8B-B14F-4D97-AF65-F5344CB8AC3E}">
        <p14:creationId xmlns:p14="http://schemas.microsoft.com/office/powerpoint/2010/main" val="20181532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Reza Hedayat (Newracom)</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1389575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Reza Hedayat (Newracom)</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Reza Hedayat (Newracom)</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Reza Hedayat (Newracom)</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smtClean="0"/>
              <a:t>Reza Hedayat (Newracom)</a:t>
            </a:r>
            <a:endParaRPr lang="en-US" altLang="en-US" dirty="0" smtClean="0"/>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4</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375375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smtClean="0"/>
              <a:t>Reza Hedayat (Newracom)</a:t>
            </a:r>
            <a:endParaRPr lang="en-US" altLang="en-US" dirty="0" smtClean="0"/>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5</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1776440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smtClean="0"/>
              <a:t>Reza Hedayat (Newracom)</a:t>
            </a:r>
            <a:endParaRPr lang="en-US" altLang="en-US" dirty="0" smtClean="0"/>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6</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38936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smtClean="0"/>
              <a:t>Reza Hedayat (Newracom)</a:t>
            </a:r>
            <a:endParaRPr lang="en-US" altLang="en-US" dirty="0" smtClean="0"/>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7</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161780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smtClean="0"/>
              <a:t>Reza Hedayat (Newracom)</a:t>
            </a:r>
            <a:endParaRPr lang="en-US" altLang="en-US" dirty="0" smtClean="0"/>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8</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0771939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smtClean="0"/>
              <a:t>Reza Hedayat (Newracom)</a:t>
            </a:r>
            <a:endParaRPr lang="en-US" altLang="en-US" dirty="0" smtClean="0"/>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9</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8622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September 2016</a:t>
            </a:r>
            <a:endParaRPr lang="en-US" dirty="0"/>
          </a:p>
        </p:txBody>
      </p:sp>
      <p:sp>
        <p:nvSpPr>
          <p:cNvPr id="1029" name="Rectangle 5"/>
          <p:cNvSpPr>
            <a:spLocks noGrp="1" noChangeArrowheads="1"/>
          </p:cNvSpPr>
          <p:nvPr>
            <p:ph type="ftr" sz="quarter" idx="3"/>
          </p:nvPr>
        </p:nvSpPr>
        <p:spPr bwMode="auto">
          <a:xfrm>
            <a:off x="6844742" y="6475413"/>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Reza Hedayat (</a:t>
            </a:r>
            <a:r>
              <a:rPr lang="en-US" dirty="0" err="1" smtClean="0"/>
              <a:t>Newracom</a:t>
            </a:r>
            <a:r>
              <a:rPr lang="en-US" dirty="0" smtClean="0"/>
              <a: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59769" y="332601"/>
            <a:ext cx="3398431"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802.11-16/1245r0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028" name="Footer Placeholder 4"/>
          <p:cNvSpPr>
            <a:spLocks noGrp="1"/>
          </p:cNvSpPr>
          <p:nvPr>
            <p:ph type="ftr" sz="quarter" idx="11"/>
          </p:nvPr>
        </p:nvSpPr>
        <p:spPr>
          <a:xfrm>
            <a:off x="7179769" y="6475413"/>
            <a:ext cx="13641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Laurent Cariou (Intel)</a:t>
            </a:r>
            <a:endParaRPr lang="en-US" altLang="en-US" dirty="0" smtClean="0"/>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a:t>
            </a:r>
            <a:r>
              <a:rPr lang="en-US" altLang="en-US" sz="2800" dirty="0" smtClean="0"/>
              <a:t>Spatial </a:t>
            </a:r>
            <a:r>
              <a:rPr lang="en-US" altLang="en-US" sz="2800" dirty="0" smtClean="0"/>
              <a:t>Reuse Ad-hoc Agenda</a:t>
            </a:r>
            <a:br>
              <a:rPr lang="en-US" altLang="en-US" sz="2800" dirty="0" smtClean="0"/>
            </a:br>
            <a:r>
              <a:rPr lang="en-US" altLang="en-US" sz="2800" dirty="0" smtClean="0"/>
              <a:t>September </a:t>
            </a:r>
            <a:r>
              <a:rPr lang="en-US" altLang="en-US" sz="2800" dirty="0" smtClean="0"/>
              <a:t>2016 Meeting</a:t>
            </a:r>
          </a:p>
        </p:txBody>
      </p:sp>
      <p:sp>
        <p:nvSpPr>
          <p:cNvPr id="1031" name="Rectangle 6"/>
          <p:cNvSpPr>
            <a:spLocks noGrp="1" noChangeArrowheads="1"/>
          </p:cNvSpPr>
          <p:nvPr>
            <p:ph type="body" idx="1"/>
          </p:nvPr>
        </p:nvSpPr>
        <p:spPr>
          <a:xfrm>
            <a:off x="696913" y="1752600"/>
            <a:ext cx="7758112" cy="381000"/>
          </a:xfrm>
          <a:noFill/>
        </p:spPr>
        <p:txBody>
          <a:bodyPr/>
          <a:lstStyle/>
          <a:p>
            <a:pPr algn="ctr">
              <a:buFontTx/>
              <a:buNone/>
            </a:pPr>
            <a:r>
              <a:rPr lang="en-US" altLang="en-US" sz="1800" dirty="0" smtClean="0"/>
              <a:t>Date:</a:t>
            </a:r>
            <a:r>
              <a:rPr lang="en-US" altLang="en-US" sz="1800" b="0" dirty="0" smtClean="0"/>
              <a:t> </a:t>
            </a:r>
            <a:r>
              <a:rPr lang="en-US" altLang="en-US" sz="1800" b="0" dirty="0" smtClean="0"/>
              <a:t>Sept 12th, </a:t>
            </a:r>
            <a:r>
              <a:rPr lang="en-US" altLang="en-US" sz="1800" b="0" dirty="0" smtClean="0"/>
              <a:t>2016</a:t>
            </a:r>
          </a:p>
        </p:txBody>
      </p:sp>
      <p:sp>
        <p:nvSpPr>
          <p:cNvPr id="1032" name="Rectangle 12"/>
          <p:cNvSpPr>
            <a:spLocks noChangeArrowheads="1"/>
          </p:cNvSpPr>
          <p:nvPr/>
        </p:nvSpPr>
        <p:spPr bwMode="auto">
          <a:xfrm>
            <a:off x="841375" y="2399506"/>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1600" b="1" dirty="0"/>
              <a:t>Authors:</a:t>
            </a:r>
            <a:endParaRPr lang="en-US" altLang="en-US" sz="1600" dirty="0"/>
          </a:p>
        </p:txBody>
      </p:sp>
      <p:graphicFrame>
        <p:nvGraphicFramePr>
          <p:cNvPr id="9" name="Object 3"/>
          <p:cNvGraphicFramePr>
            <a:graphicFrameLocks noChangeAspect="1"/>
          </p:cNvGraphicFramePr>
          <p:nvPr>
            <p:extLst>
              <p:ext uri="{D42A27DB-BD31-4B8C-83A1-F6EECF244321}">
                <p14:modId xmlns:p14="http://schemas.microsoft.com/office/powerpoint/2010/main" val="3990385304"/>
              </p:ext>
            </p:extLst>
          </p:nvPr>
        </p:nvGraphicFramePr>
        <p:xfrm>
          <a:off x="692150" y="3200400"/>
          <a:ext cx="7526338" cy="2954338"/>
        </p:xfrm>
        <a:graphic>
          <a:graphicData uri="http://schemas.openxmlformats.org/presentationml/2006/ole">
            <mc:AlternateContent xmlns:mc="http://schemas.openxmlformats.org/markup-compatibility/2006">
              <mc:Choice xmlns:v="urn:schemas-microsoft-com:vml" Requires="v">
                <p:oleObj spid="_x0000_s1536" name="Document" r:id="rId4" imgW="8267030" imgH="3235964" progId="Word.Document.8">
                  <p:embed/>
                </p:oleObj>
              </mc:Choice>
              <mc:Fallback>
                <p:oleObj name="Document" r:id="rId4" imgW="8267030" imgH="3235964" progId="Word.Document.8">
                  <p:embed/>
                  <p:pic>
                    <p:nvPicPr>
                      <p:cNvPr id="0" name=""/>
                      <p:cNvPicPr>
                        <a:picLocks noChangeAspect="1" noChangeArrowheads="1"/>
                      </p:cNvPicPr>
                      <p:nvPr/>
                    </p:nvPicPr>
                    <p:blipFill>
                      <a:blip r:embed="rId5"/>
                      <a:srcRect/>
                      <a:stretch>
                        <a:fillRect/>
                      </a:stretch>
                    </p:blipFill>
                    <p:spPr bwMode="auto">
                      <a:xfrm>
                        <a:off x="692150" y="3200400"/>
                        <a:ext cx="7526338" cy="2954338"/>
                      </a:xfrm>
                      <a:prstGeom prst="rect">
                        <a:avLst/>
                      </a:prstGeom>
                      <a:noFill/>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(SR)</a:t>
            </a:r>
          </a:p>
        </p:txBody>
      </p:sp>
      <p:sp>
        <p:nvSpPr>
          <p:cNvPr id="2052"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10</a:t>
            </a:fld>
            <a:endParaRPr lang="en-US" altLang="en-US"/>
          </a:p>
        </p:txBody>
      </p:sp>
      <p:sp>
        <p:nvSpPr>
          <p:cNvPr id="10" name="Footer Placeholder 4"/>
          <p:cNvSpPr>
            <a:spLocks noGrp="1"/>
          </p:cNvSpPr>
          <p:nvPr>
            <p:ph type="ftr" sz="quarter" idx="11"/>
          </p:nvPr>
        </p:nvSpPr>
        <p:spPr>
          <a:xfrm>
            <a:off x="7179769" y="6475413"/>
            <a:ext cx="13641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Laurent Cariou (Intel)</a:t>
            </a:r>
            <a:endParaRPr lang="en-US" altLang="en-US" dirty="0" smtClean="0"/>
          </a:p>
        </p:txBody>
      </p:sp>
      <p:graphicFrame>
        <p:nvGraphicFramePr>
          <p:cNvPr id="11" name="Table 10"/>
          <p:cNvGraphicFramePr>
            <a:graphicFrameLocks noGrp="1"/>
          </p:cNvGraphicFramePr>
          <p:nvPr>
            <p:extLst>
              <p:ext uri="{D42A27DB-BD31-4B8C-83A1-F6EECF244321}">
                <p14:modId xmlns:p14="http://schemas.microsoft.com/office/powerpoint/2010/main" val="1806201157"/>
              </p:ext>
            </p:extLst>
          </p:nvPr>
        </p:nvGraphicFramePr>
        <p:xfrm>
          <a:off x="685800" y="2570163"/>
          <a:ext cx="7772399" cy="1835899"/>
        </p:xfrm>
        <a:graphic>
          <a:graphicData uri="http://schemas.openxmlformats.org/drawingml/2006/table">
            <a:tbl>
              <a:tblPr>
                <a:tableStyleId>{5C22544A-7EE6-4342-B048-85BDC9FD1C3A}</a:tableStyleId>
              </a:tblPr>
              <a:tblGrid>
                <a:gridCol w="800929"/>
                <a:gridCol w="3824156"/>
                <a:gridCol w="1195754"/>
                <a:gridCol w="552754"/>
                <a:gridCol w="1398806"/>
              </a:tblGrid>
              <a:tr h="177691">
                <a:tc>
                  <a:txBody>
                    <a:bodyPr/>
                    <a:lstStyle/>
                    <a:p>
                      <a:pPr algn="ctr" fontAlgn="b"/>
                      <a:r>
                        <a:rPr lang="en-US" sz="1000" u="none" strike="noStrike" dirty="0">
                          <a:effectLst/>
                        </a:rPr>
                        <a:t>DCN</a:t>
                      </a:r>
                      <a:endParaRPr lang="en-US" sz="1000" b="1" i="0" u="none" strike="noStrike" dirty="0">
                        <a:solidFill>
                          <a:srgbClr val="FFFFFF"/>
                        </a:solidFill>
                        <a:effectLst/>
                        <a:latin typeface="Calibri" panose="020F0502020204030204" pitchFamily="34" charset="0"/>
                      </a:endParaRPr>
                    </a:p>
                  </a:txBody>
                  <a:tcPr marL="8461" marR="8461" marT="8462" marB="0" anchor="b"/>
                </a:tc>
                <a:tc>
                  <a:txBody>
                    <a:bodyPr/>
                    <a:lstStyle/>
                    <a:p>
                      <a:pPr algn="ctr" fontAlgn="b"/>
                      <a:r>
                        <a:rPr lang="en-US" sz="1000" u="none" strike="noStrike">
                          <a:effectLst/>
                        </a:rPr>
                        <a:t>Title</a:t>
                      </a:r>
                      <a:endParaRPr lang="en-US" sz="1000" b="1" i="0" u="none" strike="noStrike">
                        <a:solidFill>
                          <a:srgbClr val="FFFFFF"/>
                        </a:solidFill>
                        <a:effectLst/>
                        <a:latin typeface="Calibri" panose="020F0502020204030204" pitchFamily="34" charset="0"/>
                      </a:endParaRPr>
                    </a:p>
                  </a:txBody>
                  <a:tcPr marL="8461" marR="8461" marT="8462" marB="0" anchor="b"/>
                </a:tc>
                <a:tc>
                  <a:txBody>
                    <a:bodyPr/>
                    <a:lstStyle/>
                    <a:p>
                      <a:pPr algn="ctr" fontAlgn="b"/>
                      <a:r>
                        <a:rPr lang="en-US" sz="1000" u="none" strike="noStrike">
                          <a:effectLst/>
                        </a:rPr>
                        <a:t>Author</a:t>
                      </a:r>
                      <a:endParaRPr lang="en-US" sz="1000" b="1" i="0" u="none" strike="noStrike">
                        <a:solidFill>
                          <a:srgbClr val="FFFFFF"/>
                        </a:solidFill>
                        <a:effectLst/>
                        <a:latin typeface="Calibri" panose="020F0502020204030204" pitchFamily="34" charset="0"/>
                      </a:endParaRPr>
                    </a:p>
                  </a:txBody>
                  <a:tcPr marL="8461" marR="8461" marT="8462" marB="0" anchor="b"/>
                </a:tc>
                <a:tc>
                  <a:txBody>
                    <a:bodyPr/>
                    <a:lstStyle/>
                    <a:p>
                      <a:pPr algn="ctr" fontAlgn="b"/>
                      <a:r>
                        <a:rPr lang="en-US" sz="1000" u="none" strike="noStrike">
                          <a:effectLst/>
                        </a:rPr>
                        <a:t>Ad Hoc</a:t>
                      </a:r>
                      <a:endParaRPr lang="en-US" sz="1000" b="1" i="0" u="none" strike="noStrike">
                        <a:solidFill>
                          <a:srgbClr val="FFFFFF"/>
                        </a:solidFill>
                        <a:effectLst/>
                        <a:latin typeface="Calibri" panose="020F0502020204030204" pitchFamily="34" charset="0"/>
                      </a:endParaRPr>
                    </a:p>
                  </a:txBody>
                  <a:tcPr marL="8461" marR="8461" marT="8462" marB="0" anchor="b"/>
                </a:tc>
                <a:tc>
                  <a:txBody>
                    <a:bodyPr/>
                    <a:lstStyle/>
                    <a:p>
                      <a:pPr algn="ctr" fontAlgn="b"/>
                      <a:r>
                        <a:rPr lang="en-US" sz="1000" u="none" strike="noStrike" dirty="0">
                          <a:effectLst/>
                        </a:rPr>
                        <a:t>Notes</a:t>
                      </a:r>
                      <a:endParaRPr lang="en-US" sz="1000" b="1" i="0" u="none" strike="noStrike" dirty="0">
                        <a:solidFill>
                          <a:srgbClr val="FFFFFF"/>
                        </a:solidFill>
                        <a:effectLst/>
                        <a:latin typeface="Calibri" panose="020F0502020204030204" pitchFamily="34" charset="0"/>
                      </a:endParaRPr>
                    </a:p>
                  </a:txBody>
                  <a:tcPr marL="8461" marR="8461" marT="8462" marB="0" anchor="b"/>
                </a:tc>
              </a:tr>
              <a:tr h="177691">
                <a:tc>
                  <a:txBody>
                    <a:bodyPr/>
                    <a:lstStyle/>
                    <a:p>
                      <a:pPr algn="l" fontAlgn="b"/>
                      <a:r>
                        <a:rPr lang="en-US" sz="1000" u="none" strike="noStrike" dirty="0">
                          <a:effectLst/>
                        </a:rPr>
                        <a:t>11-16/1223</a:t>
                      </a:r>
                      <a:endParaRPr lang="en-US" sz="1000" b="0" i="0" u="none" strike="noStrike" dirty="0">
                        <a:solidFill>
                          <a:srgbClr val="000000"/>
                        </a:solidFill>
                        <a:effectLst/>
                        <a:latin typeface="Calibri" panose="020F0502020204030204" pitchFamily="34" charset="0"/>
                      </a:endParaRPr>
                    </a:p>
                  </a:txBody>
                  <a:tcPr marL="8461" marR="8461" marT="8462" marB="0" anchor="b"/>
                </a:tc>
                <a:tc>
                  <a:txBody>
                    <a:bodyPr/>
                    <a:lstStyle/>
                    <a:p>
                      <a:pPr algn="l" fontAlgn="b"/>
                      <a:r>
                        <a:rPr lang="en-US" sz="1000" u="none" strike="noStrike" dirty="0">
                          <a:effectLst/>
                        </a:rPr>
                        <a:t>CR for Section 25.9.2 OBSS_PD Spatial reuse</a:t>
                      </a:r>
                      <a:endParaRPr lang="en-US" sz="1000" b="0" i="0" u="none" strike="noStrike" dirty="0">
                        <a:solidFill>
                          <a:srgbClr val="000000"/>
                        </a:solidFill>
                        <a:effectLst/>
                        <a:latin typeface="Calibri" panose="020F0502020204030204" pitchFamily="34" charset="0"/>
                      </a:endParaRPr>
                    </a:p>
                  </a:txBody>
                  <a:tcPr marL="8461" marR="8461" marT="8462" marB="0" anchor="b"/>
                </a:tc>
                <a:tc>
                  <a:txBody>
                    <a:bodyPr/>
                    <a:lstStyle/>
                    <a:p>
                      <a:pPr algn="l" fontAlgn="b"/>
                      <a:r>
                        <a:rPr lang="en-US" sz="1000" u="none" strike="noStrike" dirty="0" err="1">
                          <a:effectLst/>
                        </a:rPr>
                        <a:t>laurent</a:t>
                      </a:r>
                      <a:r>
                        <a:rPr lang="en-US" sz="1000" u="none" strike="noStrike" dirty="0">
                          <a:effectLst/>
                        </a:rPr>
                        <a:t> cariou </a:t>
                      </a:r>
                      <a:endParaRPr lang="en-US" sz="1000" b="0" i="0" u="none" strike="noStrike" dirty="0">
                        <a:solidFill>
                          <a:srgbClr val="000000"/>
                        </a:solidFill>
                        <a:effectLst/>
                        <a:latin typeface="Calibri" panose="020F0502020204030204" pitchFamily="34" charset="0"/>
                      </a:endParaRPr>
                    </a:p>
                  </a:txBody>
                  <a:tcPr marL="8461" marR="8461" marT="8462" marB="0" anchor="b"/>
                </a:tc>
                <a:tc>
                  <a:txBody>
                    <a:bodyPr/>
                    <a:lstStyle/>
                    <a:p>
                      <a:pPr algn="l" fontAlgn="t"/>
                      <a:r>
                        <a:rPr lang="en-US" sz="1000" u="none" strike="noStrike" dirty="0">
                          <a:effectLst/>
                        </a:rPr>
                        <a:t>SR</a:t>
                      </a:r>
                      <a:endParaRPr lang="en-US" sz="1000" b="0" i="0" u="none" strike="noStrike" dirty="0">
                        <a:solidFill>
                          <a:srgbClr val="000000"/>
                        </a:solidFill>
                        <a:effectLst/>
                        <a:latin typeface="Calibri" panose="020F0502020204030204" pitchFamily="34" charset="0"/>
                      </a:endParaRPr>
                    </a:p>
                  </a:txBody>
                  <a:tcPr marL="8461" marR="8461" marT="8462" marB="0"/>
                </a:tc>
                <a:tc>
                  <a:txBody>
                    <a:bodyPr/>
                    <a:lstStyle/>
                    <a:p>
                      <a:pPr algn="ctr" fontAlgn="b"/>
                      <a:endParaRPr lang="en-US" sz="1000" b="1" i="0" u="none" strike="noStrike" dirty="0">
                        <a:solidFill>
                          <a:srgbClr val="FFFFFF"/>
                        </a:solidFill>
                        <a:effectLst/>
                        <a:latin typeface="Calibri" panose="020F0502020204030204" pitchFamily="34" charset="0"/>
                      </a:endParaRPr>
                    </a:p>
                  </a:txBody>
                  <a:tcPr marL="8461" marR="8461" marT="8462" marB="0" anchor="b"/>
                </a:tc>
              </a:tr>
              <a:tr h="198655">
                <a:tc>
                  <a:txBody>
                    <a:bodyPr/>
                    <a:lstStyle/>
                    <a:p>
                      <a:pPr algn="l" fontAlgn="b"/>
                      <a:r>
                        <a:rPr lang="en-US" sz="1000" u="none" strike="noStrike" dirty="0">
                          <a:effectLst/>
                        </a:rPr>
                        <a:t>11-16/1178</a:t>
                      </a:r>
                      <a:endParaRPr lang="en-US" sz="1000" b="0" i="0" u="none" strike="noStrike" dirty="0">
                        <a:solidFill>
                          <a:srgbClr val="000000"/>
                        </a:solidFill>
                        <a:effectLst/>
                        <a:latin typeface="Calibri" panose="020F0502020204030204" pitchFamily="34" charset="0"/>
                      </a:endParaRPr>
                    </a:p>
                  </a:txBody>
                  <a:tcPr marL="8461" marR="8461" marT="8462" marB="0" anchor="b"/>
                </a:tc>
                <a:tc>
                  <a:txBody>
                    <a:bodyPr/>
                    <a:lstStyle/>
                    <a:p>
                      <a:pPr algn="l" fontAlgn="b"/>
                      <a:r>
                        <a:rPr lang="en-US" sz="1000" u="none" strike="noStrike" dirty="0">
                          <a:effectLst/>
                        </a:rPr>
                        <a:t>comment-resolution-SR-RSSI</a:t>
                      </a:r>
                      <a:endParaRPr lang="en-US" sz="1000" b="0" i="0" u="none" strike="noStrike" dirty="0">
                        <a:solidFill>
                          <a:srgbClr val="000000"/>
                        </a:solidFill>
                        <a:effectLst/>
                        <a:latin typeface="Calibri" panose="020F0502020204030204" pitchFamily="34" charset="0"/>
                      </a:endParaRPr>
                    </a:p>
                  </a:txBody>
                  <a:tcPr marL="8461" marR="8461" marT="8462" marB="0" anchor="b"/>
                </a:tc>
                <a:tc>
                  <a:txBody>
                    <a:bodyPr/>
                    <a:lstStyle/>
                    <a:p>
                      <a:pPr algn="l" fontAlgn="b"/>
                      <a:r>
                        <a:rPr lang="en-US" sz="1000" u="none" strike="noStrike" dirty="0">
                          <a:effectLst/>
                        </a:rPr>
                        <a:t>Young-Hoon </a:t>
                      </a:r>
                      <a:r>
                        <a:rPr lang="en-US" sz="1000" u="none" strike="noStrike" dirty="0" err="1">
                          <a:effectLst/>
                        </a:rPr>
                        <a:t>Kown</a:t>
                      </a:r>
                      <a:endParaRPr lang="en-US" sz="1000" b="0" i="0" u="none" strike="noStrike" dirty="0">
                        <a:solidFill>
                          <a:srgbClr val="000000"/>
                        </a:solidFill>
                        <a:effectLst/>
                        <a:latin typeface="Calibri" panose="020F0502020204030204" pitchFamily="34" charset="0"/>
                      </a:endParaRPr>
                    </a:p>
                  </a:txBody>
                  <a:tcPr marL="8461" marR="8461" marT="8462" marB="0" anchor="b"/>
                </a:tc>
                <a:tc>
                  <a:txBody>
                    <a:bodyPr/>
                    <a:lstStyle/>
                    <a:p>
                      <a:pPr algn="l" fontAlgn="t"/>
                      <a:r>
                        <a:rPr lang="en-US" sz="1000" u="none" strike="noStrike" dirty="0">
                          <a:effectLst/>
                        </a:rPr>
                        <a:t>SR</a:t>
                      </a:r>
                      <a:endParaRPr lang="en-US" sz="1000" b="0" i="0" u="none" strike="noStrike" dirty="0">
                        <a:solidFill>
                          <a:srgbClr val="000000"/>
                        </a:solidFill>
                        <a:effectLst/>
                        <a:latin typeface="Calibri" panose="020F0502020204030204" pitchFamily="34" charset="0"/>
                      </a:endParaRPr>
                    </a:p>
                  </a:txBody>
                  <a:tcPr marL="8461" marR="8461" marT="8462" marB="0"/>
                </a:tc>
                <a:tc>
                  <a:txBody>
                    <a:bodyPr/>
                    <a:lstStyle/>
                    <a:p>
                      <a:pPr algn="l" fontAlgn="b"/>
                      <a:endParaRPr lang="en-US" sz="1000" b="0" i="0" u="none" strike="noStrike" dirty="0">
                        <a:solidFill>
                          <a:srgbClr val="000000"/>
                        </a:solidFill>
                        <a:effectLst/>
                        <a:latin typeface="Calibri" panose="020F0502020204030204" pitchFamily="34" charset="0"/>
                      </a:endParaRPr>
                    </a:p>
                  </a:txBody>
                  <a:tcPr marL="8461" marR="8461" marT="8462" marB="0" anchor="b"/>
                </a:tc>
              </a:tr>
              <a:tr h="198655">
                <a:tc>
                  <a:txBody>
                    <a:bodyPr/>
                    <a:lstStyle/>
                    <a:p>
                      <a:pPr algn="l" fontAlgn="b"/>
                      <a:r>
                        <a:rPr lang="en-US" sz="1000" u="none" strike="noStrike">
                          <a:effectLst/>
                        </a:rPr>
                        <a:t>11-16/1155</a:t>
                      </a:r>
                      <a:endParaRPr lang="en-US" sz="1000" b="0" i="0" u="none" strike="noStrike">
                        <a:solidFill>
                          <a:srgbClr val="000000"/>
                        </a:solidFill>
                        <a:effectLst/>
                        <a:latin typeface="Calibri" panose="020F0502020204030204" pitchFamily="34" charset="0"/>
                      </a:endParaRPr>
                    </a:p>
                  </a:txBody>
                  <a:tcPr marL="8461" marR="8461" marT="8462" marB="0" anchor="b"/>
                </a:tc>
                <a:tc>
                  <a:txBody>
                    <a:bodyPr/>
                    <a:lstStyle/>
                    <a:p>
                      <a:pPr algn="l" fontAlgn="b"/>
                      <a:r>
                        <a:rPr lang="en-US" sz="1000" u="none" strike="noStrike" dirty="0">
                          <a:effectLst/>
                        </a:rPr>
                        <a:t>SR Comment Resolution for CID994</a:t>
                      </a:r>
                      <a:endParaRPr lang="en-US" sz="1000" b="0" i="0" u="none" strike="noStrike" dirty="0">
                        <a:solidFill>
                          <a:srgbClr val="000000"/>
                        </a:solidFill>
                        <a:effectLst/>
                        <a:latin typeface="Calibri" panose="020F0502020204030204" pitchFamily="34" charset="0"/>
                      </a:endParaRPr>
                    </a:p>
                  </a:txBody>
                  <a:tcPr marL="8461" marR="8461" marT="8462" marB="0" anchor="b"/>
                </a:tc>
                <a:tc>
                  <a:txBody>
                    <a:bodyPr/>
                    <a:lstStyle/>
                    <a:p>
                      <a:pPr algn="l" fontAlgn="b"/>
                      <a:r>
                        <a:rPr lang="en-US" sz="1000" u="none" strike="noStrike">
                          <a:effectLst/>
                        </a:rPr>
                        <a:t>Kaiying Lv </a:t>
                      </a:r>
                      <a:endParaRPr lang="en-US" sz="1000" b="0" i="0" u="none" strike="noStrike">
                        <a:solidFill>
                          <a:srgbClr val="000000"/>
                        </a:solidFill>
                        <a:effectLst/>
                        <a:latin typeface="Calibri" panose="020F0502020204030204" pitchFamily="34" charset="0"/>
                      </a:endParaRPr>
                    </a:p>
                  </a:txBody>
                  <a:tcPr marL="8461" marR="8461" marT="8462" marB="0" anchor="b"/>
                </a:tc>
                <a:tc>
                  <a:txBody>
                    <a:bodyPr/>
                    <a:lstStyle/>
                    <a:p>
                      <a:pPr algn="l" fontAlgn="t"/>
                      <a:r>
                        <a:rPr lang="en-US" sz="1000" u="none" strike="noStrike" dirty="0">
                          <a:effectLst/>
                        </a:rPr>
                        <a:t>SR</a:t>
                      </a:r>
                      <a:endParaRPr lang="en-US" sz="1000" b="0" i="0" u="none" strike="noStrike" dirty="0">
                        <a:solidFill>
                          <a:srgbClr val="000000"/>
                        </a:solidFill>
                        <a:effectLst/>
                        <a:latin typeface="Calibri" panose="020F0502020204030204" pitchFamily="34" charset="0"/>
                      </a:endParaRPr>
                    </a:p>
                  </a:txBody>
                  <a:tcPr marL="8461" marR="8461" marT="8462" marB="0"/>
                </a:tc>
                <a:tc>
                  <a:txBody>
                    <a:bodyPr/>
                    <a:lstStyle/>
                    <a:p>
                      <a:pPr algn="l" fontAlgn="b"/>
                      <a:endParaRPr lang="en-US" sz="1000" b="0" i="0" u="none" strike="noStrike" dirty="0">
                        <a:solidFill>
                          <a:srgbClr val="000000"/>
                        </a:solidFill>
                        <a:effectLst/>
                        <a:latin typeface="Calibri" panose="020F0502020204030204" pitchFamily="34" charset="0"/>
                      </a:endParaRPr>
                    </a:p>
                  </a:txBody>
                  <a:tcPr marL="8461" marR="8461" marT="8462" marB="0" anchor="b"/>
                </a:tc>
              </a:tr>
              <a:tr h="228600">
                <a:tc>
                  <a:txBody>
                    <a:bodyPr/>
                    <a:lstStyle/>
                    <a:p>
                      <a:pPr algn="l" rtl="0" fontAlgn="t"/>
                      <a:r>
                        <a:rPr lang="en-US" sz="1000" u="none" strike="noStrike" dirty="0">
                          <a:effectLst/>
                        </a:rPr>
                        <a:t>11-16/0945</a:t>
                      </a:r>
                      <a:endParaRPr lang="en-US" sz="1000" b="0" i="0" u="none" strike="noStrike" dirty="0">
                        <a:solidFill>
                          <a:srgbClr val="000000"/>
                        </a:solidFill>
                        <a:effectLst/>
                        <a:latin typeface="Calibri" panose="020F0502020204030204" pitchFamily="34" charset="0"/>
                      </a:endParaRPr>
                    </a:p>
                  </a:txBody>
                  <a:tcPr marL="8461" marR="8461" marT="8462" marB="0"/>
                </a:tc>
                <a:tc>
                  <a:txBody>
                    <a:bodyPr/>
                    <a:lstStyle/>
                    <a:p>
                      <a:pPr algn="l" rtl="0" fontAlgn="t"/>
                      <a:r>
                        <a:rPr lang="en-US" sz="1000" u="none" strike="noStrike" dirty="0">
                          <a:effectLst/>
                        </a:rPr>
                        <a:t>Clarification for OBSS_PD-based SR parameters </a:t>
                      </a:r>
                      <a:endParaRPr lang="en-US" sz="1000" b="0" i="0" u="none" strike="noStrike" dirty="0">
                        <a:solidFill>
                          <a:srgbClr val="000000"/>
                        </a:solidFill>
                        <a:effectLst/>
                        <a:latin typeface="Calibri" panose="020F0502020204030204" pitchFamily="34" charset="0"/>
                      </a:endParaRPr>
                    </a:p>
                  </a:txBody>
                  <a:tcPr marL="8461" marR="8461" marT="8462" marB="0"/>
                </a:tc>
                <a:tc>
                  <a:txBody>
                    <a:bodyPr/>
                    <a:lstStyle/>
                    <a:p>
                      <a:pPr algn="l" rtl="0" fontAlgn="t"/>
                      <a:r>
                        <a:rPr lang="en-US" sz="1000" u="none" strike="noStrike">
                          <a:effectLst/>
                        </a:rPr>
                        <a:t>Matthew Fischer </a:t>
                      </a:r>
                      <a:endParaRPr lang="en-US" sz="1000" b="0" i="0" u="none" strike="noStrike">
                        <a:solidFill>
                          <a:srgbClr val="000000"/>
                        </a:solidFill>
                        <a:effectLst/>
                        <a:latin typeface="Calibri" panose="020F0502020204030204" pitchFamily="34" charset="0"/>
                      </a:endParaRPr>
                    </a:p>
                  </a:txBody>
                  <a:tcPr marL="8461" marR="8461" marT="8462" marB="0"/>
                </a:tc>
                <a:tc>
                  <a:txBody>
                    <a:bodyPr/>
                    <a:lstStyle/>
                    <a:p>
                      <a:pPr algn="l" fontAlgn="t"/>
                      <a:r>
                        <a:rPr lang="en-US" sz="1000" u="none" strike="noStrike">
                          <a:effectLst/>
                        </a:rPr>
                        <a:t>SR</a:t>
                      </a:r>
                      <a:endParaRPr lang="en-US" sz="1000" b="0" i="0" u="none" strike="noStrike">
                        <a:solidFill>
                          <a:srgbClr val="000000"/>
                        </a:solidFill>
                        <a:effectLst/>
                        <a:latin typeface="Calibri" panose="020F0502020204030204" pitchFamily="34" charset="0"/>
                      </a:endParaRPr>
                    </a:p>
                  </a:txBody>
                  <a:tcPr marL="8461" marR="8461" marT="8462" marB="0"/>
                </a:tc>
                <a:tc>
                  <a:txBody>
                    <a:bodyPr/>
                    <a:lstStyle/>
                    <a:p>
                      <a:pPr algn="l" fontAlgn="b"/>
                      <a:r>
                        <a:rPr lang="en-US" sz="1000" u="none" strike="noStrike" dirty="0">
                          <a:effectLst/>
                        </a:rPr>
                        <a:t> </a:t>
                      </a:r>
                      <a:endParaRPr lang="en-US" sz="1000" b="0" i="0" u="none" strike="noStrike" dirty="0">
                        <a:solidFill>
                          <a:srgbClr val="000000"/>
                        </a:solidFill>
                        <a:effectLst/>
                        <a:latin typeface="Calibri" panose="020F0502020204030204" pitchFamily="34" charset="0"/>
                      </a:endParaRPr>
                    </a:p>
                  </a:txBody>
                  <a:tcPr marL="8461" marR="8461" marT="8462" marB="0" anchor="b"/>
                </a:tc>
              </a:tr>
              <a:tr h="177691">
                <a:tc>
                  <a:txBody>
                    <a:bodyPr/>
                    <a:lstStyle/>
                    <a:p>
                      <a:pPr algn="l" rtl="0" fontAlgn="t"/>
                      <a:r>
                        <a:rPr lang="en-US" sz="1000" u="none" strike="noStrike" dirty="0">
                          <a:effectLst/>
                        </a:rPr>
                        <a:t>11-16/0947</a:t>
                      </a:r>
                      <a:endParaRPr lang="en-US" sz="1000" b="0" i="0" u="none" strike="noStrike" dirty="0">
                        <a:solidFill>
                          <a:srgbClr val="000000"/>
                        </a:solidFill>
                        <a:effectLst/>
                        <a:latin typeface="Calibri" panose="020F0502020204030204" pitchFamily="34" charset="0"/>
                      </a:endParaRPr>
                    </a:p>
                  </a:txBody>
                  <a:tcPr marL="8461" marR="8461" marT="8462" marB="0"/>
                </a:tc>
                <a:tc>
                  <a:txBody>
                    <a:bodyPr/>
                    <a:lstStyle/>
                    <a:p>
                      <a:pPr algn="l" rtl="0" fontAlgn="t"/>
                      <a:r>
                        <a:rPr lang="en-US" sz="1000" u="none" strike="noStrike" dirty="0">
                          <a:effectLst/>
                        </a:rPr>
                        <a:t>Proposed text changes for OBSS_PD-based SR parameters</a:t>
                      </a:r>
                      <a:endParaRPr lang="en-US" sz="1000" b="0" i="0" u="none" strike="noStrike" dirty="0">
                        <a:solidFill>
                          <a:srgbClr val="000000"/>
                        </a:solidFill>
                        <a:effectLst/>
                        <a:latin typeface="Calibri" panose="020F0502020204030204" pitchFamily="34" charset="0"/>
                      </a:endParaRPr>
                    </a:p>
                  </a:txBody>
                  <a:tcPr marL="8461" marR="8461" marT="8462" marB="0"/>
                </a:tc>
                <a:tc>
                  <a:txBody>
                    <a:bodyPr/>
                    <a:lstStyle/>
                    <a:p>
                      <a:pPr algn="l" rtl="0" fontAlgn="t"/>
                      <a:r>
                        <a:rPr lang="en-US" sz="1000" u="none" strike="noStrike" dirty="0" smtClean="0">
                          <a:effectLst/>
                        </a:rPr>
                        <a:t>Matthew Fischer</a:t>
                      </a:r>
                      <a:endParaRPr lang="en-US" sz="1000" b="0" i="0" u="none" strike="noStrike" dirty="0">
                        <a:solidFill>
                          <a:srgbClr val="000000"/>
                        </a:solidFill>
                        <a:effectLst/>
                        <a:latin typeface="Calibri" panose="020F0502020204030204" pitchFamily="34" charset="0"/>
                      </a:endParaRPr>
                    </a:p>
                  </a:txBody>
                  <a:tcPr marL="8461" marR="8461" marT="8462" marB="0"/>
                </a:tc>
                <a:tc>
                  <a:txBody>
                    <a:bodyPr/>
                    <a:lstStyle/>
                    <a:p>
                      <a:pPr algn="l" fontAlgn="t"/>
                      <a:r>
                        <a:rPr lang="en-US" sz="1000" u="none" strike="noStrike">
                          <a:effectLst/>
                        </a:rPr>
                        <a:t>SR</a:t>
                      </a:r>
                      <a:endParaRPr lang="en-US" sz="1000" b="0" i="0" u="none" strike="noStrike">
                        <a:solidFill>
                          <a:srgbClr val="000000"/>
                        </a:solidFill>
                        <a:effectLst/>
                        <a:latin typeface="Calibri" panose="020F0502020204030204" pitchFamily="34" charset="0"/>
                      </a:endParaRPr>
                    </a:p>
                  </a:txBody>
                  <a:tcPr marL="8461" marR="8461" marT="8462" marB="0"/>
                </a:tc>
                <a:tc>
                  <a:txBody>
                    <a:bodyPr/>
                    <a:lstStyle/>
                    <a:p>
                      <a:pPr algn="l" fontAlgn="b"/>
                      <a:r>
                        <a:rPr lang="en-US" sz="1000" u="none" strike="noStrike" dirty="0">
                          <a:effectLst/>
                        </a:rPr>
                        <a:t> </a:t>
                      </a:r>
                      <a:endParaRPr lang="en-US" sz="1000" b="0" i="0" u="none" strike="noStrike" dirty="0">
                        <a:solidFill>
                          <a:srgbClr val="000000"/>
                        </a:solidFill>
                        <a:effectLst/>
                        <a:latin typeface="Calibri" panose="020F0502020204030204" pitchFamily="34" charset="0"/>
                      </a:endParaRPr>
                    </a:p>
                  </a:txBody>
                  <a:tcPr marL="8461" marR="8461" marT="8462" marB="0" anchor="b"/>
                </a:tc>
              </a:tr>
              <a:tr h="169229">
                <a:tc>
                  <a:txBody>
                    <a:bodyPr/>
                    <a:lstStyle/>
                    <a:p>
                      <a:pPr algn="l" fontAlgn="b"/>
                      <a:r>
                        <a:rPr lang="en-US" sz="1000" u="none" strike="noStrike">
                          <a:effectLst/>
                        </a:rPr>
                        <a:t>11-16/1064</a:t>
                      </a:r>
                      <a:endParaRPr lang="en-US" sz="1000" b="0" i="0" u="none" strike="noStrike">
                        <a:solidFill>
                          <a:srgbClr val="000000"/>
                        </a:solidFill>
                        <a:effectLst/>
                        <a:latin typeface="Calibri" panose="020F0502020204030204" pitchFamily="34" charset="0"/>
                      </a:endParaRPr>
                    </a:p>
                  </a:txBody>
                  <a:tcPr marL="8461" marR="8461" marT="8462" marB="0" anchor="b"/>
                </a:tc>
                <a:tc>
                  <a:txBody>
                    <a:bodyPr/>
                    <a:lstStyle/>
                    <a:p>
                      <a:pPr algn="l" fontAlgn="b"/>
                      <a:r>
                        <a:rPr lang="en-US" sz="1000" u="none" strike="noStrike" dirty="0">
                          <a:effectLst/>
                        </a:rPr>
                        <a:t>Unified SR approach DSC, ATPC and Inter-BSS</a:t>
                      </a:r>
                      <a:endParaRPr lang="en-US" sz="1000" b="0" i="0" u="none" strike="noStrike" dirty="0">
                        <a:solidFill>
                          <a:srgbClr val="000000"/>
                        </a:solidFill>
                        <a:effectLst/>
                        <a:latin typeface="Calibri" panose="020F0502020204030204" pitchFamily="34" charset="0"/>
                      </a:endParaRPr>
                    </a:p>
                  </a:txBody>
                  <a:tcPr marL="8461" marR="8461" marT="8462" marB="0" anchor="b"/>
                </a:tc>
                <a:tc>
                  <a:txBody>
                    <a:bodyPr/>
                    <a:lstStyle/>
                    <a:p>
                      <a:pPr algn="l" fontAlgn="b"/>
                      <a:r>
                        <a:rPr lang="en-US" sz="1000" u="none" strike="noStrike" dirty="0">
                          <a:effectLst/>
                        </a:rPr>
                        <a:t>Graham Smith </a:t>
                      </a:r>
                      <a:endParaRPr lang="en-US" sz="1000" b="0" i="0" u="none" strike="noStrike" dirty="0">
                        <a:solidFill>
                          <a:srgbClr val="000000"/>
                        </a:solidFill>
                        <a:effectLst/>
                        <a:latin typeface="Calibri" panose="020F0502020204030204" pitchFamily="34" charset="0"/>
                      </a:endParaRPr>
                    </a:p>
                  </a:txBody>
                  <a:tcPr marL="8461" marR="8461" marT="8462" marB="0" anchor="b"/>
                </a:tc>
                <a:tc>
                  <a:txBody>
                    <a:bodyPr/>
                    <a:lstStyle/>
                    <a:p>
                      <a:pPr algn="l" fontAlgn="t"/>
                      <a:r>
                        <a:rPr lang="en-US" sz="1000" u="none" strike="noStrike" dirty="0">
                          <a:effectLst/>
                        </a:rPr>
                        <a:t>SR</a:t>
                      </a:r>
                      <a:endParaRPr lang="en-US" sz="1000" b="0" i="0" u="none" strike="noStrike" dirty="0">
                        <a:solidFill>
                          <a:srgbClr val="000000"/>
                        </a:solidFill>
                        <a:effectLst/>
                        <a:latin typeface="Calibri" panose="020F0502020204030204" pitchFamily="34" charset="0"/>
                      </a:endParaRPr>
                    </a:p>
                  </a:txBody>
                  <a:tcPr marL="8461" marR="8461" marT="8462" marB="0"/>
                </a:tc>
                <a:tc>
                  <a:txBody>
                    <a:bodyPr/>
                    <a:lstStyle/>
                    <a:p>
                      <a:pPr algn="l" fontAlgn="b"/>
                      <a:endParaRPr lang="en-US" sz="1000" b="0" i="0" u="none" strike="noStrike" dirty="0">
                        <a:solidFill>
                          <a:srgbClr val="000000"/>
                        </a:solidFill>
                        <a:effectLst/>
                        <a:latin typeface="Calibri" panose="020F0502020204030204" pitchFamily="34" charset="0"/>
                      </a:endParaRPr>
                    </a:p>
                  </a:txBody>
                  <a:tcPr marL="8461" marR="8461" marT="8462" marB="0" anchor="b"/>
                </a:tc>
              </a:tr>
              <a:tr h="169229">
                <a:tc>
                  <a:txBody>
                    <a:bodyPr/>
                    <a:lstStyle/>
                    <a:p>
                      <a:pPr algn="l" fontAlgn="b"/>
                      <a:r>
                        <a:rPr lang="en-US" sz="1000" u="none" strike="noStrike" dirty="0">
                          <a:effectLst/>
                        </a:rPr>
                        <a:t>11-16/1161</a:t>
                      </a:r>
                      <a:endParaRPr lang="en-US" sz="1000" b="0" i="0" u="none" strike="noStrike" dirty="0">
                        <a:solidFill>
                          <a:srgbClr val="000000"/>
                        </a:solidFill>
                        <a:effectLst/>
                        <a:latin typeface="Calibri" panose="020F0502020204030204" pitchFamily="34" charset="0"/>
                      </a:endParaRPr>
                    </a:p>
                  </a:txBody>
                  <a:tcPr marL="8461" marR="8461" marT="8462" marB="0" anchor="b"/>
                </a:tc>
                <a:tc>
                  <a:txBody>
                    <a:bodyPr/>
                    <a:lstStyle/>
                    <a:p>
                      <a:pPr algn="l" fontAlgn="b"/>
                      <a:r>
                        <a:rPr lang="en-US" sz="1000" u="none" strike="noStrike" dirty="0">
                          <a:effectLst/>
                        </a:rPr>
                        <a:t>Simulation-based evaluation of OBSS_PD-based SR default parameters</a:t>
                      </a:r>
                      <a:endParaRPr lang="en-US" sz="1000" b="0" i="0" u="none" strike="noStrike" dirty="0">
                        <a:solidFill>
                          <a:srgbClr val="000000"/>
                        </a:solidFill>
                        <a:effectLst/>
                        <a:latin typeface="Calibri" panose="020F0502020204030204" pitchFamily="34" charset="0"/>
                      </a:endParaRPr>
                    </a:p>
                  </a:txBody>
                  <a:tcPr marL="8461" marR="8461" marT="8462" marB="0" anchor="b"/>
                </a:tc>
                <a:tc>
                  <a:txBody>
                    <a:bodyPr/>
                    <a:lstStyle/>
                    <a:p>
                      <a:pPr algn="l" fontAlgn="b"/>
                      <a:r>
                        <a:rPr lang="en-US" sz="1000" u="none" strike="noStrike">
                          <a:effectLst/>
                        </a:rPr>
                        <a:t>Tanguy Ropitault </a:t>
                      </a:r>
                      <a:endParaRPr lang="en-US" sz="1000" b="0" i="0" u="none" strike="noStrike">
                        <a:solidFill>
                          <a:srgbClr val="000000"/>
                        </a:solidFill>
                        <a:effectLst/>
                        <a:latin typeface="Calibri" panose="020F0502020204030204" pitchFamily="34" charset="0"/>
                      </a:endParaRPr>
                    </a:p>
                  </a:txBody>
                  <a:tcPr marL="8461" marR="8461" marT="8462" marB="0" anchor="b"/>
                </a:tc>
                <a:tc>
                  <a:txBody>
                    <a:bodyPr/>
                    <a:lstStyle/>
                    <a:p>
                      <a:pPr algn="l" fontAlgn="t"/>
                      <a:r>
                        <a:rPr lang="en-US" sz="1000" u="none" strike="noStrike" dirty="0">
                          <a:effectLst/>
                        </a:rPr>
                        <a:t>SR</a:t>
                      </a:r>
                      <a:endParaRPr lang="en-US" sz="1000" b="0" i="0" u="none" strike="noStrike" dirty="0">
                        <a:solidFill>
                          <a:srgbClr val="000000"/>
                        </a:solidFill>
                        <a:effectLst/>
                        <a:latin typeface="Calibri" panose="020F0502020204030204" pitchFamily="34" charset="0"/>
                      </a:endParaRPr>
                    </a:p>
                  </a:txBody>
                  <a:tcPr marL="8461" marR="8461" marT="8462" marB="0"/>
                </a:tc>
                <a:tc>
                  <a:txBody>
                    <a:bodyPr/>
                    <a:lstStyle/>
                    <a:p>
                      <a:pPr algn="l" fontAlgn="b"/>
                      <a:endParaRPr lang="en-US" sz="1000" b="0" i="0" u="none" strike="noStrike">
                        <a:solidFill>
                          <a:srgbClr val="000000"/>
                        </a:solidFill>
                        <a:effectLst/>
                        <a:latin typeface="Calibri" panose="020F0502020204030204" pitchFamily="34" charset="0"/>
                      </a:endParaRPr>
                    </a:p>
                  </a:txBody>
                  <a:tcPr marL="8461" marR="8461" marT="8462" marB="0" anchor="b"/>
                </a:tc>
              </a:tr>
              <a:tr h="169229">
                <a:tc>
                  <a:txBody>
                    <a:bodyPr/>
                    <a:lstStyle/>
                    <a:p>
                      <a:pPr algn="l" fontAlgn="b"/>
                      <a:r>
                        <a:rPr lang="en-US" sz="1000" u="none" strike="noStrike" dirty="0">
                          <a:effectLst/>
                        </a:rPr>
                        <a:t>11-16/1216</a:t>
                      </a:r>
                      <a:endParaRPr lang="en-US" sz="1000" b="0" i="0" u="none" strike="noStrike" dirty="0">
                        <a:solidFill>
                          <a:srgbClr val="000000"/>
                        </a:solidFill>
                        <a:effectLst/>
                        <a:latin typeface="Calibri" panose="020F0502020204030204" pitchFamily="34" charset="0"/>
                      </a:endParaRPr>
                    </a:p>
                  </a:txBody>
                  <a:tcPr marL="8461" marR="8461" marT="8462" marB="0" anchor="b"/>
                </a:tc>
                <a:tc>
                  <a:txBody>
                    <a:bodyPr/>
                    <a:lstStyle/>
                    <a:p>
                      <a:pPr algn="l" fontAlgn="b"/>
                      <a:r>
                        <a:rPr lang="en-US" sz="1000" u="none" strike="noStrike" dirty="0">
                          <a:effectLst/>
                        </a:rPr>
                        <a:t>SR Field SRP Table for HE-Trigger-Based PPDU</a:t>
                      </a:r>
                      <a:endParaRPr lang="en-US" sz="1000" b="0" i="0" u="none" strike="noStrike" dirty="0">
                        <a:solidFill>
                          <a:srgbClr val="000000"/>
                        </a:solidFill>
                        <a:effectLst/>
                        <a:latin typeface="Calibri" panose="020F0502020204030204" pitchFamily="34" charset="0"/>
                      </a:endParaRPr>
                    </a:p>
                  </a:txBody>
                  <a:tcPr marL="8461" marR="8461" marT="8462" marB="0" anchor="b"/>
                </a:tc>
                <a:tc>
                  <a:txBody>
                    <a:bodyPr/>
                    <a:lstStyle/>
                    <a:p>
                      <a:pPr algn="l" fontAlgn="b"/>
                      <a:r>
                        <a:rPr lang="en-US" sz="1000" u="none" strike="noStrike" dirty="0">
                          <a:effectLst/>
                        </a:rPr>
                        <a:t>James Wang</a:t>
                      </a:r>
                      <a:endParaRPr lang="en-US" sz="1000" b="0" i="0" u="none" strike="noStrike" dirty="0">
                        <a:solidFill>
                          <a:srgbClr val="000000"/>
                        </a:solidFill>
                        <a:effectLst/>
                        <a:latin typeface="Calibri" panose="020F0502020204030204" pitchFamily="34" charset="0"/>
                      </a:endParaRPr>
                    </a:p>
                  </a:txBody>
                  <a:tcPr marL="8461" marR="8461" marT="8462" marB="0" anchor="b"/>
                </a:tc>
                <a:tc>
                  <a:txBody>
                    <a:bodyPr/>
                    <a:lstStyle/>
                    <a:p>
                      <a:pPr algn="l" fontAlgn="t"/>
                      <a:r>
                        <a:rPr lang="en-US" sz="1000" u="none" strike="noStrike" dirty="0">
                          <a:effectLst/>
                        </a:rPr>
                        <a:t>SR</a:t>
                      </a:r>
                      <a:endParaRPr lang="en-US" sz="1000" b="0" i="0" u="none" strike="noStrike" dirty="0">
                        <a:solidFill>
                          <a:srgbClr val="000000"/>
                        </a:solidFill>
                        <a:effectLst/>
                        <a:latin typeface="Calibri" panose="020F0502020204030204" pitchFamily="34" charset="0"/>
                      </a:endParaRPr>
                    </a:p>
                  </a:txBody>
                  <a:tcPr marL="8461" marR="8461" marT="8462" marB="0"/>
                </a:tc>
                <a:tc>
                  <a:txBody>
                    <a:bodyPr/>
                    <a:lstStyle/>
                    <a:p>
                      <a:pPr algn="l" fontAlgn="b"/>
                      <a:endParaRPr lang="en-US" sz="1000" b="0" i="0" u="none" strike="noStrike" dirty="0">
                        <a:solidFill>
                          <a:srgbClr val="000000"/>
                        </a:solidFill>
                        <a:effectLst/>
                        <a:latin typeface="Calibri" panose="020F0502020204030204" pitchFamily="34" charset="0"/>
                      </a:endParaRPr>
                    </a:p>
                  </a:txBody>
                  <a:tcPr marL="8461" marR="8461" marT="8462" marB="0" anchor="b"/>
                </a:tc>
              </a:tr>
              <a:tr h="169229">
                <a:tc>
                  <a:txBody>
                    <a:bodyPr/>
                    <a:lstStyle/>
                    <a:p>
                      <a:pPr algn="l" fontAlgn="b"/>
                      <a:r>
                        <a:rPr lang="en-US" sz="1000" u="none" strike="noStrike" dirty="0">
                          <a:effectLst/>
                        </a:rPr>
                        <a:t>11-16/1225</a:t>
                      </a:r>
                      <a:endParaRPr lang="en-US" sz="1000" b="0" i="0" u="none" strike="noStrike" dirty="0">
                        <a:solidFill>
                          <a:srgbClr val="000000"/>
                        </a:solidFill>
                        <a:effectLst/>
                        <a:latin typeface="Calibri" panose="020F0502020204030204" pitchFamily="34" charset="0"/>
                      </a:endParaRPr>
                    </a:p>
                  </a:txBody>
                  <a:tcPr marL="8461" marR="8461" marT="8462" marB="0" anchor="b"/>
                </a:tc>
                <a:tc>
                  <a:txBody>
                    <a:bodyPr/>
                    <a:lstStyle/>
                    <a:p>
                      <a:pPr algn="l" fontAlgn="b"/>
                      <a:r>
                        <a:rPr lang="en-US" sz="1000" u="none" strike="noStrike">
                          <a:effectLst/>
                        </a:rPr>
                        <a:t>Heads We Win, Tails We Don't Lose: Proposals for Dynamic CCA</a:t>
                      </a:r>
                      <a:endParaRPr lang="en-US" sz="1000" b="0" i="0" u="none" strike="noStrike">
                        <a:solidFill>
                          <a:srgbClr val="000000"/>
                        </a:solidFill>
                        <a:effectLst/>
                        <a:latin typeface="Calibri" panose="020F0502020204030204" pitchFamily="34" charset="0"/>
                      </a:endParaRPr>
                    </a:p>
                  </a:txBody>
                  <a:tcPr marL="8461" marR="8461" marT="8462" marB="0" anchor="b"/>
                </a:tc>
                <a:tc>
                  <a:txBody>
                    <a:bodyPr/>
                    <a:lstStyle/>
                    <a:p>
                      <a:pPr algn="l" fontAlgn="b"/>
                      <a:r>
                        <a:rPr lang="en-US" sz="1000" u="none" strike="noStrike">
                          <a:effectLst/>
                        </a:rPr>
                        <a:t>Sean Coffey</a:t>
                      </a:r>
                      <a:endParaRPr lang="en-US" sz="1000" b="0" i="0" u="none" strike="noStrike">
                        <a:solidFill>
                          <a:srgbClr val="000000"/>
                        </a:solidFill>
                        <a:effectLst/>
                        <a:latin typeface="Calibri" panose="020F0502020204030204" pitchFamily="34" charset="0"/>
                      </a:endParaRPr>
                    </a:p>
                  </a:txBody>
                  <a:tcPr marL="8461" marR="8461" marT="8462" marB="0" anchor="b"/>
                </a:tc>
                <a:tc>
                  <a:txBody>
                    <a:bodyPr/>
                    <a:lstStyle/>
                    <a:p>
                      <a:pPr algn="l" fontAlgn="t"/>
                      <a:r>
                        <a:rPr lang="en-US" sz="1000" u="none" strike="noStrike">
                          <a:effectLst/>
                        </a:rPr>
                        <a:t>SR</a:t>
                      </a:r>
                      <a:endParaRPr lang="en-US" sz="1000" b="0" i="0" u="none" strike="noStrike">
                        <a:solidFill>
                          <a:srgbClr val="000000"/>
                        </a:solidFill>
                        <a:effectLst/>
                        <a:latin typeface="Calibri" panose="020F0502020204030204" pitchFamily="34" charset="0"/>
                      </a:endParaRPr>
                    </a:p>
                  </a:txBody>
                  <a:tcPr marL="8461" marR="8461" marT="8462" marB="0"/>
                </a:tc>
                <a:tc>
                  <a:txBody>
                    <a:bodyPr/>
                    <a:lstStyle/>
                    <a:p>
                      <a:pPr algn="l" fontAlgn="b"/>
                      <a:endParaRPr lang="en-US" sz="1000" b="0" i="0" u="none" strike="noStrike" dirty="0">
                        <a:solidFill>
                          <a:srgbClr val="000000"/>
                        </a:solidFill>
                        <a:effectLst/>
                        <a:latin typeface="Calibri" panose="020F0502020204030204" pitchFamily="34" charset="0"/>
                      </a:endParaRPr>
                    </a:p>
                  </a:txBody>
                  <a:tcPr marL="8461" marR="8461" marT="8462" marB="0" anchor="b"/>
                </a:tc>
              </a:tr>
            </a:tbl>
          </a:graphicData>
        </a:graphic>
      </p:graphicFrame>
    </p:spTree>
    <p:extLst>
      <p:ext uri="{BB962C8B-B14F-4D97-AF65-F5344CB8AC3E}">
        <p14:creationId xmlns:p14="http://schemas.microsoft.com/office/powerpoint/2010/main" val="431796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1/2)</a:t>
            </a:r>
            <a:br>
              <a:rPr lang="en-US" altLang="en-US" dirty="0"/>
            </a:br>
            <a:r>
              <a:rPr lang="en-US" altLang="en-US" sz="1800" dirty="0" smtClean="0"/>
              <a:t>Governing document </a:t>
            </a:r>
            <a:r>
              <a:rPr lang="en-US" altLang="en-US" sz="1800" dirty="0"/>
              <a:t>is </a:t>
            </a:r>
            <a:r>
              <a:rPr lang="en-US" altLang="en-US" sz="1800" dirty="0" smtClean="0"/>
              <a:t>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Proposed </a:t>
            </a:r>
            <a:r>
              <a:rPr lang="en-GB" sz="1800" dirty="0"/>
              <a:t>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4" name="Date Placeholder 3"/>
          <p:cNvSpPr>
            <a:spLocks noGrp="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
        <p:nvSpPr>
          <p:cNvPr id="7" name="Footer Placeholder 4"/>
          <p:cNvSpPr>
            <a:spLocks noGrp="1"/>
          </p:cNvSpPr>
          <p:nvPr>
            <p:ph type="ftr" sz="quarter" idx="11"/>
          </p:nvPr>
        </p:nvSpPr>
        <p:spPr>
          <a:xfrm>
            <a:off x="7179769" y="6475413"/>
            <a:ext cx="13641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Laurent Cariou (Intel)</a:t>
            </a:r>
            <a:endParaRPr lang="en-US" altLang="en-US" dirty="0" smtClean="0"/>
          </a:p>
        </p:txBody>
      </p:sp>
    </p:spTree>
    <p:extLst>
      <p:ext uri="{BB962C8B-B14F-4D97-AF65-F5344CB8AC3E}">
        <p14:creationId xmlns:p14="http://schemas.microsoft.com/office/powerpoint/2010/main" val="35457683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4" name="Date Placeholder 3"/>
          <p:cNvSpPr>
            <a:spLocks noGrp="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
        <p:nvSpPr>
          <p:cNvPr id="7" name="Footer Placeholder 4"/>
          <p:cNvSpPr>
            <a:spLocks noGrp="1"/>
          </p:cNvSpPr>
          <p:nvPr>
            <p:ph type="ftr" sz="quarter" idx="11"/>
          </p:nvPr>
        </p:nvSpPr>
        <p:spPr>
          <a:xfrm>
            <a:off x="7179769" y="6475413"/>
            <a:ext cx="13641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Laurent Cariou (Intel)</a:t>
            </a:r>
            <a:endParaRPr lang="en-US" altLang="en-US" dirty="0" smtClean="0"/>
          </a:p>
        </p:txBody>
      </p:sp>
    </p:spTree>
    <p:extLst>
      <p:ext uri="{BB962C8B-B14F-4D97-AF65-F5344CB8AC3E}">
        <p14:creationId xmlns:p14="http://schemas.microsoft.com/office/powerpoint/2010/main" val="40541118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2</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1800" dirty="0" smtClean="0"/>
              <a:t>Call </a:t>
            </a:r>
            <a:r>
              <a:rPr lang="en-US" altLang="en-US" sz="1800" dirty="0"/>
              <a:t>meeting to order </a:t>
            </a:r>
          </a:p>
          <a:p>
            <a:r>
              <a:rPr lang="en-US" altLang="en-US" sz="1800" dirty="0"/>
              <a:t>Patent policy, etc. (Call for Potentially Essential Patents)</a:t>
            </a:r>
          </a:p>
          <a:p>
            <a:r>
              <a:rPr lang="en-US" altLang="en-US" sz="1800" dirty="0"/>
              <a:t>Call for submissions</a:t>
            </a:r>
          </a:p>
          <a:p>
            <a:r>
              <a:rPr lang="en-US" altLang="en-US" sz="1800" dirty="0"/>
              <a:t>Set and approve </a:t>
            </a:r>
            <a:r>
              <a:rPr lang="en-US" altLang="en-US" sz="1800" dirty="0" smtClean="0"/>
              <a:t>agenda</a:t>
            </a:r>
          </a:p>
          <a:p>
            <a:r>
              <a:rPr lang="en-CA" altLang="en-US" sz="1800" dirty="0"/>
              <a:t>Technical Presentations approved by 802.11ax for presentation this week, and related straw polls</a:t>
            </a:r>
          </a:p>
          <a:p>
            <a:r>
              <a:rPr lang="en-CA" altLang="en-US" sz="1800" dirty="0"/>
              <a:t>Any other technical presentations </a:t>
            </a:r>
          </a:p>
        </p:txBody>
      </p:sp>
      <p:sp>
        <p:nvSpPr>
          <p:cNvPr id="7" name="Footer Placeholder 4"/>
          <p:cNvSpPr>
            <a:spLocks noGrp="1"/>
          </p:cNvSpPr>
          <p:nvPr>
            <p:ph type="ftr" sz="quarter" idx="11"/>
          </p:nvPr>
        </p:nvSpPr>
        <p:spPr>
          <a:xfrm>
            <a:off x="7179769" y="6475413"/>
            <a:ext cx="13641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Laurent Cariou (Intel)</a:t>
            </a:r>
            <a:endParaRPr lang="en-US" alt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3</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3</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sz="2000" dirty="0"/>
              <a:t>Please announce your affiliation when you first address the group during a meeting </a:t>
            </a:r>
            <a:r>
              <a:rPr lang="en-US" altLang="en-US" sz="2000" dirty="0" smtClean="0"/>
              <a:t>slot</a:t>
            </a:r>
          </a:p>
          <a:p>
            <a:r>
              <a:rPr lang="en-US" altLang="en-US" sz="2000" dirty="0"/>
              <a:t>Cell Phones to be silent or Off</a:t>
            </a:r>
          </a:p>
          <a:p>
            <a:r>
              <a:rPr lang="en-US" altLang="en-US" sz="2000" dirty="0" smtClean="0"/>
              <a:t>Register your attendance via </a:t>
            </a:r>
            <a:r>
              <a:rPr lang="en-US" altLang="en-US" sz="2000" dirty="0">
                <a:hlinkClick r:id="rId3"/>
              </a:rPr>
              <a:t>https://imat.ieee.org</a:t>
            </a:r>
            <a:r>
              <a:rPr lang="en-US" altLang="en-US" sz="2000" dirty="0"/>
              <a:t> while on </a:t>
            </a:r>
            <a:r>
              <a:rPr lang="en-US" altLang="en-US" sz="2000" dirty="0" smtClean="0"/>
              <a:t>a meeting </a:t>
            </a:r>
            <a:r>
              <a:rPr lang="en-US" altLang="en-US" sz="2000" dirty="0"/>
              <a:t>SSID (e.g. </a:t>
            </a:r>
            <a:r>
              <a:rPr lang="en-US" altLang="en-US" sz="2000" dirty="0" err="1"/>
              <a:t>Verilan</a:t>
            </a:r>
            <a:r>
              <a:rPr lang="en-US" altLang="en-US" sz="2000" dirty="0"/>
              <a:t>-secure)</a:t>
            </a:r>
          </a:p>
          <a:p>
            <a:r>
              <a:rPr lang="en-US" altLang="en-US" sz="2000" dirty="0" smtClean="0"/>
              <a:t>Make sure your badges are correct </a:t>
            </a:r>
          </a:p>
          <a:p>
            <a:r>
              <a:rPr lang="en-US" altLang="en-US" sz="2000" dirty="0" smtClean="0"/>
              <a:t>If you plan to make a submission, be sure it does not contain company logos or advertising</a:t>
            </a:r>
          </a:p>
          <a:p>
            <a:r>
              <a:rPr lang="en-US" altLang="en-US" sz="2000" dirty="0" smtClean="0"/>
              <a:t>Questions on Voting status, Ballot pool, Access to Reflector, Documentation,  Member</a:t>
            </a:r>
            <a:r>
              <a:rPr lang="en-US" altLang="ja-JP" sz="2000" dirty="0" smtClean="0"/>
              <a:t>’s Area</a:t>
            </a:r>
          </a:p>
          <a:p>
            <a:pPr lvl="1"/>
            <a:r>
              <a:rPr lang="en-US" altLang="en-US" dirty="0" smtClean="0"/>
              <a:t>Contact Jon Rosdahl –  </a:t>
            </a:r>
            <a:r>
              <a:rPr lang="en-US" altLang="en-US" dirty="0" smtClean="0">
                <a:hlinkClick r:id="rId4"/>
              </a:rPr>
              <a:t>jrosdahl@ieee.org</a:t>
            </a:r>
            <a:endParaRPr lang="en-US" altLang="en-US" sz="1800" dirty="0" smtClean="0"/>
          </a:p>
          <a:p>
            <a:pPr lvl="1"/>
            <a:endParaRPr lang="en-US" altLang="en-US" sz="1800" dirty="0" smtClean="0"/>
          </a:p>
        </p:txBody>
      </p:sp>
      <p:sp>
        <p:nvSpPr>
          <p:cNvPr id="8" name="Footer Placeholder 4"/>
          <p:cNvSpPr>
            <a:spLocks noGrp="1"/>
          </p:cNvSpPr>
          <p:nvPr>
            <p:ph type="ftr" sz="quarter" idx="11"/>
          </p:nvPr>
        </p:nvSpPr>
        <p:spPr>
          <a:xfrm>
            <a:off x="7179769" y="6475413"/>
            <a:ext cx="13641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Laurent Cariou (Intel)</a:t>
            </a:r>
            <a:endParaRPr lang="en-US" alt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4</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sz="2000" dirty="0" smtClean="0"/>
              <a:t>See the following 5 slides</a:t>
            </a:r>
          </a:p>
        </p:txBody>
      </p:sp>
      <p:sp>
        <p:nvSpPr>
          <p:cNvPr id="7" name="Footer Placeholder 4"/>
          <p:cNvSpPr>
            <a:spLocks noGrp="1"/>
          </p:cNvSpPr>
          <p:nvPr>
            <p:ph type="ftr" sz="quarter" idx="11"/>
          </p:nvPr>
        </p:nvSpPr>
        <p:spPr>
          <a:xfrm>
            <a:off x="7179769" y="6475413"/>
            <a:ext cx="13641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Laurent Cariou (Intel)</a:t>
            </a:r>
            <a:endParaRPr lang="en-US" alt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5</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
        <p:nvSpPr>
          <p:cNvPr id="8" name="Footer Placeholder 4"/>
          <p:cNvSpPr>
            <a:spLocks noGrp="1"/>
          </p:cNvSpPr>
          <p:nvPr>
            <p:ph type="ftr" sz="quarter" idx="11"/>
          </p:nvPr>
        </p:nvSpPr>
        <p:spPr>
          <a:xfrm>
            <a:off x="7179769" y="6475413"/>
            <a:ext cx="13641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Laurent Cariou (Intel)</a:t>
            </a:r>
            <a:endParaRPr lang="en-US" altLang="en-US" dirty="0" smtClean="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6</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10" name="Footer Placeholder 4"/>
          <p:cNvSpPr>
            <a:spLocks noGrp="1"/>
          </p:cNvSpPr>
          <p:nvPr>
            <p:ph type="ftr" sz="quarter" idx="11"/>
          </p:nvPr>
        </p:nvSpPr>
        <p:spPr>
          <a:xfrm>
            <a:off x="7179769" y="6475413"/>
            <a:ext cx="13641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Laurent Cariou (Intel)</a:t>
            </a:r>
            <a:endParaRPr lang="en-US" altLang="en-US" dirty="0"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7</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9" name="Footer Placeholder 4"/>
          <p:cNvSpPr>
            <a:spLocks noGrp="1"/>
          </p:cNvSpPr>
          <p:nvPr>
            <p:ph type="ftr" sz="quarter" idx="11"/>
          </p:nvPr>
        </p:nvSpPr>
        <p:spPr>
          <a:xfrm>
            <a:off x="7179769" y="6475413"/>
            <a:ext cx="13641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Laurent Cariou (Intel)</a:t>
            </a:r>
            <a:endParaRPr lang="en-US" alt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8</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dirty="0" smtClean="0"/>
              <a:t>Either speak up now or</a:t>
            </a:r>
          </a:p>
          <a:p>
            <a:pPr lvl="1"/>
            <a:r>
              <a:rPr lang="en-US" altLang="en-US" sz="1600" dirty="0" smtClean="0"/>
              <a:t>Provide the chair of this group with the identity of the holder(s) of any and all such claims as soon as possible or</a:t>
            </a:r>
          </a:p>
          <a:p>
            <a:pPr lvl="1"/>
            <a:r>
              <a:rPr lang="en-US" altLang="en-US" sz="1600" dirty="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8" name="Footer Placeholder 4"/>
          <p:cNvSpPr>
            <a:spLocks noGrp="1"/>
          </p:cNvSpPr>
          <p:nvPr>
            <p:ph type="ftr" sz="quarter" idx="11"/>
          </p:nvPr>
        </p:nvSpPr>
        <p:spPr>
          <a:xfrm>
            <a:off x="7179769" y="6475413"/>
            <a:ext cx="13641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Laurent Cariou (Intel)</a:t>
            </a:r>
            <a:endParaRPr lang="en-US" alt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9</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8" name="Footer Placeholder 4"/>
          <p:cNvSpPr>
            <a:spLocks noGrp="1"/>
          </p:cNvSpPr>
          <p:nvPr>
            <p:ph type="ftr" sz="quarter" idx="11"/>
          </p:nvPr>
        </p:nvSpPr>
        <p:spPr>
          <a:xfrm>
            <a:off x="7179769" y="6475413"/>
            <a:ext cx="13641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Laurent Cariou (Intel)</a:t>
            </a:r>
            <a:endParaRPr lang="en-US" altLang="en-US" dirty="0"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26706</TotalTime>
  <Words>1104</Words>
  <Application>Microsoft Office PowerPoint</Application>
  <PresentationFormat>On-screen Show (4:3)</PresentationFormat>
  <Paragraphs>196</Paragraphs>
  <Slides>12</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1" baseType="lpstr">
      <vt:lpstr>MS PGothic</vt:lpstr>
      <vt:lpstr>MS PGothic</vt:lpstr>
      <vt:lpstr>Arial</vt:lpstr>
      <vt:lpstr>Calibri</vt:lpstr>
      <vt:lpstr>Helvetica</vt:lpstr>
      <vt:lpstr>Monotype Sorts</vt:lpstr>
      <vt:lpstr>Times New Roman</vt:lpstr>
      <vt:lpstr>802-11-Submission</vt:lpstr>
      <vt:lpstr>Microsoft Word 97 - 2003 Document</vt:lpstr>
      <vt:lpstr>TGax Spatial Reuse Ad-hoc Agenda September 2016 Meeting</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(SR)</vt:lpstr>
      <vt:lpstr>Ad Hoc Groups Operation (1/2) Governing document is 15/075r0</vt:lpstr>
      <vt:lpstr>Ad Hoc Groups Operation (2/2) Governing document is 15/075r0</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keywords>CTPClassification=CTP_IC:VisualMarkings=</cp:keywords>
  <cp:lastModifiedBy>Cariou, Laurent</cp:lastModifiedBy>
  <cp:revision>1667</cp:revision>
  <cp:lastPrinted>1998-02-10T13:28:06Z</cp:lastPrinted>
  <dcterms:created xsi:type="dcterms:W3CDTF">2007-04-17T18:10:23Z</dcterms:created>
  <dcterms:modified xsi:type="dcterms:W3CDTF">2016-09-12T12:14:31Z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y fmtid="{D5CDD505-2E9C-101B-9397-08002B2CF9AE}" pid="33" name="TitusGUID">
    <vt:lpwstr>6c9d1f7f-868f-48e0-bb11-d585b13f9733</vt:lpwstr>
  </property>
  <property fmtid="{D5CDD505-2E9C-101B-9397-08002B2CF9AE}" pid="34" name="CTP_BU">
    <vt:lpwstr>COMMUNICATION &amp;DEVICES GROUP</vt:lpwstr>
  </property>
  <property fmtid="{D5CDD505-2E9C-101B-9397-08002B2CF9AE}" pid="35" name="CTP_TimeStamp">
    <vt:lpwstr>2016-09-12 12:13:56Z</vt:lpwstr>
  </property>
  <property fmtid="{D5CDD505-2E9C-101B-9397-08002B2CF9AE}" pid="36" name="CTPClassification">
    <vt:lpwstr>CTP_IC</vt:lpwstr>
  </property>
</Properties>
</file>