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29" r:id="rId2"/>
    <p:sldId id="330" r:id="rId3"/>
    <p:sldId id="376" r:id="rId4"/>
    <p:sldId id="377" r:id="rId5"/>
    <p:sldId id="378" r:id="rId6"/>
    <p:sldId id="381" r:id="rId7"/>
    <p:sldId id="382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37" autoAdjust="0"/>
    <p:restoredTop sz="91095" autoAdjust="0"/>
  </p:normalViewPr>
  <p:slideViewPr>
    <p:cSldViewPr>
      <p:cViewPr varScale="1">
        <p:scale>
          <a:sx n="96" d="100"/>
          <a:sy n="96" d="100"/>
        </p:scale>
        <p:origin x="1210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22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7991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21946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821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54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60379" y="6475413"/>
            <a:ext cx="218354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Kiseon Ryu, et al. (LG Electronics)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20332" y="6475413"/>
            <a:ext cx="179536" cy="184666"/>
          </a:xfrm>
        </p:spPr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411797"/>
            <a:ext cx="8229600" cy="1158240"/>
          </a:xfrm>
        </p:spPr>
        <p:txBody>
          <a:bodyPr/>
          <a:lstStyle>
            <a:lvl1pPr>
              <a:defRPr b="0" i="0" baseline="0">
                <a:solidFill>
                  <a:srgbClr val="003C71"/>
                </a:solidFill>
                <a:latin typeface="Intel Clear"/>
                <a:cs typeface="Intel Clear"/>
              </a:defRPr>
            </a:lvl1pPr>
          </a:lstStyle>
          <a:p>
            <a:r>
              <a:rPr lang="en-US" dirty="0" smtClean="0"/>
              <a:t>28pt Intel Clear Headline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/>
          <a:lstStyle>
            <a:lvl1pPr>
              <a:defRPr>
                <a:solidFill>
                  <a:srgbClr val="0071C5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en-US" dirty="0" smtClean="0"/>
              <a:t>18pt Intel Clear body text</a:t>
            </a:r>
          </a:p>
          <a:p>
            <a:pPr lvl="1"/>
            <a:r>
              <a:rPr lang="en-US" dirty="0" smtClean="0"/>
              <a:t>18pt Intel Clear bullet one</a:t>
            </a:r>
          </a:p>
          <a:p>
            <a:pPr lvl="2"/>
            <a:r>
              <a:rPr lang="en-US" dirty="0" smtClean="0"/>
              <a:t>18pt Intel Clear sub-bullet</a:t>
            </a:r>
          </a:p>
          <a:p>
            <a:pPr lvl="3"/>
            <a:r>
              <a:rPr lang="en-US" dirty="0" smtClean="0"/>
              <a:t>16pt Intel Clear fourth level</a:t>
            </a:r>
          </a:p>
          <a:p>
            <a:pPr lvl="4"/>
            <a:r>
              <a:rPr lang="en-US" dirty="0" err="1" smtClean="0"/>
              <a:t>14pt</a:t>
            </a:r>
            <a:r>
              <a:rPr lang="en-US" dirty="0" smtClean="0"/>
              <a:t> Intel Clear 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7737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dirty="0" smtClean="0"/>
              <a:t>July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13909" y="6475413"/>
            <a:ext cx="193001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 dirty="0" smtClean="0"/>
              <a:t>Chittabrata Ghosh, et al. (Intel)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4189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</a:t>
            </a:r>
            <a:r>
              <a:rPr lang="en-US" sz="1800" b="1"/>
              <a:t>IEEE </a:t>
            </a:r>
            <a:r>
              <a:rPr lang="en-US" sz="1800" b="1" smtClean="0"/>
              <a:t>802.11-16/1224r0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2" r:id="rId1"/>
    <p:sldLayoutId id="2147484563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hittabrata.ghosh@inte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September </a:t>
            </a:r>
            <a:r>
              <a:rPr lang="en-US" altLang="zh-CN" dirty="0" smtClean="0"/>
              <a:t>2016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标题 1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kern="0" smtClean="0"/>
              <a:t>UL OFDMA-based Random Access Parameter Set (RAPS) element </a:t>
            </a:r>
            <a:endParaRPr lang="zh-CN" altLang="en-US" kern="0" dirty="0"/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 bwMode="auto">
          <a:xfrm>
            <a:off x="685800" y="2057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</a:t>
            </a:r>
            <a:r>
              <a:rPr kumimoji="0" lang="en-US" sz="20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2016-09-12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914400" y="2514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0" name="Footer Placeholder 3"/>
          <p:cNvSpPr txBox="1">
            <a:spLocks/>
          </p:cNvSpPr>
          <p:nvPr/>
        </p:nvSpPr>
        <p:spPr>
          <a:xfrm flipH="1">
            <a:off x="7047432" y="6446593"/>
            <a:ext cx="2752661" cy="184666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Chittabrata Ghosh, Intel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8631674"/>
              </p:ext>
            </p:extLst>
          </p:nvPr>
        </p:nvGraphicFramePr>
        <p:xfrm>
          <a:off x="827584" y="3002633"/>
          <a:ext cx="7337145" cy="2312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429"/>
                <a:gridCol w="1467429"/>
                <a:gridCol w="1467429"/>
                <a:gridCol w="1467429"/>
                <a:gridCol w="1467429"/>
              </a:tblGrid>
              <a:tr h="3812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Phone Number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E-mail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05207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Chittabrata Ghosh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Intel Corporation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+1-415-244-8904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hlinkClick r:id="rId2"/>
                        </a:rPr>
                        <a:t>chittabrata.ghosh@intel.com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1844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Robert Stacey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Intel Corporation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Kiseon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Ryu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LGE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Jeongki Kim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LGE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Jayh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Park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smtClean="0">
                          <a:solidFill>
                            <a:schemeClr val="tx1"/>
                          </a:solidFill>
                        </a:rPr>
                        <a:t>LGE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Yunbo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Li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Huawei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986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Abstract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In this </a:t>
            </a:r>
            <a:r>
              <a:rPr lang="en-US" altLang="zh-CN" sz="2000" dirty="0" smtClean="0"/>
              <a:t>contribution</a:t>
            </a:r>
            <a:r>
              <a:rPr lang="en-US" altLang="zh-CN" sz="2000" dirty="0"/>
              <a:t>, </a:t>
            </a:r>
            <a:r>
              <a:rPr lang="en-US" altLang="zh-CN" sz="2000"/>
              <a:t>w</a:t>
            </a:r>
            <a:r>
              <a:rPr lang="en-US" sz="2000" smtClean="0"/>
              <a:t>e propose an element for signaling of parameters needed for the operation of UL OFDMA-based random access </a:t>
            </a:r>
            <a:endParaRPr lang="en-US" sz="2000" dirty="0"/>
          </a:p>
          <a:p>
            <a:pPr marL="0" indent="0">
              <a:buNone/>
            </a:pPr>
            <a:endParaRPr lang="en-US" altLang="zh-CN" sz="2000" dirty="0"/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ko-KR" altLang="en-US" sz="20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0" name="Footer Placeholder 3"/>
          <p:cNvSpPr txBox="1">
            <a:spLocks/>
          </p:cNvSpPr>
          <p:nvPr/>
        </p:nvSpPr>
        <p:spPr>
          <a:xfrm flipH="1">
            <a:off x="7047432" y="6446593"/>
            <a:ext cx="2752661" cy="184666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Chittabrata Ghosh, Intel</a:t>
            </a:r>
            <a:endParaRPr lang="en-US" dirty="0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September </a:t>
            </a:r>
            <a:r>
              <a:rPr lang="en-US" altLang="zh-CN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06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of the presentation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 smtClean="0"/>
              <a:t>The IEEE SFD 11-15/0132r15 mentions about the following mechanism to be defined: </a:t>
            </a:r>
          </a:p>
          <a:p>
            <a:pPr lvl="1"/>
            <a:r>
              <a:rPr lang="en-GB" sz="1800" i="1" smtClean="0"/>
              <a:t>An </a:t>
            </a:r>
            <a:r>
              <a:rPr lang="en-GB" sz="1800" i="1" dirty="0"/>
              <a:t>AP indicates the value of </a:t>
            </a:r>
            <a:r>
              <a:rPr lang="en-GB" sz="1800" i="1" dirty="0" err="1"/>
              <a:t>OCWmin</a:t>
            </a:r>
            <a:r>
              <a:rPr lang="en-GB" sz="1800" i="1" dirty="0"/>
              <a:t> used by all STAs for the random RU allocation process for the next UL MU OFDMA transmissions. The value of </a:t>
            </a:r>
            <a:r>
              <a:rPr lang="en-GB" sz="1800" i="1" dirty="0" err="1"/>
              <a:t>OCWmin</a:t>
            </a:r>
            <a:r>
              <a:rPr lang="en-GB" sz="1800" i="1" dirty="0"/>
              <a:t> is transmitted through a dedicated field in the beacon frame</a:t>
            </a:r>
            <a:r>
              <a:rPr lang="en-GB" sz="1800" i="1" dirty="0" smtClean="0"/>
              <a:t>.</a:t>
            </a:r>
          </a:p>
          <a:p>
            <a:pPr marL="0" indent="0">
              <a:buNone/>
            </a:pPr>
            <a:endParaRPr lang="en-US" sz="1800" i="1" dirty="0"/>
          </a:p>
          <a:p>
            <a:pPr lvl="1"/>
            <a:endParaRPr lang="en-GB" sz="1800" i="1" dirty="0" smtClean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September </a:t>
            </a:r>
            <a:r>
              <a:rPr lang="en-US" altLang="zh-CN" dirty="0" smtClean="0"/>
              <a:t>2016</a:t>
            </a:r>
            <a:endParaRPr lang="en-US" dirty="0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 flipH="1">
            <a:off x="7047432" y="6446593"/>
            <a:ext cx="2752661" cy="184666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Chittabrata Ghosh, Intel</a:t>
            </a:r>
            <a:endParaRPr lang="en-US" dirty="0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55223" y="6475413"/>
            <a:ext cx="509756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27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533400"/>
            <a:ext cx="7772400" cy="1066800"/>
          </a:xfrm>
        </p:spPr>
        <p:txBody>
          <a:bodyPr/>
          <a:lstStyle/>
          <a:p>
            <a:r>
              <a:rPr lang="en-US" dirty="0" smtClean="0"/>
              <a:t>Proposed Comment Resolution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084445" y="6483132"/>
            <a:ext cx="2183546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938931" y="1600200"/>
          <a:ext cx="7342338" cy="3962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70438"/>
                <a:gridCol w="813198"/>
                <a:gridCol w="1190650"/>
                <a:gridCol w="1289870"/>
                <a:gridCol w="1488312"/>
                <a:gridCol w="1289870"/>
              </a:tblGrid>
              <a:tr h="609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CID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Page Number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Line Number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Comment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Proposed Change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295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600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25.10.3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48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The standard shall provide a mechanism to change Trigger-based Random access contention parameters on the fly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Either introduce a new information element or extend the format of the trigger frame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057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2384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25.10.3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47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3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OCWmin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 is used by STA, but the mechanism of delivering </a:t>
                      </a:r>
                      <a:r>
                        <a:rPr lang="en-GB" sz="1100" dirty="0" err="1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OCWmin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 to STA is not defined.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Define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17844" y="5666445"/>
            <a:ext cx="8086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/>
              <a:t>Propose to define the parameters for UL OFDMA-based random </a:t>
            </a:r>
            <a:r>
              <a:rPr lang="en-US" sz="1800" b="1" smtClean="0"/>
              <a:t>access in </a:t>
            </a:r>
            <a:r>
              <a:rPr lang="en-US" sz="1800" smtClean="0"/>
              <a:t>Random </a:t>
            </a:r>
            <a:r>
              <a:rPr lang="en-US" sz="1800" dirty="0"/>
              <a:t>Access </a:t>
            </a:r>
            <a:r>
              <a:rPr lang="en-US" sz="1800" dirty="0" smtClean="0"/>
              <a:t>Parameter </a:t>
            </a:r>
            <a:r>
              <a:rPr lang="en-US" sz="1800" smtClean="0"/>
              <a:t>Set (RAPS) element   </a:t>
            </a:r>
            <a:endParaRPr lang="en-US" sz="1800" b="1" dirty="0"/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September </a:t>
            </a:r>
            <a:r>
              <a:rPr lang="en-US" altLang="zh-CN" dirty="0" smtClean="0"/>
              <a:t>2016</a:t>
            </a:r>
            <a:endParaRPr lang="en-US" dirty="0"/>
          </a:p>
        </p:txBody>
      </p:sp>
      <p:sp>
        <p:nvSpPr>
          <p:cNvPr id="9" name="Footer Placeholder 3"/>
          <p:cNvSpPr txBox="1">
            <a:spLocks/>
          </p:cNvSpPr>
          <p:nvPr/>
        </p:nvSpPr>
        <p:spPr>
          <a:xfrm flipH="1">
            <a:off x="7047432" y="6446593"/>
            <a:ext cx="2752661" cy="184666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Chittabrata Ghosh, 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54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987" y="685800"/>
            <a:ext cx="8404013" cy="1066800"/>
          </a:xfrm>
        </p:spPr>
        <p:txBody>
          <a:bodyPr/>
          <a:lstStyle/>
          <a:p>
            <a:r>
              <a:rPr lang="en-US" smtClean="0"/>
              <a:t>Proposed </a:t>
            </a:r>
            <a:r>
              <a:rPr lang="en-US" dirty="0" smtClean="0"/>
              <a:t>Random Access Parameter Set element format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2851204" y="6500853"/>
            <a:ext cx="2183546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7904285"/>
              </p:ext>
            </p:extLst>
          </p:nvPr>
        </p:nvGraphicFramePr>
        <p:xfrm>
          <a:off x="1975970" y="2119476"/>
          <a:ext cx="442483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1"/>
                <a:gridCol w="838200"/>
                <a:gridCol w="1252523"/>
                <a:gridCol w="1419706"/>
              </a:tblGrid>
              <a:tr h="60960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Element ID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Length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Element ID Extension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smtClean="0">
                          <a:solidFill>
                            <a:schemeClr val="tx1"/>
                          </a:solidFill>
                        </a:rPr>
                        <a:t>OCW</a:t>
                      </a:r>
                      <a:r>
                        <a:rPr lang="en-US" sz="1600" baseline="0" smtClean="0">
                          <a:solidFill>
                            <a:schemeClr val="tx1"/>
                          </a:solidFill>
                        </a:rPr>
                        <a:t> R</a:t>
                      </a:r>
                      <a:r>
                        <a:rPr lang="en-US" sz="1600" smtClean="0">
                          <a:solidFill>
                            <a:schemeClr val="tx1"/>
                          </a:solidFill>
                        </a:rPr>
                        <a:t>ange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7200" y="3373345"/>
            <a:ext cx="881844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We propose the </a:t>
            </a:r>
            <a:r>
              <a:rPr lang="en-US" sz="1600" b="1" dirty="0" smtClean="0"/>
              <a:t>Random Access Parameter </a:t>
            </a:r>
            <a:r>
              <a:rPr lang="en-US" sz="1600" b="1" dirty="0"/>
              <a:t>S</a:t>
            </a:r>
            <a:r>
              <a:rPr lang="en-US" sz="1600" b="1" dirty="0" smtClean="0"/>
              <a:t>et element </a:t>
            </a:r>
            <a:r>
              <a:rPr lang="en-US" sz="1600" dirty="0" smtClean="0"/>
              <a:t>(RAPS) with the following </a:t>
            </a:r>
            <a:r>
              <a:rPr lang="en-US" sz="1600" smtClean="0"/>
              <a:t>subfields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smtClean="0"/>
              <a:t>Element ID: Defined as in baseline REVmc_6.0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/>
              <a:t>Length: Defined as in baseline REVmc_6.0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smtClean="0"/>
              <a:t>Element ID Extension: Defined as in baseline 11ax Draft 0.4</a:t>
            </a:r>
            <a:endParaRPr lang="en-US" sz="16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smtClean="0"/>
              <a:t>OCW Range</a:t>
            </a:r>
            <a:r>
              <a:rPr lang="en-US" sz="1600" smtClean="0"/>
              <a:t>: </a:t>
            </a:r>
            <a:r>
              <a:rPr lang="en-US" sz="1600" dirty="0" smtClean="0"/>
              <a:t>This field indicates the </a:t>
            </a:r>
            <a:r>
              <a:rPr lang="en-US" sz="1600" smtClean="0"/>
              <a:t>minimum and maximum values </a:t>
            </a:r>
            <a:r>
              <a:rPr lang="en-US" sz="1600" dirty="0" smtClean="0"/>
              <a:t>of </a:t>
            </a:r>
            <a:r>
              <a:rPr lang="en-US" sz="1600" smtClean="0"/>
              <a:t>the OCW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smtClean="0"/>
              <a:t>The RAPS element is carried in Beacon and Probe Response frames </a:t>
            </a:r>
            <a:endParaRPr lang="en-US" sz="16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1384057" y="2757398"/>
            <a:ext cx="73789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Octets         1               1                    1                      1                                                      </a:t>
            </a:r>
            <a:endParaRPr lang="en-US" sz="1600" dirty="0"/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September </a:t>
            </a:r>
            <a:r>
              <a:rPr lang="en-US" altLang="zh-CN" dirty="0" smtClean="0"/>
              <a:t>2016</a:t>
            </a:r>
            <a:endParaRPr lang="en-US" dirty="0"/>
          </a:p>
        </p:txBody>
      </p:sp>
      <p:sp>
        <p:nvSpPr>
          <p:cNvPr id="9" name="Footer Placeholder 3"/>
          <p:cNvSpPr txBox="1">
            <a:spLocks/>
          </p:cNvSpPr>
          <p:nvPr/>
        </p:nvSpPr>
        <p:spPr>
          <a:xfrm flipH="1">
            <a:off x="7047432" y="6446593"/>
            <a:ext cx="2752661" cy="184666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Chittabrata Ghosh, 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3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Definition of the OCW Range Field in RAPS element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362200"/>
            <a:ext cx="7772400" cy="4114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1800" b="1" smtClean="0"/>
          </a:p>
          <a:p>
            <a:pPr>
              <a:buFont typeface="Arial" panose="020B0604020202020204" pitchFamily="34" charset="0"/>
              <a:buChar char="•"/>
            </a:pPr>
            <a:endParaRPr lang="en-US" sz="1800"/>
          </a:p>
          <a:p>
            <a:pPr>
              <a:buFont typeface="Arial" panose="020B0604020202020204" pitchFamily="34" charset="0"/>
              <a:buChar char="•"/>
            </a:pPr>
            <a:endParaRPr lang="en-US" sz="1800" b="1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1" smtClean="0"/>
              <a:t>EOCW_min</a:t>
            </a:r>
            <a:r>
              <a:rPr lang="en-US" sz="1600" dirty="0"/>
              <a:t>: This subfield indicates the minimum value of OCW for first HE Trigger-based PPDU transmission using UL OFDMA-based random access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1" smtClean="0"/>
              <a:t>EOCW_max</a:t>
            </a:r>
            <a:r>
              <a:rPr lang="en-US" sz="1600" dirty="0"/>
              <a:t>: This subfield indicates the maximum value of OCW </a:t>
            </a:r>
            <a:r>
              <a:rPr lang="en-US" sz="1600" dirty="0" smtClean="0"/>
              <a:t>for retransmission </a:t>
            </a:r>
            <a:r>
              <a:rPr lang="en-US" sz="1600" dirty="0"/>
              <a:t>attempts using UL OFDMA-based random access</a:t>
            </a:r>
          </a:p>
          <a:p>
            <a:r>
              <a:rPr lang="en-US" sz="1600" dirty="0" smtClean="0"/>
              <a:t>The values in the </a:t>
            </a:r>
            <a:r>
              <a:rPr lang="en-US" sz="1600" dirty="0" err="1" smtClean="0"/>
              <a:t>EOCWmin</a:t>
            </a:r>
            <a:r>
              <a:rPr lang="en-US" sz="1600" dirty="0" smtClean="0"/>
              <a:t> </a:t>
            </a:r>
            <a:r>
              <a:rPr lang="en-US" sz="1600" dirty="0"/>
              <a:t>and </a:t>
            </a:r>
            <a:r>
              <a:rPr lang="en-US" sz="1600" dirty="0" err="1"/>
              <a:t>EOCWmax</a:t>
            </a:r>
            <a:r>
              <a:rPr lang="en-US" sz="1600" dirty="0"/>
              <a:t> subfields encode the values of </a:t>
            </a:r>
            <a:r>
              <a:rPr lang="en-US" sz="1600" dirty="0" err="1"/>
              <a:t>OCWmin</a:t>
            </a:r>
            <a:r>
              <a:rPr lang="en-US" sz="1600" dirty="0"/>
              <a:t> and </a:t>
            </a:r>
            <a:r>
              <a:rPr lang="en-US" sz="1600" dirty="0" err="1"/>
              <a:t>OCWmax</a:t>
            </a:r>
            <a:r>
              <a:rPr lang="en-US" sz="1600" dirty="0"/>
              <a:t>, respectively, in an exponent form and defined as:</a:t>
            </a:r>
          </a:p>
          <a:p>
            <a:pPr marL="857250" lvl="2" indent="0">
              <a:buNone/>
            </a:pPr>
            <a:r>
              <a:rPr lang="en-US" sz="1600" smtClean="0"/>
              <a:t>		OCWmin </a:t>
            </a:r>
            <a:r>
              <a:rPr lang="en-US" sz="1600" dirty="0"/>
              <a:t>= </a:t>
            </a:r>
            <a:r>
              <a:rPr lang="en-US" sz="1600" dirty="0" smtClean="0"/>
              <a:t>2</a:t>
            </a:r>
            <a:r>
              <a:rPr lang="en-US" sz="1600" baseline="30000" dirty="0" smtClean="0"/>
              <a:t>EOCWmin</a:t>
            </a:r>
            <a:r>
              <a:rPr lang="en-US" sz="1600" dirty="0" smtClean="0"/>
              <a:t> </a:t>
            </a:r>
            <a:r>
              <a:rPr lang="en-US" sz="1600" dirty="0"/>
              <a:t>– 1</a:t>
            </a:r>
          </a:p>
          <a:p>
            <a:pPr marL="857250" lvl="2" indent="0">
              <a:buNone/>
            </a:pPr>
            <a:r>
              <a:rPr lang="en-US" sz="1600" smtClean="0"/>
              <a:t>		OCWmax </a:t>
            </a:r>
            <a:r>
              <a:rPr lang="en-US" sz="1600" dirty="0"/>
              <a:t>= </a:t>
            </a:r>
            <a:r>
              <a:rPr lang="en-US" sz="1600" dirty="0" smtClean="0"/>
              <a:t>2</a:t>
            </a:r>
            <a:r>
              <a:rPr lang="en-US" sz="1600" baseline="30000" dirty="0" smtClean="0"/>
              <a:t>EOCWmax</a:t>
            </a:r>
            <a:r>
              <a:rPr lang="en-US" sz="1600" dirty="0" smtClean="0"/>
              <a:t> </a:t>
            </a:r>
            <a:r>
              <a:rPr lang="en-US" sz="1600" dirty="0"/>
              <a:t>– 1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2743200" y="6489592"/>
            <a:ext cx="2183546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September </a:t>
            </a:r>
            <a:r>
              <a:rPr lang="en-US" altLang="zh-CN" dirty="0" smtClean="0"/>
              <a:t>2016</a:t>
            </a:r>
            <a:endParaRPr lang="en-US" dirty="0"/>
          </a:p>
        </p:txBody>
      </p:sp>
      <p:sp>
        <p:nvSpPr>
          <p:cNvPr id="7" name="Footer Placeholder 3"/>
          <p:cNvSpPr txBox="1">
            <a:spLocks/>
          </p:cNvSpPr>
          <p:nvPr/>
        </p:nvSpPr>
        <p:spPr>
          <a:xfrm flipH="1">
            <a:off x="7047432" y="6446593"/>
            <a:ext cx="2752661" cy="184666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Chittabrata Ghosh, Intel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1609427"/>
              </p:ext>
            </p:extLst>
          </p:nvPr>
        </p:nvGraphicFramePr>
        <p:xfrm>
          <a:off x="3770679" y="2115979"/>
          <a:ext cx="2133600" cy="6917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0988"/>
                <a:gridCol w="1102612"/>
              </a:tblGrid>
              <a:tr h="69174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EOCW_min</a:t>
                      </a:r>
                      <a:endParaRPr lang="en-US" sz="1100" b="1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101600" marB="762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EOCW_max</a:t>
                      </a:r>
                      <a:endParaRPr lang="en-US" sz="1100" b="1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101600" marB="76200" anchor="ctr"/>
                </a:tc>
              </a:tr>
            </a:tbl>
          </a:graphicData>
        </a:graphic>
      </p:graphicFrame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414463" y="2877979"/>
            <a:ext cx="612933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</a:t>
            </a:r>
            <a:r>
              <a:rPr kumimoji="0" lang="en-US" altLang="en-US" sz="1000" b="0" i="0" strike="noStrike" cap="none" normalizeH="0" baseline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Bits                 4                              4</a:t>
            </a:r>
            <a:endParaRPr kumimoji="0" lang="en-US" altLang="en-US" sz="1800" b="0" i="0" strike="noStrike" cap="none" normalizeH="0" baseline="0" smtClean="0">
              <a:ln>
                <a:noFill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7531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4355223" y="6475413"/>
            <a:ext cx="509756" cy="184666"/>
          </a:xfrm>
        </p:spPr>
        <p:txBody>
          <a:bodyPr/>
          <a:lstStyle/>
          <a:p>
            <a:r>
              <a:rPr lang="en-US" smtClean="0"/>
              <a:t>Slide </a:t>
            </a:r>
            <a:fld id="{EE2556C5-CE8C-6547-B838-EA80C61A4AF7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We proposed the signaling mechanism by defining the RAPS element for operation of UL OFDMA-based random access</a:t>
            </a:r>
          </a:p>
          <a:p>
            <a:r>
              <a:rPr lang="en-US" smtClean="0">
                <a:solidFill>
                  <a:schemeClr val="tx1"/>
                </a:solidFill>
              </a:rPr>
              <a:t>We have provided the comment resolution to the comments received with respect to the signaling mechanism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b="1" smtClean="0">
                <a:solidFill>
                  <a:schemeClr val="tx1"/>
                </a:solidFill>
                <a:latin typeface="+mj-lt"/>
              </a:rPr>
              <a:t>Conclusion</a:t>
            </a:r>
            <a:endParaRPr lang="en-US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날짜 개체 틀 3"/>
          <p:cNvSpPr txBox="1">
            <a:spLocks/>
          </p:cNvSpPr>
          <p:nvPr/>
        </p:nvSpPr>
        <p:spPr>
          <a:xfrm>
            <a:off x="585598" y="286483"/>
            <a:ext cx="1817687" cy="27699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sz="1800" b="1" smtClean="0"/>
              <a:t>September 2016</a:t>
            </a:r>
            <a:endParaRPr lang="en-US" sz="1800" b="1" dirty="0"/>
          </a:p>
        </p:txBody>
      </p:sp>
      <p:sp>
        <p:nvSpPr>
          <p:cNvPr id="7" name="Footer Placeholder 3"/>
          <p:cNvSpPr txBox="1">
            <a:spLocks/>
          </p:cNvSpPr>
          <p:nvPr/>
        </p:nvSpPr>
        <p:spPr>
          <a:xfrm flipH="1">
            <a:off x="7047432" y="6446593"/>
            <a:ext cx="2752661" cy="184666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Chittabrata Ghosh, 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97524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25140</TotalTime>
  <Words>488</Words>
  <Application>Microsoft Office PowerPoint</Application>
  <PresentationFormat>On-screen Show (4:3)</PresentationFormat>
  <Paragraphs>106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Malgun Gothic</vt:lpstr>
      <vt:lpstr>Arial</vt:lpstr>
      <vt:lpstr>Calibri</vt:lpstr>
      <vt:lpstr>Intel Clear</vt:lpstr>
      <vt:lpstr>Times New Roman</vt:lpstr>
      <vt:lpstr>802-11-Submission</vt:lpstr>
      <vt:lpstr>PowerPoint Presentation</vt:lpstr>
      <vt:lpstr>Abstract</vt:lpstr>
      <vt:lpstr>Goal of the presentation</vt:lpstr>
      <vt:lpstr>Proposed Comment Resolution</vt:lpstr>
      <vt:lpstr>Proposed Random Access Parameter Set element format</vt:lpstr>
      <vt:lpstr>Definition of the OCW Range Field in RAPS element </vt:lpstr>
      <vt:lpstr>Conclusion</vt:lpstr>
    </vt:vector>
  </TitlesOfParts>
  <Company>Nortel Networks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Chittabrata Ghosh (Intel)</dc:creator>
  <cp:keywords>CTPClassification=CTP_PUBLIC:VisualMarkings=</cp:keywords>
  <cp:lastModifiedBy>Ghosh, Chittabrata</cp:lastModifiedBy>
  <cp:revision>180</cp:revision>
  <cp:lastPrinted>1998-02-10T13:28:06Z</cp:lastPrinted>
  <dcterms:created xsi:type="dcterms:W3CDTF">2008-11-13T20:03:38Z</dcterms:created>
  <dcterms:modified xsi:type="dcterms:W3CDTF">2016-09-12T05:36:25Z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(12)O48q+nWDiKNAVXoAwq58w7ATF5BZpxUzus1FEuepahc6BRLUWdfXeHQFTCUY0LJy0k4VdhaUClKE+vHO/U/motQ7Wb1X6FEINaTQp83XOx2BItWIbj5xAwc7fSGfvIwmYRGyL4qGcJJSI9XZSQep4A/nUuphoyrhe3oxvqEJPOKTczKvvau+mW7kqHnBpP519it8/UnQRGhlIED5mAWPEyEULZbSSOGpiatRqZMuhIlclVUp</vt:lpwstr>
  </property>
  <property fmtid="{D5CDD505-2E9C-101B-9397-08002B2CF9AE}" pid="3" name="_ms_pID_7253431">
    <vt:lpwstr>JdMpdpX7QmQ4nGISJH/6krrrZV8TEcEo6tOuiCKMSlaUCGZIKH8Uar/dF1lESTPqWarib82bc+2YgRORXHtHTVMZJ8gMAOOvbHedi+Dm0KgxwdnE2N7+RVIihi0P/qiLiIp72ufZRjrRRw7Q0GuYP8jw6ZK0h5SGYiKGjLOCy7nSCnaDOozJOHy5I5Ycht6CD+TV1pESuux5hmpq1rxsEWi79jlwMQBdhtfPvIJNU3hpnn6R</vt:lpwstr>
  </property>
  <property fmtid="{D5CDD505-2E9C-101B-9397-08002B2CF9AE}" pid="4" name="_ms_pID_7253432">
    <vt:lpwstr>Frsbmfxl6ooXI+lsZs2+ICBSpX9SlJbjMhZx+cFe+qz3NCgYIG4eIU4iYAtE1IPnpm+f73tUQQ4SNUrpg8S06Pgu6DJ+vdO9WvWwcAWqw2ofHKZ5a2QRdHvz1iIwPEE5w719KocfxcfWsK33OwQ0H4pxJKu8ZZLwMMeMM191ZTx/QaEBwbKGgZh8IXOQN/gpthwsWXjZmo3mfMn3j25vAQwQ0C1uTtJrpImS7OZniU4szkDU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GfJxEXfnJe00EzBCu+KQyLmeK9EJ98gw80NbYqdhwRUMY7F6ROELDHyMGL3L1y7qvL71h2Idqjndrjd+F6tk6apxRdWTPtrUIeeYcyEalhr1iOkJ9+9sQ/hfyRVpqRCRjakmAsShMGKKAgjEwAfExL4ulDY3Ern6vWSBhnTL9o8buAOb9fqstp2C/309bB38eCgjcRTglFjHofZ8tii+C4EPg290R4PSpHCKrH9pwFZAK+xY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g5gBKICN+FruGYoCLwv/KRf8LKdtYteLhG91/UuD1lEo0T4X/vSs7MB4R1OKAYsiGLuyT+FO/D/N6l0uJhT5wV8ymwQwQ8ebjynJpnEMSkWgyJkJEQKdA/GH62EwS+qYPvoPfCRsQ16Se71R1pD+mZJf3bG4Sszy55EcHCtSOC/7KnnDYYHRgF1f5PvZIdiMU7lhzOK3aK7QUW5pqj/R/mBQ9e6XirQsi64x92kam7/YiuqW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l8zMZXm9027LIFPZcm+cUyjM04DAUAL7XPF/dXx+40GC6xcBG4KoYyRGGmxPyxKLlfP6818gcK41BmvTKF42hlVUlr3ibzx4Bjet+4pEmFj77ATNXV1KiqJGg+BHb2mXB26Bqz23HDOMZuaoD9G2G3TRXFSRuftWz7D6zohCRmLvamBSplpGa69vstE2z0FKZHm0td9oMn3YL80Rq5KSAp3Sn1fRmpzjcjzrtyHnhJwjE+ph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/MFl0gSydiGeibz9zCPuvyXpgdAJZSrSVK7ZrG3xD2J1+TjDzHBFIDTvoen38MRaXHF3NY1pC7wHEbGiJxqw1NEiGjPuQ4PVc/MznTkc0I4zBsosWU7HRnOPBlUJFXmDTuOZf7hg8FJGN1xdz5nlGVD+qTlmzGegQhooA7BWzsEeIMi79rfgL+p9jGkXbPhLE/TE5beERwb1m21XsV7nLDUA9wuQmzDBSMBZys2Td/Jqsri+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v/QN5e+cAd8N4D+PmlBdIjTeT2MzuMNqSh3zGrWBLEQO71Q6uGoEuEeO3bZXOFgMIV2Nc3gtybOjqDq3sZmGkVKcxhpd3d3WxrmuUG4CvhyAnlAbU/X6JVuAgMU2jGcKqzt5+/9SHpK5u8O/uwD1WBskgRF4Ll0XXgDNP27/wOW74Y+rJbAKx7gGd66UYED0AHb19WoMrLUsZrVAPQMLph0ONJ9SFdneehFMCvoI1rGDmTFV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Eldks0dBSyFTgqQgGJ5jqxuD6nVrWpLgAD4Ej6DQTMrQ/7LNgCXgGV80TsdOkE4XJ8SY1HbmlOnnKHGPTH2qv133+kVzhNsazg2LmNONJlTDVIWGXwBvw/VTI0Td33/Q7m5whKP/1/9Nq3ZMll0qRTq878uIxI0uS4GNOxthxYOo4DVUl7URN3Wb2ox3EeH46MrMc2UfOdumbZtIiOtUQ1mwehGholsLXzgIdoDqf4XC/mib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Pt9s0J2eRSy4INBoBWeclyXK/coYnG4GxgSvaJSBogJyeNj0HXni2FXuXowWLVnW0UADYL3pELvKCi/d8VSnNYt1LK6lUnrBv0KkPj0S8Qm2+thR70Bhrxi4GKvDSDT+z2G053sh3qlRaSqxe546uBJaBBBiSjd8bPsPwLw61+fv4vcYmPHEy7Kh4HEiIYqS5kSc3tI4R1kIqwDH1FmKmuuXX1ENIhy5i48fJcJZ7QD3ewX+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m25z3VO4nd4yE0tY8PCXQvu8G9YgKold1kYSqYyEP2xpwD1XcVeOcNgZkRzXwh5RFIXwrfFnm2ExwuaKFitTTJ0U3xQ2zDasuZpnFMJQ94T8cV+bwd1u4OERT5O+ud/IYdouK6zBX7ZzoCmOLnBh3zT7hrGg7ai1eYuXU7nQLkJ4FifhhBwQUS/zWCnRwiiVVZdqNj4TpQdiAj33Zg+LZyH+OKV6InrxufeguXI+OKCg0wSm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JuDSaHJjOVj42EzH9eVbBc9CBrBDuc8xRXY/ps/5DmL4NsSAelFiyEJ04Qxeg5jUo+QXruHzMBMQKO0+O1DC4dQJs3dOTsCv3wqqrPf6xCnDrbtdgH7cKa1lL5ydlG5HALnDPdpAiEbibQ34PnGprRxV5K1ne/Ben+X+1Icgk/xGxV71tGRtUg6G5Zlv1XuSycKcuP0lFzNrCI+w6VdW8BdzLA4=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/yfZ4czZ59UV8/NrsE0kbA==</vt:lpwstr>
  </property>
  <property fmtid="{D5CDD505-2E9C-101B-9397-08002B2CF9AE}" pid="27" name="_ms_pID_72534312_00">
    <vt:lpwstr>_ms_pID_72534312</vt:lpwstr>
  </property>
  <property fmtid="{D5CDD505-2E9C-101B-9397-08002B2CF9AE}" pid="28" name="_new_ms_pID_72543">
    <vt:lpwstr>(3)nCf1xpqXPYT8RfBO5Ve4UkkDWZuIY3iYDGd2p5gujpGqtnkqN+KVpqLus0mXjQQvDFd/fD9M
HnlbksKOFyXvpfrHNkgQbVu8kz/OErbgGUHyJ1cdUiuLR4wtX1HDUMPfs1Ve80fKChup64f8
HahZ7d55NHhFdkKMPLoAB3YL50SaXDWgQZkPGMKvA0F7m6crLfa0czIez5P5Fj68nMeymwxA
SrHrgFvlX+SFpUxmoV</vt:lpwstr>
  </property>
  <property fmtid="{D5CDD505-2E9C-101B-9397-08002B2CF9AE}" pid="29" name="_new_ms_pID_725431">
    <vt:lpwstr>qbh7DaZW3rk+Oab6jfYlEnZ7vzqIfJ1/bADbUrdBdvsSa2aDBlRF5Z
QWom8/UHqbOBlNlcFIyvEpLIA+LCeEro6VMQK/ik4idn6bkeAqW20gzOVd3q6Mch7j737r/7
z1LplAHosNzXjw12G1+xbwXSkwoEyrmyk/y1E95DBwwRB58eRHFvPnn9vKG4ZooM6mfJfsip
3JYKh5TDNJyHpLS7gG+gX389S0xEpAbfDgWi</vt:lpwstr>
  </property>
  <property fmtid="{D5CDD505-2E9C-101B-9397-08002B2CF9AE}" pid="30" name="_new_ms_pID_725432">
    <vt:lpwstr>SJkphKn5KKZhnhC6QDlxJ4KJJuEsV4cbsp7o
gvXnCHAMb/3CgfOoNcxXOX2pIOFfOiZtiRJAC8xqN7UCMePCKG3oFCYXMyA7IIlz7cGzNxBu
</vt:lpwstr>
  </property>
  <property fmtid="{D5CDD505-2E9C-101B-9397-08002B2CF9AE}" pid="31" name="sflag">
    <vt:lpwstr>1421071364</vt:lpwstr>
  </property>
  <property fmtid="{D5CDD505-2E9C-101B-9397-08002B2CF9AE}" pid="32" name="TitusGUID">
    <vt:lpwstr>b3b4dabd-658b-48a8-a5db-f40f5d797a57</vt:lpwstr>
  </property>
  <property fmtid="{D5CDD505-2E9C-101B-9397-08002B2CF9AE}" pid="33" name="CTP_TimeStamp">
    <vt:lpwstr>2016-03-15 04:16:58Z</vt:lpwstr>
  </property>
  <property fmtid="{D5CDD505-2E9C-101B-9397-08002B2CF9AE}" pid="34" name="CTP_BU">
    <vt:lpwstr>NA</vt:lpwstr>
  </property>
  <property fmtid="{D5CDD505-2E9C-101B-9397-08002B2CF9AE}" pid="35" name="CTP_IDSID">
    <vt:lpwstr>NA</vt:lpwstr>
  </property>
  <property fmtid="{D5CDD505-2E9C-101B-9397-08002B2CF9AE}" pid="36" name="CTP_WWID">
    <vt:lpwstr>NA</vt:lpwstr>
  </property>
  <property fmtid="{D5CDD505-2E9C-101B-9397-08002B2CF9AE}" pid="37" name="CTPClassification">
    <vt:lpwstr>CTP_PUBLIC</vt:lpwstr>
  </property>
</Properties>
</file>