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0" r:id="rId2"/>
    <p:sldId id="311" r:id="rId3"/>
    <p:sldId id="312" r:id="rId4"/>
    <p:sldId id="313" r:id="rId5"/>
    <p:sldId id="336" r:id="rId6"/>
    <p:sldId id="458" r:id="rId7"/>
    <p:sldId id="422" r:id="rId8"/>
    <p:sldId id="460" r:id="rId9"/>
    <p:sldId id="461" r:id="rId10"/>
    <p:sldId id="462" r:id="rId11"/>
    <p:sldId id="463" r:id="rId12"/>
    <p:sldId id="464" r:id="rId13"/>
    <p:sldId id="468" r:id="rId14"/>
    <p:sldId id="465" r:id="rId15"/>
    <p:sldId id="466" r:id="rId16"/>
    <p:sldId id="467" r:id="rId17"/>
    <p:sldId id="470" r:id="rId18"/>
    <p:sldId id="469" r:id="rId19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81">
          <p15:clr>
            <a:srgbClr val="A4A3A4"/>
          </p15:clr>
        </p15:guide>
        <p15:guide id="4" pos="21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154" autoAdjust="0"/>
  </p:normalViewPr>
  <p:slideViewPr>
    <p:cSldViewPr>
      <p:cViewPr>
        <p:scale>
          <a:sx n="80" d="100"/>
          <a:sy n="80" d="100"/>
        </p:scale>
        <p:origin x="-984" y="4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5" y="39"/>
      </p:cViewPr>
      <p:guideLst>
        <p:guide orient="horz" pos="2880"/>
        <p:guide orient="horz" pos="3081"/>
        <p:guide pos="2160"/>
        <p:guide pos="211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October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30625"/>
            <a:ext cx="2945971" cy="4959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97"/>
            <a:ext cx="627166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7"/>
            <a:ext cx="809247" cy="22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ru-RU"/>
              <a:t>October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6163"/>
            <a:ext cx="4984651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2342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82"/>
            <a:ext cx="55277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7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/>
              <a:t>October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646"/>
            <a:ext cx="4534896" cy="37107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6163"/>
            <a:ext cx="4986207" cy="45684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99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915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doc.: IEEE 802.11-yy/xxxxr0</a:t>
            </a:r>
            <a:endParaRPr lang="en-US" altLang="zh-TW" sz="13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zh-TW" altLang="en-US" sz="1300"/>
              <a:t>Month Year</a:t>
            </a:r>
            <a:endParaRPr lang="en-US" altLang="zh-TW" sz="1300"/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5613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28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00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72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4413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zh-TW" altLang="en-US"/>
              <a:t>John Doe, Some Company</a:t>
            </a:r>
            <a:endParaRPr lang="en-US" altLang="zh-TW"/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25838" y="9294813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Page </a:t>
            </a:r>
            <a:fld id="{03162C5F-2B1B-48F0-97A7-F64711736A15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5073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October 2014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73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March.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683568" y="296988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dirty="0"/>
              <a:t>March. 2016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March.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March.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March. 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March. 2015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March. 2015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802.11-16/1221r0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luo@Huawei.com" TargetMode="External"/><Relationship Id="rId7" Type="http://schemas.openxmlformats.org/officeDocument/2006/relationships/hyperlink" Target="mailto:Reiner.thomae@tu-ilmrnau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ueller.Robert@tu-Ilmenau.de" TargetMode="External"/><Relationship Id="rId5" Type="http://schemas.openxmlformats.org/officeDocument/2006/relationships/hyperlink" Target="mailto:George.Calcev@huawei.com" TargetMode="External"/><Relationship Id="rId4" Type="http://schemas.openxmlformats.org/officeDocument/2006/relationships/hyperlink" Target="mailto:Yan.xin@Huawei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5496" y="750943"/>
            <a:ext cx="8964488" cy="1066800"/>
          </a:xfrm>
          <a:ln/>
        </p:spPr>
        <p:txBody>
          <a:bodyPr/>
          <a:lstStyle/>
          <a:p>
            <a:r>
              <a:rPr lang="en-GB" dirty="0" smtClean="0"/>
              <a:t>Outdoor </a:t>
            </a:r>
            <a:r>
              <a:rPr lang="en-GB" dirty="0" smtClean="0"/>
              <a:t>measurement </a:t>
            </a:r>
            <a:r>
              <a:rPr lang="en-GB" dirty="0" smtClean="0"/>
              <a:t>for a rooftop to street scenario at 60 GHz  </a:t>
            </a:r>
            <a:endParaRPr lang="de-DE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1540" y="193823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2016-09-14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58292" y="215570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7" name="Tabel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9728365"/>
              </p:ext>
            </p:extLst>
          </p:nvPr>
        </p:nvGraphicFramePr>
        <p:xfrm>
          <a:off x="660748" y="2790591"/>
          <a:ext cx="7990656" cy="2967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107">
                  <a:extLst>
                    <a:ext uri="{9D8B030D-6E8A-4147-A177-3AD203B41FA5}">
                      <a16:colId xmlns="" xmlns:a16="http://schemas.microsoft.com/office/drawing/2014/main" val="101195665"/>
                    </a:ext>
                  </a:extLst>
                </a:gridCol>
                <a:gridCol w="1807621">
                  <a:extLst>
                    <a:ext uri="{9D8B030D-6E8A-4147-A177-3AD203B41FA5}">
                      <a16:colId xmlns="" xmlns:a16="http://schemas.microsoft.com/office/drawing/2014/main" val="2480851018"/>
                    </a:ext>
                  </a:extLst>
                </a:gridCol>
                <a:gridCol w="1181592">
                  <a:extLst>
                    <a:ext uri="{9D8B030D-6E8A-4147-A177-3AD203B41FA5}">
                      <a16:colId xmlns="" xmlns:a16="http://schemas.microsoft.com/office/drawing/2014/main" val="1311502236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07198498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484732417"/>
                    </a:ext>
                  </a:extLst>
                </a:gridCol>
              </a:tblGrid>
              <a:tr h="864109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1937293"/>
                  </a:ext>
                </a:extLst>
              </a:tr>
              <a:tr h="5006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Jian</a:t>
                      </a:r>
                      <a:r>
                        <a:rPr lang="en-US" baseline="0" noProof="0" dirty="0"/>
                        <a:t> </a:t>
                      </a:r>
                      <a:r>
                        <a:rPr lang="en-US" baseline="0" noProof="0" dirty="0" smtClean="0"/>
                        <a:t>Luo, </a:t>
                      </a:r>
                      <a:endParaRPr lang="en-US" baseline="0" noProof="0" dirty="0"/>
                    </a:p>
                    <a:p>
                      <a:pPr algn="ctr"/>
                      <a:r>
                        <a:rPr lang="en-US" baseline="0" noProof="0" dirty="0"/>
                        <a:t>Yan Xin,</a:t>
                      </a:r>
                    </a:p>
                    <a:p>
                      <a:pPr algn="ctr"/>
                      <a:r>
                        <a:rPr lang="en-US" baseline="0" noProof="0" dirty="0"/>
                        <a:t>George Calcev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0070C0"/>
                          </a:solidFill>
                          <a:hlinkClick r:id="rId3"/>
                        </a:rPr>
                        <a:t>Jianluo@Huawei.com</a:t>
                      </a:r>
                      <a:endParaRPr lang="en-US" sz="1200" noProof="0" dirty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accent2"/>
                          </a:solidFill>
                          <a:hlinkClick r:id="rId4"/>
                        </a:rPr>
                        <a:t>Yan.xin@Huawei.com</a:t>
                      </a:r>
                      <a:endParaRPr lang="en-US" sz="1200" noProof="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rgbClr val="0070C0"/>
                          </a:solidFill>
                          <a:hlinkClick r:id="rId5"/>
                        </a:rPr>
                        <a:t>George.Calcev@huawei.com</a:t>
                      </a:r>
                      <a:endParaRPr lang="en-US" sz="1200" noProof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7460958"/>
                  </a:ext>
                </a:extLst>
              </a:tr>
              <a:tr h="500635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Robert Müller</a:t>
                      </a:r>
                      <a:r>
                        <a:rPr lang="en-US" noProof="0" dirty="0" smtClean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Diego</a:t>
                      </a:r>
                      <a:r>
                        <a:rPr lang="en-US" baseline="0" noProof="0" dirty="0" smtClean="0"/>
                        <a:t> Dupleich,</a:t>
                      </a:r>
                    </a:p>
                    <a:p>
                      <a:pPr algn="ctr"/>
                      <a:r>
                        <a:rPr lang="en-US" noProof="0" dirty="0" smtClean="0"/>
                        <a:t>Stephan </a:t>
                      </a:r>
                      <a:r>
                        <a:rPr lang="en-US" noProof="0" dirty="0"/>
                        <a:t>Häfner,</a:t>
                      </a:r>
                    </a:p>
                    <a:p>
                      <a:pPr algn="ctr"/>
                      <a:r>
                        <a:rPr lang="en-US" baseline="0" noProof="0" dirty="0" smtClean="0"/>
                        <a:t>Reiner </a:t>
                      </a:r>
                      <a:r>
                        <a:rPr lang="en-US" baseline="0" noProof="0" dirty="0"/>
                        <a:t>Thomä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noProof="0" dirty="0"/>
                        <a:t>Technische</a:t>
                      </a:r>
                      <a:r>
                        <a:rPr lang="de-DE" baseline="0" noProof="0" dirty="0"/>
                        <a:t> Universität Ilmenau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hlinkClick r:id="rId6"/>
                        </a:rPr>
                        <a:t>Mueller.Robert@tu-Ilmenau.de</a:t>
                      </a:r>
                      <a:endParaRPr lang="en-US" sz="1200" noProof="0" dirty="0"/>
                    </a:p>
                    <a:p>
                      <a:pPr algn="ctr"/>
                      <a:r>
                        <a:rPr lang="en-US" sz="1200" noProof="0" dirty="0">
                          <a:hlinkClick r:id="rId7"/>
                        </a:rPr>
                        <a:t>Reiner.thomae@tu-ilmrnau.de</a:t>
                      </a:r>
                      <a:endParaRPr lang="en-US" sz="1200" noProof="0" dirty="0"/>
                    </a:p>
                    <a:p>
                      <a:pPr algn="ctr"/>
                      <a:endParaRPr lang="en-US" sz="1200" noProof="0" dirty="0"/>
                    </a:p>
                    <a:p>
                      <a:pPr algn="ctr"/>
                      <a:endParaRPr lang="en-US" sz="12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2061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375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976" y="3899650"/>
            <a:ext cx="3600000" cy="24060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500" y="1585069"/>
            <a:ext cx="3600000" cy="24060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46486" y="169159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Rx8</a:t>
            </a:r>
            <a:endParaRPr lang="en-GB" sz="1800" dirty="0"/>
          </a:p>
        </p:txBody>
      </p:sp>
      <p:sp>
        <p:nvSpPr>
          <p:cNvPr id="30" name="Rectangle 29"/>
          <p:cNvSpPr/>
          <p:nvPr/>
        </p:nvSpPr>
        <p:spPr>
          <a:xfrm>
            <a:off x="947161" y="407637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Rx9</a:t>
            </a:r>
            <a:endParaRPr lang="en-GB" sz="1800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74257" y="1196752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61537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971600" y="2172867"/>
            <a:ext cx="3061778" cy="338554"/>
            <a:chOff x="971600" y="2172867"/>
            <a:chExt cx="3061778" cy="338554"/>
          </a:xfrm>
        </p:grpSpPr>
        <p:cxnSp>
          <p:nvCxnSpPr>
            <p:cNvPr id="36" name="Gerader Verbinder 35"/>
            <p:cNvCxnSpPr/>
            <p:nvPr/>
          </p:nvCxnSpPr>
          <p:spPr bwMode="auto">
            <a:xfrm>
              <a:off x="971600" y="2492896"/>
              <a:ext cx="280831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feld 36"/>
            <p:cNvSpPr txBox="1"/>
            <p:nvPr/>
          </p:nvSpPr>
          <p:spPr>
            <a:xfrm>
              <a:off x="2239005" y="2172867"/>
              <a:ext cx="1794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25 dB Threshold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017234" y="4560431"/>
            <a:ext cx="3061778" cy="338554"/>
            <a:chOff x="971600" y="2172867"/>
            <a:chExt cx="3061778" cy="338554"/>
          </a:xfrm>
        </p:grpSpPr>
        <p:cxnSp>
          <p:nvCxnSpPr>
            <p:cNvPr id="39" name="Gerader Verbinder 38"/>
            <p:cNvCxnSpPr/>
            <p:nvPr/>
          </p:nvCxnSpPr>
          <p:spPr bwMode="auto">
            <a:xfrm>
              <a:off x="971600" y="2492896"/>
              <a:ext cx="280831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feld 39"/>
            <p:cNvSpPr txBox="1"/>
            <p:nvPr/>
          </p:nvSpPr>
          <p:spPr>
            <a:xfrm>
              <a:off x="2239005" y="2172867"/>
              <a:ext cx="1794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25 dB Threshold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4017744" y="1775175"/>
            <a:ext cx="3680460" cy="4584575"/>
            <a:chOff x="4687490" y="764704"/>
            <a:chExt cx="3680460" cy="4584575"/>
          </a:xfrm>
        </p:grpSpPr>
        <p:grpSp>
          <p:nvGrpSpPr>
            <p:cNvPr id="60" name="Group 59"/>
            <p:cNvGrpSpPr/>
            <p:nvPr/>
          </p:nvGrpSpPr>
          <p:grpSpPr>
            <a:xfrm>
              <a:off x="4687490" y="764704"/>
              <a:ext cx="3581400" cy="4584575"/>
              <a:chOff x="4572000" y="838200"/>
              <a:chExt cx="3581400" cy="42672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62" name="Oval 61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6042660" y="336729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6031230" y="288101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6758940" y="21833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6477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509260" y="323276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486400" y="262355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606540" y="227107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Rx7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168390" y="187872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Rx6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416998" y="1089700"/>
              <a:ext cx="950952" cy="681316"/>
              <a:chOff x="7962900" y="873759"/>
              <a:chExt cx="950952" cy="681316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5" name="Straight Arrow Connector 74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 bwMode="auto">
            <a:xfrm>
              <a:off x="7202090" y="242724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125890" y="210177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112430" y="21244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62900" y="179901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Gerade Verbindung mit Pfeil 4"/>
            <p:cNvCxnSpPr>
              <a:endCxn id="67" idx="1"/>
            </p:cNvCxnSpPr>
            <p:nvPr/>
          </p:nvCxnSpPr>
          <p:spPr bwMode="auto">
            <a:xfrm>
              <a:off x="6186712" y="2274081"/>
              <a:ext cx="108598" cy="234466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>
              <a:endCxn id="80" idx="0"/>
            </p:cNvCxnSpPr>
            <p:nvPr/>
          </p:nvCxnSpPr>
          <p:spPr bwMode="auto">
            <a:xfrm>
              <a:off x="6144509" y="1280458"/>
              <a:ext cx="44121" cy="84403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/>
          <p:cNvSpPr txBox="1"/>
          <p:nvPr/>
        </p:nvSpPr>
        <p:spPr>
          <a:xfrm>
            <a:off x="1300152" y="3794179"/>
            <a:ext cx="115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LOS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559355" y="3774015"/>
            <a:ext cx="115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NLOS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1617" y="697181"/>
            <a:ext cx="3150338" cy="2097839"/>
          </a:xfrm>
          <a:prstGeom prst="rect">
            <a:avLst/>
          </a:prstGeom>
        </p:spPr>
      </p:pic>
      <p:sp>
        <p:nvSpPr>
          <p:cNvPr id="12" name="Pfeil nach unten 11"/>
          <p:cNvSpPr/>
          <p:nvPr/>
        </p:nvSpPr>
        <p:spPr bwMode="auto">
          <a:xfrm rot="4223584">
            <a:off x="6368182" y="1093991"/>
            <a:ext cx="196271" cy="173935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0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462409" y="67438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Rx1 - LOS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89610" y="970897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89610" y="1352410"/>
            <a:ext cx="3772800" cy="4267200"/>
            <a:chOff x="663236" y="1505654"/>
            <a:chExt cx="3772800" cy="4267200"/>
          </a:xfrm>
        </p:grpSpPr>
        <p:grpSp>
          <p:nvGrpSpPr>
            <p:cNvPr id="56" name="Group 55"/>
            <p:cNvGrpSpPr/>
            <p:nvPr/>
          </p:nvGrpSpPr>
          <p:grpSpPr>
            <a:xfrm>
              <a:off x="663236" y="1505654"/>
              <a:ext cx="3581400" cy="4267200"/>
              <a:chOff x="4572000" y="838200"/>
              <a:chExt cx="3581400" cy="4267200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58" name="Oval 57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042660" y="336729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6031230" y="288101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758940" y="21833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477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9260" y="323276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6400" y="262355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06540" y="227107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Rx7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68390" y="187872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Rx6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85084" y="1962180"/>
              <a:ext cx="950952" cy="681316"/>
              <a:chOff x="7962900" y="873759"/>
              <a:chExt cx="950952" cy="6813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1" name="Straight Arrow Connector 70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 bwMode="auto">
            <a:xfrm>
              <a:off x="3270176" y="329972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93976" y="2974251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180516" y="299697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30986" y="267149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b="7931"/>
          <a:stretch/>
        </p:blipFill>
        <p:spPr>
          <a:xfrm>
            <a:off x="5862092" y="423836"/>
            <a:ext cx="2880000" cy="5316642"/>
          </a:xfrm>
          <a:prstGeom prst="rect">
            <a:avLst/>
          </a:prstGeom>
        </p:spPr>
      </p:pic>
      <p:sp>
        <p:nvSpPr>
          <p:cNvPr id="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61537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  <a:endParaRPr lang="de-DE" sz="2400" b="0" dirty="0">
              <a:solidFill>
                <a:schemeClr val="tx1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5275" y="5733256"/>
            <a:ext cx="7834269" cy="7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800" kern="0" dirty="0" smtClean="0">
                <a:sym typeface="Wingdings" panose="05000000000000000000" pitchFamily="2" charset="2"/>
              </a:rPr>
              <a:t>All other direction (Az. + </a:t>
            </a:r>
            <a:r>
              <a:rPr lang="en-GB" sz="1800" kern="0" dirty="0">
                <a:sym typeface="Wingdings" panose="05000000000000000000" pitchFamily="2" charset="2"/>
              </a:rPr>
              <a:t>El.) are coherent </a:t>
            </a:r>
            <a:r>
              <a:rPr lang="en-GB" sz="1800" kern="0" dirty="0" smtClean="0">
                <a:sym typeface="Wingdings" panose="05000000000000000000" pitchFamily="2" charset="2"/>
              </a:rPr>
              <a:t>summed</a:t>
            </a:r>
          </a:p>
          <a:p>
            <a:pPr marL="0" indent="0"/>
            <a:r>
              <a:rPr lang="en-GB" sz="1800" kern="0" dirty="0" smtClean="0">
                <a:sym typeface="Wingdings" panose="05000000000000000000" pitchFamily="2" charset="2"/>
              </a:rPr>
              <a:t> The most power are available in the LOS case  </a:t>
            </a:r>
            <a:r>
              <a:rPr lang="en-GB" sz="1800" kern="0" dirty="0" err="1" smtClean="0">
                <a:sym typeface="Wingdings" panose="05000000000000000000" pitchFamily="2" charset="2"/>
              </a:rPr>
              <a:t>Tx</a:t>
            </a:r>
            <a:r>
              <a:rPr lang="en-GB" sz="1800" kern="0" dirty="0" smtClean="0">
                <a:sym typeface="Wingdings" panose="05000000000000000000" pitchFamily="2" charset="2"/>
              </a:rPr>
              <a:t> 0° and Rx 180°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xmlns="" val="3206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01314" y="733403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Rx3 - LOS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65277" y="1043720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89610" y="1418110"/>
            <a:ext cx="3680460" cy="4267200"/>
            <a:chOff x="687760" y="1983904"/>
            <a:chExt cx="3680460" cy="4267200"/>
          </a:xfrm>
        </p:grpSpPr>
        <p:grpSp>
          <p:nvGrpSpPr>
            <p:cNvPr id="56" name="Group 55"/>
            <p:cNvGrpSpPr/>
            <p:nvPr/>
          </p:nvGrpSpPr>
          <p:grpSpPr>
            <a:xfrm>
              <a:off x="687760" y="1983904"/>
              <a:ext cx="3581400" cy="4267200"/>
              <a:chOff x="4572000" y="838200"/>
              <a:chExt cx="3581400" cy="4267200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58" name="Oval 57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042660" y="336729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6031230" y="288101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758940" y="21833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477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9260" y="323276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6400" y="262355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06540" y="227107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Rx7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68390" y="187872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Rx6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17268" y="1991524"/>
              <a:ext cx="950952" cy="681316"/>
              <a:chOff x="7962900" y="873759"/>
              <a:chExt cx="950952" cy="6813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1" name="Straight Arrow Connector 70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 bwMode="auto">
            <a:xfrm>
              <a:off x="3202360" y="3329072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26160" y="300359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112700" y="3026315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63170" y="270083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b="7120"/>
          <a:stretch/>
        </p:blipFill>
        <p:spPr>
          <a:xfrm>
            <a:off x="5840700" y="521711"/>
            <a:ext cx="2880000" cy="5363498"/>
          </a:xfrm>
          <a:prstGeom prst="rect">
            <a:avLst/>
          </a:prstGeom>
        </p:spPr>
      </p:pic>
      <p:sp>
        <p:nvSpPr>
          <p:cNvPr id="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615373"/>
            <a:ext cx="424243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5275" y="5733256"/>
            <a:ext cx="7834269" cy="7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800" kern="0" dirty="0" smtClean="0">
                <a:sym typeface="Wingdings" panose="05000000000000000000" pitchFamily="2" charset="2"/>
              </a:rPr>
              <a:t>All other direction (Az. + </a:t>
            </a:r>
            <a:r>
              <a:rPr lang="en-GB" sz="1800" kern="0" dirty="0">
                <a:sym typeface="Wingdings" panose="05000000000000000000" pitchFamily="2" charset="2"/>
              </a:rPr>
              <a:t>El.) are coherent </a:t>
            </a:r>
            <a:r>
              <a:rPr lang="en-GB" sz="1800" kern="0" dirty="0" smtClean="0">
                <a:sym typeface="Wingdings" panose="05000000000000000000" pitchFamily="2" charset="2"/>
              </a:rPr>
              <a:t>summed</a:t>
            </a:r>
          </a:p>
          <a:p>
            <a:pPr marL="0" indent="0"/>
            <a:r>
              <a:rPr lang="en-GB" sz="1800" kern="0" dirty="0" smtClean="0">
                <a:sym typeface="Wingdings" panose="05000000000000000000" pitchFamily="2" charset="2"/>
              </a:rPr>
              <a:t> The most power are available in the LOS case  </a:t>
            </a:r>
            <a:r>
              <a:rPr lang="en-GB" sz="1800" kern="0" dirty="0" err="1" smtClean="0">
                <a:sym typeface="Wingdings" panose="05000000000000000000" pitchFamily="2" charset="2"/>
              </a:rPr>
              <a:t>Tx</a:t>
            </a:r>
            <a:r>
              <a:rPr lang="en-GB" sz="1800" kern="0" dirty="0" smtClean="0">
                <a:sym typeface="Wingdings" panose="05000000000000000000" pitchFamily="2" charset="2"/>
              </a:rPr>
              <a:t> 0° and Rx 180°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xmlns="" val="35124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644008" y="719407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Rx9 - LOS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717965" y="1088739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89610" y="1446221"/>
            <a:ext cx="3680460" cy="4267200"/>
            <a:chOff x="717886" y="1874168"/>
            <a:chExt cx="3680460" cy="4267200"/>
          </a:xfrm>
        </p:grpSpPr>
        <p:grpSp>
          <p:nvGrpSpPr>
            <p:cNvPr id="56" name="Group 55"/>
            <p:cNvGrpSpPr/>
            <p:nvPr/>
          </p:nvGrpSpPr>
          <p:grpSpPr>
            <a:xfrm>
              <a:off x="717886" y="1874168"/>
              <a:ext cx="3581400" cy="4267200"/>
              <a:chOff x="4572000" y="838200"/>
              <a:chExt cx="3581400" cy="4267200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58" name="Oval 57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042660" y="336729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6031230" y="288101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758940" y="21833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477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9260" y="323276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6400" y="262355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06540" y="227107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Rx7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68390" y="187872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Rx6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47394" y="1881788"/>
              <a:ext cx="950952" cy="681316"/>
              <a:chOff x="7962900" y="873759"/>
              <a:chExt cx="950952" cy="6813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1" name="Straight Arrow Connector 70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 bwMode="auto">
            <a:xfrm>
              <a:off x="3232486" y="3219336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56286" y="28938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142826" y="2916579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93296" y="259110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/>
          <a:srcRect b="6477"/>
          <a:stretch/>
        </p:blipFill>
        <p:spPr>
          <a:xfrm>
            <a:off x="6019462" y="476672"/>
            <a:ext cx="2880000" cy="5400600"/>
          </a:xfrm>
          <a:prstGeom prst="rect">
            <a:avLst/>
          </a:prstGeom>
        </p:spPr>
      </p:pic>
      <p:sp>
        <p:nvSpPr>
          <p:cNvPr id="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548680"/>
            <a:ext cx="337833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45275" y="5733256"/>
            <a:ext cx="7834269" cy="7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800" kern="0" dirty="0" smtClean="0">
                <a:sym typeface="Wingdings" panose="05000000000000000000" pitchFamily="2" charset="2"/>
              </a:rPr>
              <a:t>All other direction (Az. + </a:t>
            </a:r>
            <a:r>
              <a:rPr lang="en-GB" sz="1800" kern="0" dirty="0">
                <a:sym typeface="Wingdings" panose="05000000000000000000" pitchFamily="2" charset="2"/>
              </a:rPr>
              <a:t>El.) are coherent </a:t>
            </a:r>
            <a:r>
              <a:rPr lang="en-GB" sz="1800" kern="0" dirty="0" smtClean="0">
                <a:sym typeface="Wingdings" panose="05000000000000000000" pitchFamily="2" charset="2"/>
              </a:rPr>
              <a:t>summed</a:t>
            </a:r>
          </a:p>
          <a:p>
            <a:pPr marL="0" indent="0"/>
            <a:r>
              <a:rPr lang="en-GB" sz="1800" kern="0" dirty="0" smtClean="0">
                <a:sym typeface="Wingdings" panose="05000000000000000000" pitchFamily="2" charset="2"/>
              </a:rPr>
              <a:t> The reflection from the back building are very strong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xmlns="" val="254367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22172" y="67438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Rx6 - NLOS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89610" y="1025509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95935" y="1453856"/>
            <a:ext cx="3680460" cy="4267200"/>
            <a:chOff x="795936" y="1558909"/>
            <a:chExt cx="3680460" cy="4267200"/>
          </a:xfrm>
        </p:grpSpPr>
        <p:grpSp>
          <p:nvGrpSpPr>
            <p:cNvPr id="56" name="Group 55"/>
            <p:cNvGrpSpPr/>
            <p:nvPr/>
          </p:nvGrpSpPr>
          <p:grpSpPr>
            <a:xfrm>
              <a:off x="795936" y="1558909"/>
              <a:ext cx="3581400" cy="4267200"/>
              <a:chOff x="4572000" y="838200"/>
              <a:chExt cx="3581400" cy="4267200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58" name="Oval 57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042660" y="336729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6031230" y="288101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758940" y="21833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477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9260" y="323276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6400" y="262355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06540" y="227107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Rx7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68390" y="187872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Rx6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525444" y="1566529"/>
              <a:ext cx="950952" cy="681316"/>
              <a:chOff x="7962900" y="873759"/>
              <a:chExt cx="950952" cy="6813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1" name="Straight Arrow Connector 70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 bwMode="auto">
            <a:xfrm>
              <a:off x="3310536" y="2904077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34336" y="2578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220876" y="260132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171346" y="227584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b="6832"/>
          <a:stretch/>
        </p:blipFill>
        <p:spPr>
          <a:xfrm>
            <a:off x="5704944" y="471783"/>
            <a:ext cx="2880000" cy="5380086"/>
          </a:xfrm>
          <a:prstGeom prst="rect">
            <a:avLst/>
          </a:prstGeom>
        </p:spPr>
      </p:pic>
      <p:sp>
        <p:nvSpPr>
          <p:cNvPr id="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61537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59260" y="5772259"/>
            <a:ext cx="7834269" cy="7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800" kern="0" dirty="0" smtClean="0">
                <a:sym typeface="Wingdings" panose="05000000000000000000" pitchFamily="2" charset="2"/>
              </a:rPr>
              <a:t>All other direction (Az. + </a:t>
            </a:r>
            <a:r>
              <a:rPr lang="en-GB" sz="1800" kern="0" dirty="0">
                <a:sym typeface="Wingdings" panose="05000000000000000000" pitchFamily="2" charset="2"/>
              </a:rPr>
              <a:t>El.) are coherent </a:t>
            </a:r>
            <a:r>
              <a:rPr lang="en-GB" sz="1800" kern="0" dirty="0" smtClean="0">
                <a:sym typeface="Wingdings" panose="05000000000000000000" pitchFamily="2" charset="2"/>
              </a:rPr>
              <a:t>summed</a:t>
            </a:r>
          </a:p>
          <a:p>
            <a:pPr marL="0" indent="0"/>
            <a:r>
              <a:rPr lang="en-GB" sz="1800" kern="0" dirty="0" smtClean="0">
                <a:sym typeface="Wingdings" panose="05000000000000000000" pitchFamily="2" charset="2"/>
              </a:rPr>
              <a:t> Many scatters available which can be used for MIMO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xmlns="" val="21531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099375" y="705773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Rx7 - NLOs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827584" y="1102735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963548" y="1556792"/>
            <a:ext cx="3680460" cy="4267200"/>
            <a:chOff x="933910" y="1636135"/>
            <a:chExt cx="3680460" cy="4267200"/>
          </a:xfrm>
        </p:grpSpPr>
        <p:grpSp>
          <p:nvGrpSpPr>
            <p:cNvPr id="56" name="Group 55"/>
            <p:cNvGrpSpPr/>
            <p:nvPr/>
          </p:nvGrpSpPr>
          <p:grpSpPr>
            <a:xfrm>
              <a:off x="933910" y="1636135"/>
              <a:ext cx="3581400" cy="4267200"/>
              <a:chOff x="4572000" y="838200"/>
              <a:chExt cx="3581400" cy="4267200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58" name="Oval 57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042660" y="336729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6031230" y="288101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758940" y="21833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477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9260" y="323276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6400" y="262355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06540" y="227107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Rx7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68390" y="187872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Rx6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663418" y="1643755"/>
              <a:ext cx="950952" cy="681316"/>
              <a:chOff x="7962900" y="873759"/>
              <a:chExt cx="950952" cy="6813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1" name="Straight Arrow Connector 70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 bwMode="auto">
            <a:xfrm>
              <a:off x="3448510" y="2981303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72310" y="265582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358850" y="2678546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09320" y="235306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/>
          <a:srcRect b="6477"/>
          <a:stretch/>
        </p:blipFill>
        <p:spPr>
          <a:xfrm>
            <a:off x="5760338" y="548680"/>
            <a:ext cx="2880000" cy="5400600"/>
          </a:xfrm>
          <a:prstGeom prst="rect">
            <a:avLst/>
          </a:prstGeom>
        </p:spPr>
      </p:pic>
      <p:sp>
        <p:nvSpPr>
          <p:cNvPr id="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615373"/>
            <a:ext cx="325531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59260" y="5772259"/>
            <a:ext cx="7834269" cy="7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800" kern="0" dirty="0" smtClean="0">
                <a:sym typeface="Wingdings" panose="05000000000000000000" pitchFamily="2" charset="2"/>
              </a:rPr>
              <a:t>All other direction (Az. + </a:t>
            </a:r>
            <a:r>
              <a:rPr lang="en-GB" sz="1800" kern="0" dirty="0">
                <a:sym typeface="Wingdings" panose="05000000000000000000" pitchFamily="2" charset="2"/>
              </a:rPr>
              <a:t>El.) are coherent </a:t>
            </a:r>
            <a:r>
              <a:rPr lang="en-GB" sz="1800" kern="0" dirty="0" smtClean="0">
                <a:sym typeface="Wingdings" panose="05000000000000000000" pitchFamily="2" charset="2"/>
              </a:rPr>
              <a:t>summed</a:t>
            </a:r>
          </a:p>
          <a:p>
            <a:pPr marL="0" indent="0"/>
            <a:r>
              <a:rPr lang="en-GB" sz="1800" kern="0" dirty="0" smtClean="0">
                <a:sym typeface="Wingdings" panose="05000000000000000000" pitchFamily="2" charset="2"/>
              </a:rPr>
              <a:t> Many scatters available which can be used for MIMO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xmlns="" val="223066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384596" y="71963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Rx8 - NLOS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98985" y="996280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Marginal Power Angular Profiles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684670" y="1434053"/>
            <a:ext cx="3680460" cy="4267200"/>
            <a:chOff x="711844" y="1807475"/>
            <a:chExt cx="3680460" cy="4267200"/>
          </a:xfrm>
        </p:grpSpPr>
        <p:grpSp>
          <p:nvGrpSpPr>
            <p:cNvPr id="56" name="Group 55"/>
            <p:cNvGrpSpPr/>
            <p:nvPr/>
          </p:nvGrpSpPr>
          <p:grpSpPr>
            <a:xfrm>
              <a:off x="711844" y="1807475"/>
              <a:ext cx="3581400" cy="4267200"/>
              <a:chOff x="4572000" y="838200"/>
              <a:chExt cx="3581400" cy="4267200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" cstate="print"/>
              <a:srcRect l="20548" r="15069" b="3768"/>
              <a:stretch/>
            </p:blipFill>
            <p:spPr>
              <a:xfrm>
                <a:off x="4572000" y="838200"/>
                <a:ext cx="3581400" cy="4267200"/>
              </a:xfrm>
              <a:prstGeom prst="rect">
                <a:avLst/>
              </a:prstGeom>
            </p:spPr>
          </p:pic>
          <p:sp>
            <p:nvSpPr>
              <p:cNvPr id="58" name="Oval 57"/>
              <p:cNvSpPr/>
              <p:nvPr/>
            </p:nvSpPr>
            <p:spPr bwMode="auto">
              <a:xfrm>
                <a:off x="6096000" y="4495800"/>
                <a:ext cx="228600" cy="2286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6042660" y="3367291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6031230" y="288101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6758940" y="218336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6477000" y="2186940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335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179820" y="4240768"/>
                <a:ext cx="441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Tx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9260" y="323276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Rx1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486400" y="262355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Rx3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06540" y="227107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Rx7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168390" y="1878726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solidFill>
                      <a:schemeClr val="bg1"/>
                    </a:solidFill>
                  </a:rPr>
                  <a:t>Rx6</a:t>
                </a:r>
                <a:endParaRPr lang="en-GB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441352" y="1815095"/>
              <a:ext cx="950952" cy="681316"/>
              <a:chOff x="7962900" y="873759"/>
              <a:chExt cx="950952" cy="6813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962900" y="873759"/>
                <a:ext cx="506968" cy="661909"/>
                <a:chOff x="7962900" y="873759"/>
                <a:chExt cx="506968" cy="661909"/>
              </a:xfrm>
            </p:grpSpPr>
            <p:cxnSp>
              <p:nvCxnSpPr>
                <p:cNvPr id="71" name="Straight Arrow Connector 70"/>
                <p:cNvCxnSpPr/>
                <p:nvPr/>
              </p:nvCxnSpPr>
              <p:spPr bwMode="auto">
                <a:xfrm flipV="1">
                  <a:off x="8077200" y="1066800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rot="5400000" flipV="1">
                  <a:off x="8235434" y="1213366"/>
                  <a:ext cx="0" cy="468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7962900" y="873759"/>
                  <a:ext cx="3810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000" dirty="0">
                      <a:solidFill>
                        <a:schemeClr val="bg1"/>
                      </a:solidFill>
                    </a:rPr>
                    <a:t>0°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8418552" y="1308854"/>
                <a:ext cx="495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90°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 bwMode="auto">
            <a:xfrm>
              <a:off x="3226444" y="3152643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50244" y="282716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Rx8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2136784" y="2849886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087254" y="252440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Rx9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/>
          <a:srcRect b="6477"/>
          <a:stretch/>
        </p:blipFill>
        <p:spPr>
          <a:xfrm>
            <a:off x="5787689" y="514881"/>
            <a:ext cx="2880000" cy="5400600"/>
          </a:xfrm>
          <a:prstGeom prst="rect">
            <a:avLst/>
          </a:prstGeom>
        </p:spPr>
      </p:pic>
      <p:sp>
        <p:nvSpPr>
          <p:cNvPr id="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4670" y="601604"/>
            <a:ext cx="321343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559260" y="5772259"/>
            <a:ext cx="7834269" cy="7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800" kern="0" dirty="0" smtClean="0">
                <a:sym typeface="Wingdings" panose="05000000000000000000" pitchFamily="2" charset="2"/>
              </a:rPr>
              <a:t>All other direction (Az. + </a:t>
            </a:r>
            <a:r>
              <a:rPr lang="en-GB" sz="1800" kern="0" dirty="0">
                <a:sym typeface="Wingdings" panose="05000000000000000000" pitchFamily="2" charset="2"/>
              </a:rPr>
              <a:t>El.) are coherent </a:t>
            </a:r>
            <a:r>
              <a:rPr lang="en-GB" sz="1800" kern="0" dirty="0" smtClean="0">
                <a:sym typeface="Wingdings" panose="05000000000000000000" pitchFamily="2" charset="2"/>
              </a:rPr>
              <a:t>summed</a:t>
            </a:r>
          </a:p>
          <a:p>
            <a:pPr marL="0" indent="0"/>
            <a:r>
              <a:rPr lang="en-GB" sz="1800" kern="0" dirty="0" smtClean="0">
                <a:sym typeface="Wingdings" panose="05000000000000000000" pitchFamily="2" charset="2"/>
              </a:rPr>
              <a:t> Many scatters available which can be used for MIMO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xmlns="" val="2883752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74" y="1198899"/>
            <a:ext cx="4773576" cy="105485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User access scenario</a:t>
            </a:r>
          </a:p>
          <a:p>
            <a:endParaRPr lang="en-US" sz="1800" dirty="0">
              <a:solidFill>
                <a:srgbClr val="003359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Synthetic </a:t>
            </a:r>
            <a:r>
              <a:rPr lang="en-US" sz="1800" dirty="0">
                <a:solidFill>
                  <a:schemeClr val="tx1"/>
                </a:solidFill>
              </a:rPr>
              <a:t>Omni-directional Received Power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61537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86400" y="685800"/>
            <a:ext cx="3581400" cy="4267200"/>
            <a:chOff x="4572000" y="838200"/>
            <a:chExt cx="3581400" cy="4267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042660" y="33672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031230" y="28810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758940" y="21833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477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9260" y="32327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86400" y="26235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06540" y="22710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8390" y="187872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15908" y="693420"/>
            <a:ext cx="950952" cy="681316"/>
            <a:chOff x="7962900" y="873759"/>
            <a:chExt cx="950952" cy="681316"/>
          </a:xfrm>
        </p:grpSpPr>
        <p:grpSp>
          <p:nvGrpSpPr>
            <p:cNvPr id="24" name="Group 23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 bwMode="auto">
          <a:xfrm>
            <a:off x="8001000" y="2030968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4800" y="170549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Rx8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11340" y="1728211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1810" y="14027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Rx9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35485" y="5049164"/>
            <a:ext cx="8632315" cy="12365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GB" sz="2000" kern="0" dirty="0" smtClean="0">
                <a:sym typeface="Wingdings" panose="05000000000000000000" pitchFamily="2" charset="2"/>
              </a:rPr>
              <a:t>The different for the total power between LOS and NLOS is max. 20 dB</a:t>
            </a:r>
            <a:endParaRPr lang="en-US" sz="1800" kern="0" dirty="0">
              <a:solidFill>
                <a:srgbClr val="003359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sz="2000" kern="0" dirty="0" smtClean="0"/>
              <a:t>The max. distance is around 100m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000" kern="0" dirty="0" smtClean="0"/>
              <a:t>Output power 23 </a:t>
            </a:r>
            <a:r>
              <a:rPr lang="en-GB" sz="2000" kern="0" dirty="0" err="1" smtClean="0"/>
              <a:t>dBm</a:t>
            </a:r>
            <a:endParaRPr lang="en-GB" sz="2000" kern="0" dirty="0" smtClean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/>
          <a:srcRect r="22563" b="28286"/>
          <a:stretch/>
        </p:blipFill>
        <p:spPr>
          <a:xfrm>
            <a:off x="199349" y="2335590"/>
            <a:ext cx="5259521" cy="23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67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48" y="692696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800" b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496944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Up to 20 dB difference between LOS and NLOS scenarios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Significant paths besides LOS </a:t>
            </a:r>
            <a:r>
              <a:rPr lang="en-US" sz="1800" dirty="0" smtClean="0">
                <a:sym typeface="Wingdings" panose="05000000000000000000" pitchFamily="2" charset="2"/>
              </a:rPr>
              <a:t> late components, which can be destroy the SNR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Reflectors works better at mm-Wave than as micro wave</a:t>
            </a: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Next Steps </a:t>
            </a:r>
            <a:endParaRPr lang="en-US" strike="sngStrike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Parameter generation of outdoor measurements at 60 GHz for the </a:t>
            </a:r>
            <a:r>
              <a:rPr lang="en-US" sz="1600" dirty="0" err="1"/>
              <a:t>TGay</a:t>
            </a:r>
            <a:r>
              <a:rPr lang="en-US" sz="1600" dirty="0"/>
              <a:t> channel model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/>
              <a:t>Analysis of the Front hauling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Analysis of the cluster properties for different beamforming strategies  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>
              <a:sym typeface="Wingdings" panose="05000000000000000000" pitchFamily="2" charset="2"/>
            </a:endParaRPr>
          </a:p>
          <a:p>
            <a:pPr marL="0" indent="0"/>
            <a:endParaRPr lang="en-US" sz="1800" dirty="0" smtClean="0"/>
          </a:p>
          <a:p>
            <a:pPr marL="0" indent="0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7824" y="3772664"/>
            <a:ext cx="3888432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60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608512"/>
          </a:xfrm>
          <a:ln/>
        </p:spPr>
        <p:txBody>
          <a:bodyPr/>
          <a:lstStyle/>
          <a:p>
            <a:pPr marL="0" indent="0" algn="just"/>
            <a:r>
              <a:rPr lang="en-GB" b="0" dirty="0" smtClean="0">
                <a:solidFill>
                  <a:schemeClr val="tx1"/>
                </a:solidFill>
              </a:rPr>
              <a:t>In this presentation, we show the characterization of a rooftop to street scenario in a street canyon configuration. We show that transmission in the 60GHz band works for distances of </a:t>
            </a:r>
            <a:r>
              <a:rPr lang="en-GB" b="0" dirty="0" smtClean="0">
                <a:solidFill>
                  <a:schemeClr val="tx1"/>
                </a:solidFill>
              </a:rPr>
              <a:t>about 100m and </a:t>
            </a:r>
            <a:r>
              <a:rPr lang="en-GB" b="0" dirty="0" smtClean="0">
                <a:solidFill>
                  <a:schemeClr val="tx1"/>
                </a:solidFill>
              </a:rPr>
              <a:t>multi bounce.</a:t>
            </a:r>
          </a:p>
          <a:p>
            <a:pPr marL="0" indent="0" algn="just"/>
            <a:r>
              <a:rPr lang="en-GB" b="0" dirty="0" smtClean="0">
                <a:solidFill>
                  <a:schemeClr val="tx1"/>
                </a:solidFill>
              </a:rPr>
              <a:t>The goal of this measurement campaign and analysis is to obtain parameters for outdoor scenarios for the 802.11ay channel model.  </a:t>
            </a:r>
            <a:endParaRPr lang="en-GB" b="0" dirty="0">
              <a:solidFill>
                <a:schemeClr val="tx1"/>
              </a:solidFill>
            </a:endParaRPr>
          </a:p>
          <a:p>
            <a:pPr marL="0" indent="0" algn="just"/>
            <a:r>
              <a:rPr lang="en-US" b="0" dirty="0" smtClean="0">
                <a:solidFill>
                  <a:schemeClr val="tx1"/>
                </a:solidFill>
              </a:rPr>
              <a:t>The measurement can thus be used as a basis for calibration of a ray tracer and also for </a:t>
            </a:r>
            <a:r>
              <a:rPr lang="en-US" b="0" dirty="0" smtClean="0">
                <a:solidFill>
                  <a:schemeClr val="tx1"/>
                </a:solidFill>
              </a:rPr>
              <a:t>modeling </a:t>
            </a:r>
            <a:r>
              <a:rPr lang="en-US" b="0" dirty="0" smtClean="0">
                <a:solidFill>
                  <a:schemeClr val="tx1"/>
                </a:solidFill>
              </a:rPr>
              <a:t>of clusters for </a:t>
            </a:r>
            <a:r>
              <a:rPr lang="en-US" b="0" dirty="0" smtClean="0">
                <a:solidFill>
                  <a:schemeClr val="tx1"/>
                </a:solidFill>
              </a:rPr>
              <a:t>channel modeling.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5445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70992"/>
          </a:xfrm>
        </p:spPr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9691"/>
            <a:ext cx="7770813" cy="45376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Motivation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60 GHz </a:t>
            </a:r>
            <a:r>
              <a:rPr lang="en-US" b="0" dirty="0" smtClean="0"/>
              <a:t>Outdoor Measurement </a:t>
            </a:r>
            <a:r>
              <a:rPr lang="en-US" b="0" dirty="0"/>
              <a:t>Setup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60 </a:t>
            </a:r>
            <a:r>
              <a:rPr lang="en-US" b="0" dirty="0" smtClean="0"/>
              <a:t>GHz Measurement </a:t>
            </a:r>
            <a:r>
              <a:rPr lang="en-US" b="0" dirty="0"/>
              <a:t>Results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Conclusion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256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2"/>
            <a:ext cx="7846640" cy="4702323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Broadband and full </a:t>
            </a:r>
            <a:r>
              <a:rPr lang="en-US" b="0" dirty="0" err="1"/>
              <a:t>polarimetric</a:t>
            </a:r>
            <a:r>
              <a:rPr lang="en-US" b="0" dirty="0"/>
              <a:t> characterization of Cluster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To understand the broadband and </a:t>
            </a:r>
            <a:r>
              <a:rPr lang="en-US" dirty="0" err="1"/>
              <a:t>polarimetric</a:t>
            </a:r>
            <a:r>
              <a:rPr lang="en-US" dirty="0"/>
              <a:t> scattering of different </a:t>
            </a:r>
            <a:r>
              <a:rPr lang="en-US" dirty="0" smtClean="0"/>
              <a:t>structure</a:t>
            </a:r>
            <a:endParaRPr lang="en-US" b="0" dirty="0"/>
          </a:p>
          <a:p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/>
              <a:t>Advanced system concepts </a:t>
            </a:r>
            <a:r>
              <a:rPr lang="en-US" altLang="de-DE" b="0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</a:t>
            </a:r>
            <a:r>
              <a:rPr lang="en-US" b="0" dirty="0"/>
              <a:t>define measurement and modelling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Massive MIMO/pencil </a:t>
            </a:r>
            <a:r>
              <a:rPr lang="en-US" dirty="0" err="1"/>
              <a:t>beamforming</a:t>
            </a:r>
            <a:r>
              <a:rPr lang="en-US" dirty="0"/>
              <a:t>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large spatial bandwidth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Adaptive or switched selection </a:t>
            </a:r>
            <a:r>
              <a:rPr lang="en-US" dirty="0" err="1"/>
              <a:t>beamforming</a:t>
            </a:r>
            <a:r>
              <a:rPr lang="en-US" dirty="0"/>
              <a:t> to mitigate shadowing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Channel bonding </a:t>
            </a:r>
            <a:r>
              <a:rPr lang="en-US" altLang="de-DE" dirty="0">
                <a:solidFill>
                  <a:schemeClr val="tx1"/>
                </a:solidFill>
                <a:sym typeface="Symbol"/>
              </a:rPr>
              <a:t></a:t>
            </a:r>
            <a:r>
              <a:rPr lang="en-US" dirty="0"/>
              <a:t> large bandwidth</a:t>
            </a:r>
            <a:endParaRPr lang="en-US" b="0" dirty="0"/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Propagation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Double directional measurements are needed to characterize the full channel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Polarization is an important aspect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High dynamic range </a:t>
            </a:r>
            <a:r>
              <a:rPr lang="en-US" dirty="0">
                <a:solidFill>
                  <a:schemeClr val="tx1"/>
                </a:solidFill>
              </a:rPr>
              <a:t>is</a:t>
            </a:r>
            <a:r>
              <a:rPr lang="en-US" b="0" dirty="0">
                <a:solidFill>
                  <a:schemeClr val="tx1"/>
                </a:solidFill>
              </a:rPr>
              <a:t> essential to measure the different propagation effects</a:t>
            </a:r>
          </a:p>
          <a:p>
            <a:pPr>
              <a:buFont typeface="Arial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Channel characterization for different usage cases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 marL="0" indent="0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671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11560" y="2484512"/>
            <a:ext cx="777240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Outdoor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 Setup</a:t>
            </a:r>
          </a:p>
        </p:txBody>
      </p:sp>
    </p:spTree>
    <p:extLst>
      <p:ext uri="{BB962C8B-B14F-4D97-AF65-F5344CB8AC3E}">
        <p14:creationId xmlns:p14="http://schemas.microsoft.com/office/powerpoint/2010/main" xmlns="" val="299686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124941"/>
          </a:xfrm>
          <a:prstGeom prst="rect">
            <a:avLst/>
          </a:prstGeom>
        </p:spPr>
      </p:pic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66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b="1" dirty="0">
                <a:solidFill>
                  <a:srgbClr val="FFFFFF"/>
                </a:solidFill>
              </a:rPr>
              <a:t>Outdoor Measurements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2277341"/>
            <a:ext cx="4068726" cy="1583708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User Access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Tx located at a </a:t>
            </a:r>
            <a:r>
              <a:rPr lang="de-DE" sz="1800" dirty="0" err="1"/>
              <a:t>rooftop</a:t>
            </a:r>
            <a:r>
              <a:rPr lang="de-DE" sz="1800" dirty="0"/>
              <a:t> </a:t>
            </a:r>
            <a:r>
              <a:rPr lang="de-DE" sz="1800" dirty="0" err="1" smtClean="0"/>
              <a:t>level</a:t>
            </a:r>
            <a:r>
              <a:rPr lang="de-DE" sz="1800" dirty="0" smtClean="0"/>
              <a:t> (14m)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Rx located at </a:t>
            </a:r>
            <a:r>
              <a:rPr lang="de-DE" sz="1800" dirty="0" err="1"/>
              <a:t>person</a:t>
            </a:r>
            <a:r>
              <a:rPr lang="de-DE" sz="1800" dirty="0"/>
              <a:t> </a:t>
            </a:r>
            <a:r>
              <a:rPr lang="de-DE" sz="1800" dirty="0" err="1" smtClean="0"/>
              <a:t>level</a:t>
            </a:r>
            <a:r>
              <a:rPr lang="de-DE" sz="1800" dirty="0" smtClean="0"/>
              <a:t> (1.5m)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LOS and NLOS</a:t>
            </a:r>
          </a:p>
          <a:p>
            <a:pPr marL="0" indent="0">
              <a:buNone/>
            </a:pPr>
            <a:endParaRPr lang="en-GB" sz="1800" b="1" dirty="0"/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  <a:p>
            <a:endParaRPr lang="en-US" sz="1800" dirty="0">
              <a:solidFill>
                <a:srgbClr val="00335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0237" y="620688"/>
            <a:ext cx="8335926" cy="13629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e-DE" sz="2000" b="1" kern="0" dirty="0">
                <a:solidFill>
                  <a:schemeClr val="bg1"/>
                </a:solidFill>
              </a:rPr>
              <a:t>Measurement set-up</a:t>
            </a:r>
            <a:endParaRPr lang="en-GB" sz="2000" b="1" kern="0" dirty="0">
              <a:solidFill>
                <a:schemeClr val="bg1"/>
              </a:solidFill>
            </a:endParaRPr>
          </a:p>
          <a:p>
            <a:r>
              <a:rPr lang="en-GB" sz="2000" kern="0" dirty="0">
                <a:solidFill>
                  <a:schemeClr val="bg1"/>
                </a:solidFill>
              </a:rPr>
              <a:t>Dual-band measurements: 30 and 60 GHz</a:t>
            </a:r>
          </a:p>
          <a:p>
            <a:r>
              <a:rPr lang="de-DE" sz="2000" kern="0" dirty="0">
                <a:solidFill>
                  <a:schemeClr val="bg1"/>
                </a:solidFill>
              </a:rPr>
              <a:t>30°HPBW at Tx and Rx </a:t>
            </a:r>
            <a:r>
              <a:rPr lang="de-DE" sz="2000" kern="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bg1"/>
                </a:solidFill>
              </a:rPr>
              <a:t>Az: -150°:30°:180°</a:t>
            </a:r>
          </a:p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</a:rPr>
              <a:t>                                                   </a:t>
            </a:r>
            <a:r>
              <a:rPr lang="de-DE" sz="2000" dirty="0" smtClean="0">
                <a:solidFill>
                  <a:schemeClr val="bg1"/>
                </a:solidFill>
              </a:rPr>
              <a:t>  </a:t>
            </a:r>
            <a:r>
              <a:rPr lang="de-DE" sz="2000" dirty="0" err="1" smtClean="0">
                <a:solidFill>
                  <a:schemeClr val="bg1"/>
                </a:solidFill>
              </a:rPr>
              <a:t>El</a:t>
            </a:r>
            <a:r>
              <a:rPr lang="de-DE" sz="2000" dirty="0">
                <a:solidFill>
                  <a:schemeClr val="bg1"/>
                </a:solidFill>
              </a:rPr>
              <a:t>: -30</a:t>
            </a:r>
            <a:r>
              <a:rPr lang="de-DE" sz="2000" dirty="0" smtClean="0">
                <a:solidFill>
                  <a:schemeClr val="bg1"/>
                </a:solidFill>
              </a:rPr>
              <a:t>°   :</a:t>
            </a:r>
            <a:r>
              <a:rPr lang="de-DE" sz="2000" dirty="0">
                <a:solidFill>
                  <a:schemeClr val="bg1"/>
                </a:solidFill>
              </a:rPr>
              <a:t>30°:30°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84730" y="2277341"/>
            <a:ext cx="4923773" cy="35279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GB" sz="1800" b="1" kern="0" dirty="0" smtClean="0"/>
              <a:t>Measurement Parameters</a:t>
            </a:r>
            <a:endParaRPr lang="en-GB" sz="1800" b="1" kern="0" dirty="0"/>
          </a:p>
          <a:p>
            <a:endParaRPr lang="en-US" sz="1800" kern="0" dirty="0" smtClean="0"/>
          </a:p>
          <a:p>
            <a:r>
              <a:rPr lang="en-US" sz="1800" kern="0" dirty="0"/>
              <a:t>7 GHz </a:t>
            </a:r>
            <a:r>
              <a:rPr lang="en-US" sz="1800" kern="0" dirty="0" smtClean="0"/>
              <a:t>bandwidth</a:t>
            </a:r>
            <a:endParaRPr lang="en-US" sz="1800" kern="0" dirty="0"/>
          </a:p>
          <a:p>
            <a:r>
              <a:rPr lang="en-US" sz="1800" kern="0" dirty="0" smtClean="0"/>
              <a:t>Dual </a:t>
            </a:r>
            <a:r>
              <a:rPr lang="en-US" sz="1800" kern="0" dirty="0"/>
              <a:t>polarization measurement capability</a:t>
            </a:r>
          </a:p>
          <a:p>
            <a:r>
              <a:rPr lang="en-US" sz="1800" kern="0" dirty="0"/>
              <a:t>25 dB AGC (Automatic Gain Control) with 3.5 dB steps</a:t>
            </a:r>
          </a:p>
          <a:p>
            <a:r>
              <a:rPr lang="en-US" sz="1800" kern="0" dirty="0"/>
              <a:t>High instantaneous dynamic range: up to 75 dB </a:t>
            </a:r>
          </a:p>
          <a:p>
            <a:r>
              <a:rPr lang="en-US" sz="1800" kern="0" dirty="0"/>
              <a:t>Multi-Link and Massive MIMO capabilities</a:t>
            </a:r>
          </a:p>
          <a:p>
            <a:r>
              <a:rPr lang="en-US" sz="1800" kern="0" dirty="0"/>
              <a:t>Double directional </a:t>
            </a:r>
            <a:r>
              <a:rPr lang="en-US" sz="1800" kern="0" dirty="0" smtClean="0"/>
              <a:t>measurements</a:t>
            </a:r>
            <a:endParaRPr lang="en-US" sz="1800" kern="0" dirty="0"/>
          </a:p>
          <a:p>
            <a:endParaRPr lang="en-US" sz="1800" kern="0" dirty="0"/>
          </a:p>
          <a:p>
            <a:endParaRPr lang="en-US" sz="1800" kern="0" dirty="0">
              <a:solidFill>
                <a:srgbClr val="003359"/>
              </a:solidFill>
            </a:endParaRPr>
          </a:p>
          <a:p>
            <a:endParaRPr lang="en-US" sz="1800" kern="0" dirty="0">
              <a:solidFill>
                <a:srgbClr val="003359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788"/>
          <a:stretch/>
        </p:blipFill>
        <p:spPr>
          <a:xfrm>
            <a:off x="664924" y="3861049"/>
            <a:ext cx="2736304" cy="24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50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TW"/>
              <a:t>Slide </a:t>
            </a:r>
            <a:fld id="{120884A1-2C4A-4BE4-9D0B-985BC69D3519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68846" y="2492896"/>
            <a:ext cx="8280920" cy="1888976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60 GHz</a:t>
            </a:r>
          </a:p>
          <a:p>
            <a:pPr algn="ctr" eaLnBrk="1" hangingPunct="1">
              <a:defRPr/>
            </a:pP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Measurement Results</a:t>
            </a:r>
          </a:p>
        </p:txBody>
      </p:sp>
    </p:spTree>
    <p:extLst>
      <p:ext uri="{BB962C8B-B14F-4D97-AF65-F5344CB8AC3E}">
        <p14:creationId xmlns:p14="http://schemas.microsoft.com/office/powerpoint/2010/main" xmlns="" val="127191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731" y="3820135"/>
            <a:ext cx="3600000" cy="24060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11" y="1503435"/>
            <a:ext cx="3600000" cy="24060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44526" y="161958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Rx1</a:t>
            </a:r>
            <a:endParaRPr lang="en-GB" sz="1800" dirty="0"/>
          </a:p>
        </p:txBody>
      </p:sp>
      <p:sp>
        <p:nvSpPr>
          <p:cNvPr id="30" name="Rectangle 29"/>
          <p:cNvSpPr/>
          <p:nvPr/>
        </p:nvSpPr>
        <p:spPr>
          <a:xfrm>
            <a:off x="945201" y="4004369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Rx3</a:t>
            </a:r>
            <a:endParaRPr lang="en-GB" sz="1800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45259" y="1124744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241719" y="1686535"/>
            <a:ext cx="3581400" cy="4267200"/>
            <a:chOff x="4572000" y="838200"/>
            <a:chExt cx="3581400" cy="426720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042660" y="33672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031230" y="28810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758940" y="21833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477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09260" y="32327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86400" y="26235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06540" y="22710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8390" y="187872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869850" y="1754260"/>
            <a:ext cx="950952" cy="681316"/>
            <a:chOff x="7962900" y="873759"/>
            <a:chExt cx="950952" cy="681316"/>
          </a:xfrm>
        </p:grpSpPr>
        <p:grpSp>
          <p:nvGrpSpPr>
            <p:cNvPr id="73" name="Group 7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75" name="Straight Arrow Connector 7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 bwMode="auto">
          <a:xfrm>
            <a:off x="7421526" y="307532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45326" y="274984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Rx8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331866" y="2772563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82336" y="244708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Rx9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61537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971600" y="2172867"/>
            <a:ext cx="3061778" cy="338554"/>
            <a:chOff x="971600" y="2172867"/>
            <a:chExt cx="3061778" cy="338554"/>
          </a:xfrm>
        </p:grpSpPr>
        <p:cxnSp>
          <p:nvCxnSpPr>
            <p:cNvPr id="5" name="Gerader Verbinder 4"/>
            <p:cNvCxnSpPr/>
            <p:nvPr/>
          </p:nvCxnSpPr>
          <p:spPr bwMode="auto">
            <a:xfrm>
              <a:off x="971600" y="2492896"/>
              <a:ext cx="280831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feld 5"/>
            <p:cNvSpPr txBox="1"/>
            <p:nvPr/>
          </p:nvSpPr>
          <p:spPr>
            <a:xfrm>
              <a:off x="2239005" y="2172867"/>
              <a:ext cx="1794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25 dB Threshold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1039333" y="4485658"/>
            <a:ext cx="3061778" cy="338554"/>
            <a:chOff x="971600" y="2172867"/>
            <a:chExt cx="3061778" cy="338554"/>
          </a:xfrm>
        </p:grpSpPr>
        <p:cxnSp>
          <p:nvCxnSpPr>
            <p:cNvPr id="37" name="Gerader Verbinder 36"/>
            <p:cNvCxnSpPr/>
            <p:nvPr/>
          </p:nvCxnSpPr>
          <p:spPr bwMode="auto">
            <a:xfrm>
              <a:off x="971600" y="2492896"/>
              <a:ext cx="280831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Textfeld 37"/>
            <p:cNvSpPr txBox="1"/>
            <p:nvPr/>
          </p:nvSpPr>
          <p:spPr>
            <a:xfrm>
              <a:off x="2239005" y="2172867"/>
              <a:ext cx="1794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25 dB Threshold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Gerader Verbinder 8"/>
          <p:cNvCxnSpPr/>
          <p:nvPr/>
        </p:nvCxnSpPr>
        <p:spPr bwMode="auto">
          <a:xfrm flipV="1">
            <a:off x="5786701" y="4301109"/>
            <a:ext cx="2385699" cy="173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 flipV="1">
            <a:off x="5880019" y="5445139"/>
            <a:ext cx="2292381" cy="265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8092086" y="4305121"/>
            <a:ext cx="0" cy="1140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feld 15"/>
          <p:cNvSpPr txBox="1"/>
          <p:nvPr/>
        </p:nvSpPr>
        <p:spPr>
          <a:xfrm rot="16200000">
            <a:off x="7853409" y="3751989"/>
            <a:ext cx="78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10m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49" name="Gerader Verbinder 48"/>
          <p:cNvCxnSpPr/>
          <p:nvPr/>
        </p:nvCxnSpPr>
        <p:spPr bwMode="auto">
          <a:xfrm flipV="1">
            <a:off x="5787895" y="3811554"/>
            <a:ext cx="2385699" cy="173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mit Pfeil 49"/>
          <p:cNvCxnSpPr/>
          <p:nvPr/>
        </p:nvCxnSpPr>
        <p:spPr bwMode="auto">
          <a:xfrm>
            <a:off x="8092086" y="3805553"/>
            <a:ext cx="0" cy="4955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2" name="Textfeld 51"/>
          <p:cNvSpPr txBox="1"/>
          <p:nvPr/>
        </p:nvSpPr>
        <p:spPr>
          <a:xfrm rot="16200000">
            <a:off x="7873200" y="4589883"/>
            <a:ext cx="78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45m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75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3600000" cy="2406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258" y="1488186"/>
            <a:ext cx="3600000" cy="24060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09054" y="1588487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Rx6</a:t>
            </a:r>
            <a:endParaRPr lang="en-GB" sz="1800" dirty="0"/>
          </a:p>
        </p:txBody>
      </p:sp>
      <p:sp>
        <p:nvSpPr>
          <p:cNvPr id="30" name="Rectangle 29"/>
          <p:cNvSpPr/>
          <p:nvPr/>
        </p:nvSpPr>
        <p:spPr>
          <a:xfrm>
            <a:off x="909729" y="3973274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3359"/>
                </a:solidFill>
              </a:rPr>
              <a:t>Rx7</a:t>
            </a:r>
            <a:endParaRPr lang="en-GB" sz="1800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762933" y="1242129"/>
            <a:ext cx="4068726" cy="49530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Synthetic </a:t>
            </a:r>
            <a:r>
              <a:rPr lang="en-GB" sz="1800" b="1" dirty="0" err="1"/>
              <a:t>omni</a:t>
            </a:r>
            <a:r>
              <a:rPr lang="en-GB" sz="1800" b="1" dirty="0"/>
              <a:t>-PDP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061430" y="1655440"/>
            <a:ext cx="3581400" cy="4267200"/>
            <a:chOff x="4572000" y="838200"/>
            <a:chExt cx="3581400" cy="426720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 cstate="print"/>
            <a:srcRect l="20548" r="15069" b="3768"/>
            <a:stretch/>
          </p:blipFill>
          <p:spPr>
            <a:xfrm>
              <a:off x="4572000" y="838200"/>
              <a:ext cx="3581400" cy="4267200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 bwMode="auto">
            <a:xfrm>
              <a:off x="6096000" y="4495800"/>
              <a:ext cx="228600" cy="2286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042660" y="3367291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031230" y="288101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758940" y="218336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6477000" y="2186940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335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179820" y="4240768"/>
              <a:ext cx="441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Tx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09260" y="323276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Rx1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86400" y="262355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Rx3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06540" y="22710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Rx7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8390" y="187872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solidFill>
                    <a:schemeClr val="bg1"/>
                  </a:solidFill>
                </a:rPr>
                <a:t>Rx6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790938" y="1663060"/>
            <a:ext cx="950952" cy="681316"/>
            <a:chOff x="7962900" y="873759"/>
            <a:chExt cx="950952" cy="681316"/>
          </a:xfrm>
        </p:grpSpPr>
        <p:grpSp>
          <p:nvGrpSpPr>
            <p:cNvPr id="73" name="Group 72"/>
            <p:cNvGrpSpPr/>
            <p:nvPr/>
          </p:nvGrpSpPr>
          <p:grpSpPr>
            <a:xfrm>
              <a:off x="7962900" y="873759"/>
              <a:ext cx="506968" cy="661909"/>
              <a:chOff x="7962900" y="873759"/>
              <a:chExt cx="506968" cy="661909"/>
            </a:xfrm>
          </p:grpSpPr>
          <p:cxnSp>
            <p:nvCxnSpPr>
              <p:cNvPr id="75" name="Straight Arrow Connector 74"/>
              <p:cNvCxnSpPr/>
              <p:nvPr/>
            </p:nvCxnSpPr>
            <p:spPr bwMode="auto">
              <a:xfrm flipV="1">
                <a:off x="8077200" y="1066800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 rot="5400000" flipV="1">
                <a:off x="8235434" y="1213366"/>
                <a:ext cx="0" cy="4688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TextBox 76"/>
              <p:cNvSpPr txBox="1"/>
              <p:nvPr/>
            </p:nvSpPr>
            <p:spPr>
              <a:xfrm>
                <a:off x="7962900" y="873759"/>
                <a:ext cx="381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solidFill>
                      <a:schemeClr val="bg1"/>
                    </a:solidFill>
                  </a:rPr>
                  <a:t>0°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418552" y="1308854"/>
              <a:ext cx="495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90°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 bwMode="auto">
          <a:xfrm>
            <a:off x="6576030" y="3000608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99830" y="267513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Rx8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5486370" y="2697851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436840" y="237237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Rx9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9610" y="61537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/>
          <a:p>
            <a:pPr algn="l"/>
            <a:r>
              <a:rPr lang="de-DE" sz="2400" b="1" dirty="0">
                <a:solidFill>
                  <a:schemeClr val="tx1"/>
                </a:solidFill>
              </a:rPr>
              <a:t>Outdoor Measurements</a:t>
            </a:r>
          </a:p>
        </p:txBody>
      </p:sp>
      <p:grpSp>
        <p:nvGrpSpPr>
          <p:cNvPr id="33" name="Gruppieren 32"/>
          <p:cNvGrpSpPr/>
          <p:nvPr/>
        </p:nvGrpSpPr>
        <p:grpSpPr>
          <a:xfrm>
            <a:off x="986724" y="2173993"/>
            <a:ext cx="3061778" cy="338554"/>
            <a:chOff x="971600" y="2172867"/>
            <a:chExt cx="3061778" cy="338554"/>
          </a:xfrm>
        </p:grpSpPr>
        <p:cxnSp>
          <p:nvCxnSpPr>
            <p:cNvPr id="36" name="Gerader Verbinder 35"/>
            <p:cNvCxnSpPr/>
            <p:nvPr/>
          </p:nvCxnSpPr>
          <p:spPr bwMode="auto">
            <a:xfrm>
              <a:off x="971600" y="2492896"/>
              <a:ext cx="280831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feld 36"/>
            <p:cNvSpPr txBox="1"/>
            <p:nvPr/>
          </p:nvSpPr>
          <p:spPr>
            <a:xfrm>
              <a:off x="2239005" y="2172867"/>
              <a:ext cx="1794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25 dB Threshold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950452" y="4471331"/>
            <a:ext cx="3061778" cy="338554"/>
            <a:chOff x="971600" y="2172867"/>
            <a:chExt cx="3061778" cy="338554"/>
          </a:xfrm>
        </p:grpSpPr>
        <p:cxnSp>
          <p:nvCxnSpPr>
            <p:cNvPr id="39" name="Gerader Verbinder 38"/>
            <p:cNvCxnSpPr/>
            <p:nvPr/>
          </p:nvCxnSpPr>
          <p:spPr bwMode="auto">
            <a:xfrm>
              <a:off x="971600" y="2492896"/>
              <a:ext cx="2808312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Textfeld 39"/>
            <p:cNvSpPr txBox="1"/>
            <p:nvPr/>
          </p:nvSpPr>
          <p:spPr>
            <a:xfrm>
              <a:off x="2239005" y="2172867"/>
              <a:ext cx="17943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25 dB Threshold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1" name="Gerader Verbinder 40"/>
          <p:cNvCxnSpPr>
            <a:stCxn id="80" idx="6"/>
          </p:cNvCxnSpPr>
          <p:nvPr/>
        </p:nvCxnSpPr>
        <p:spPr bwMode="auto">
          <a:xfrm flipV="1">
            <a:off x="5638770" y="2745427"/>
            <a:ext cx="2533630" cy="28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/>
          <p:cNvCxnSpPr/>
          <p:nvPr/>
        </p:nvCxnSpPr>
        <p:spPr bwMode="auto">
          <a:xfrm flipV="1">
            <a:off x="5880019" y="5445139"/>
            <a:ext cx="2292381" cy="265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mit Pfeil 42"/>
          <p:cNvCxnSpPr/>
          <p:nvPr/>
        </p:nvCxnSpPr>
        <p:spPr bwMode="auto">
          <a:xfrm flipH="1">
            <a:off x="8092086" y="3091352"/>
            <a:ext cx="5150" cy="23537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6" name="Textfeld 45"/>
          <p:cNvSpPr txBox="1"/>
          <p:nvPr/>
        </p:nvSpPr>
        <p:spPr>
          <a:xfrm rot="16200000">
            <a:off x="7868050" y="3908741"/>
            <a:ext cx="78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85m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47" name="Gerader Verbinder 46"/>
          <p:cNvCxnSpPr/>
          <p:nvPr/>
        </p:nvCxnSpPr>
        <p:spPr bwMode="auto">
          <a:xfrm flipV="1">
            <a:off x="5712388" y="3079610"/>
            <a:ext cx="2460012" cy="260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mit Pfeil 47"/>
          <p:cNvCxnSpPr/>
          <p:nvPr/>
        </p:nvCxnSpPr>
        <p:spPr bwMode="auto">
          <a:xfrm>
            <a:off x="8098742" y="2759739"/>
            <a:ext cx="1130" cy="3113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3" name="Textfeld 52"/>
          <p:cNvSpPr txBox="1"/>
          <p:nvPr/>
        </p:nvSpPr>
        <p:spPr>
          <a:xfrm rot="16200000">
            <a:off x="7914044" y="2572429"/>
            <a:ext cx="78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10m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44469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36</TotalTime>
  <Words>865</Words>
  <Application>Microsoft Office PowerPoint</Application>
  <PresentationFormat>On-screen Show (4:3)</PresentationFormat>
  <Paragraphs>257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802-11-Submission</vt:lpstr>
      <vt:lpstr>Outdoor measurement for a rooftop to street scenario at 60 GHz  </vt:lpstr>
      <vt:lpstr>Abstract</vt:lpstr>
      <vt:lpstr>Outline</vt:lpstr>
      <vt:lpstr>Motivation</vt:lpstr>
      <vt:lpstr>Slide 5</vt:lpstr>
      <vt:lpstr>Outdoor Measurements</vt:lpstr>
      <vt:lpstr>Slide 7</vt:lpstr>
      <vt:lpstr>Outdoor Measurements</vt:lpstr>
      <vt:lpstr>Outdoor Measurements</vt:lpstr>
      <vt:lpstr>Outdoor Measurements</vt:lpstr>
      <vt:lpstr>Outdoor Measurements</vt:lpstr>
      <vt:lpstr>Outdoor Measurements</vt:lpstr>
      <vt:lpstr>Outdoor Measurements</vt:lpstr>
      <vt:lpstr>Outdoor Measurements</vt:lpstr>
      <vt:lpstr>Outdoor Measurements</vt:lpstr>
      <vt:lpstr>Outdoor Measurements</vt:lpstr>
      <vt:lpstr>Outdoor Measurements</vt:lpstr>
      <vt:lpstr>Conclusions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Robert Müller, Stephan H;Diego Dupleich, Reiner Thomä</dc:creator>
  <cp:lastModifiedBy>yx</cp:lastModifiedBy>
  <cp:revision>1251</cp:revision>
  <cp:lastPrinted>1601-01-01T00:00:00Z</cp:lastPrinted>
  <dcterms:created xsi:type="dcterms:W3CDTF">2014-10-16T10:58:26Z</dcterms:created>
  <dcterms:modified xsi:type="dcterms:W3CDTF">2016-09-12T07:54:23Z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1473666256</vt:lpwstr>
  </property>
</Properties>
</file>