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81" r:id="rId2"/>
    <p:sldId id="257" r:id="rId3"/>
    <p:sldId id="291" r:id="rId4"/>
    <p:sldId id="286" r:id="rId5"/>
    <p:sldId id="289" r:id="rId6"/>
    <p:sldId id="294" r:id="rId7"/>
    <p:sldId id="282" r:id="rId8"/>
    <p:sldId id="270" r:id="rId9"/>
    <p:sldId id="293" r:id="rId10"/>
    <p:sldId id="292" r:id="rId11"/>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103" d="100"/>
          <a:sy n="103" d="100"/>
        </p:scale>
        <p:origin x="588" y="54"/>
      </p:cViewPr>
      <p:guideLst/>
    </p:cSldViewPr>
  </p:slideViewPr>
  <p:notesTextViewPr>
    <p:cViewPr>
      <p:scale>
        <a:sx n="1" d="1"/>
        <a:sy n="1" d="1"/>
      </p:scale>
      <p:origin x="0" y="0"/>
    </p:cViewPr>
  </p:notesTextViewPr>
  <p:notesViewPr>
    <p:cSldViewPr snapToGrid="0">
      <p:cViewPr varScale="1">
        <p:scale>
          <a:sx n="83" d="100"/>
          <a:sy n="83" d="100"/>
        </p:scale>
        <p:origin x="201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C64F1-CDB8-4BFC-8509-3A8474E73007}" type="datetimeFigureOut">
              <a:rPr lang="ko-KR" altLang="en-US" smtClean="0"/>
              <a:t>2016-09-14</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01AFE9-7123-4EE6-94AE-47BB843F54D8}" type="slidenum">
              <a:rPr lang="ko-KR" altLang="en-US" smtClean="0"/>
              <a:t>‹#›</a:t>
            </a:fld>
            <a:endParaRPr lang="ko-KR" altLang="en-US"/>
          </a:p>
        </p:txBody>
      </p:sp>
    </p:spTree>
    <p:extLst>
      <p:ext uri="{BB962C8B-B14F-4D97-AF65-F5344CB8AC3E}">
        <p14:creationId xmlns:p14="http://schemas.microsoft.com/office/powerpoint/2010/main" val="367082563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3503D92B-7FF3-4751-8ECB-18A728F13475}" type="slidenum">
              <a:rPr lang="ko-KR" altLang="en-US" smtClean="0"/>
              <a:t>1</a:t>
            </a:fld>
            <a:endParaRPr lang="ko-KR" altLang="en-US"/>
          </a:p>
        </p:txBody>
      </p:sp>
    </p:spTree>
    <p:extLst>
      <p:ext uri="{BB962C8B-B14F-4D97-AF65-F5344CB8AC3E}">
        <p14:creationId xmlns:p14="http://schemas.microsoft.com/office/powerpoint/2010/main" val="2733456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D6F683F6-2109-4E05-8E30-4C3A2EA96C86}" type="slidenum">
              <a:rPr lang="ko-KR" altLang="en-US" smtClean="0"/>
              <a:t>10</a:t>
            </a:fld>
            <a:endParaRPr lang="ko-KR" altLang="en-US"/>
          </a:p>
        </p:txBody>
      </p:sp>
    </p:spTree>
    <p:extLst>
      <p:ext uri="{BB962C8B-B14F-4D97-AF65-F5344CB8AC3E}">
        <p14:creationId xmlns:p14="http://schemas.microsoft.com/office/powerpoint/2010/main" val="1367115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a:prstGeom prst="rect">
            <a:avLst/>
          </a:prstGeo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9666156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600200"/>
            <a:ext cx="8229600" cy="4525963"/>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2016-09-14</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3289449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a:prstGeom prst="rect">
            <a:avLst/>
          </a:prstGeo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a:prstGeom prst="rect">
            <a:avLst/>
          </a:prstGeo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2016-09-14</a:t>
            </a:fld>
            <a:endParaRPr lang="ko-KR" altLang="en-US"/>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799334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620688"/>
            <a:ext cx="8229600" cy="1143000"/>
          </a:xfrm>
          <a:prstGeom prst="rect">
            <a:avLst/>
          </a:prstGeom>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457200" y="1946250"/>
            <a:ext cx="8229600" cy="4525963"/>
          </a:xfrm>
          <a:prstGeom prst="rect">
            <a:avLst/>
          </a:prstGeo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8" name="Rectangle 4"/>
          <p:cNvSpPr txBox="1">
            <a:spLocks noChangeArrowheads="1"/>
          </p:cNvSpPr>
          <p:nvPr userDrawn="1"/>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9" name="Rectangle 5"/>
          <p:cNvSpPr txBox="1">
            <a:spLocks noChangeArrowheads="1"/>
          </p:cNvSpPr>
          <p:nvPr userDrawn="1"/>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ko-KR"/>
            </a:defPPr>
            <a:lvl1pPr marL="0" algn="ctr" defTabSz="914400" rtl="0" eaLnBrk="1" latin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anose="02020603050405020304" pitchFamily="18" charset="0"/>
                <a:ea typeface="+mn-ea"/>
                <a:cs typeface="Times New Roman" panose="02020603050405020304" pitchFamily="18" charset="0"/>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7377237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5" name="바닥글 개체 틀 4"/>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6" name="슬라이드 번호 개체 틀 5"/>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2993912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811055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2016-09-14</a:t>
            </a:fld>
            <a:endParaRPr lang="ko-KR" altLang="en-US" dirty="0"/>
          </a:p>
        </p:txBody>
      </p:sp>
      <p:sp>
        <p:nvSpPr>
          <p:cNvPr id="8" name="바닥글 개체 틀 7"/>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9" name="슬라이드 번호 개체 틀 8"/>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694110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a:prstGeom prst="rect">
            <a:avLst/>
          </a:prstGeom>
        </p:spPr>
        <p:txBody>
          <a:bodyPr/>
          <a:lstStyle/>
          <a:p>
            <a:r>
              <a:rPr lang="ko-KR" altLang="en-US" smtClean="0"/>
              <a:t>마스터 제목 스타일 편집</a:t>
            </a:r>
            <a:endParaRPr lang="ko-KR" altLang="en-US"/>
          </a:p>
        </p:txBody>
      </p:sp>
      <p:sp>
        <p:nvSpPr>
          <p:cNvPr id="4" name="바닥글 개체 틀 3"/>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5" name="슬라이드 번호 개체 틀 4"/>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319339412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2016-09-14</a:t>
            </a:fld>
            <a:endParaRPr lang="ko-KR" altLang="en-US"/>
          </a:p>
        </p:txBody>
      </p:sp>
      <p:sp>
        <p:nvSpPr>
          <p:cNvPr id="3" name="바닥글 개체 틀 2"/>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4" name="슬라이드 번호 개체 틀 3"/>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77924537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2016-09-14</a:t>
            </a:fld>
            <a:endParaRPr lang="ko-KR" altLang="en-US" dirty="0"/>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13079648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a:prstGeom prst="rect">
            <a:avLst/>
          </a:prstGeo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a:xfrm>
            <a:off x="457200" y="6356350"/>
            <a:ext cx="2133600" cy="365125"/>
          </a:xfrm>
          <a:prstGeom prst="rect">
            <a:avLst/>
          </a:prstGeom>
        </p:spPr>
        <p:txBody>
          <a:bodyPr/>
          <a:lstStyle/>
          <a:p>
            <a:fld id="{6BB5A51D-0C24-4699-BDF4-7D3F58547CCB}" type="datetimeFigureOut">
              <a:rPr lang="ko-KR" altLang="en-US" smtClean="0"/>
              <a:t>2016-09-14</a:t>
            </a:fld>
            <a:endParaRPr lang="ko-KR" altLang="en-US"/>
          </a:p>
        </p:txBody>
      </p:sp>
      <p:sp>
        <p:nvSpPr>
          <p:cNvPr id="6" name="바닥글 개체 틀 5"/>
          <p:cNvSpPr>
            <a:spLocks noGrp="1"/>
          </p:cNvSpPr>
          <p:nvPr>
            <p:ph type="ftr" sz="quarter" idx="11"/>
          </p:nvPr>
        </p:nvSpPr>
        <p:spPr>
          <a:xfrm>
            <a:off x="3124200" y="6356350"/>
            <a:ext cx="2895600" cy="365125"/>
          </a:xfrm>
          <a:prstGeom prst="rect">
            <a:avLst/>
          </a:prstGeom>
        </p:spPr>
        <p:txBody>
          <a:bodyPr/>
          <a:lstStyle/>
          <a:p>
            <a:endParaRPr lang="ko-KR" altLang="en-US"/>
          </a:p>
        </p:txBody>
      </p:sp>
      <p:sp>
        <p:nvSpPr>
          <p:cNvPr id="7" name="슬라이드 번호 개체 틀 6"/>
          <p:cNvSpPr>
            <a:spLocks noGrp="1"/>
          </p:cNvSpPr>
          <p:nvPr>
            <p:ph type="sldNum" sz="quarter" idx="12"/>
          </p:nvPr>
        </p:nvSpPr>
        <p:spPr>
          <a:xfrm>
            <a:off x="6553200" y="6356350"/>
            <a:ext cx="2133600" cy="365125"/>
          </a:xfrm>
          <a:prstGeom prst="rect">
            <a:avLst/>
          </a:prstGeom>
        </p:spPr>
        <p:txBody>
          <a:bodyPr/>
          <a:lstStyle/>
          <a:p>
            <a:fld id="{00EBD4CC-B19F-4266-B7B6-B9BFF497C0E5}" type="slidenum">
              <a:rPr lang="ko-KR" altLang="en-US" smtClean="0"/>
              <a:t>‹#›</a:t>
            </a:fld>
            <a:endParaRPr lang="ko-KR" altLang="en-US"/>
          </a:p>
        </p:txBody>
      </p:sp>
    </p:spTree>
    <p:extLst>
      <p:ext uri="{BB962C8B-B14F-4D97-AF65-F5344CB8AC3E}">
        <p14:creationId xmlns:p14="http://schemas.microsoft.com/office/powerpoint/2010/main" val="22166194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8"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 name="Rectangle 4"/>
          <p:cNvSpPr>
            <a:spLocks noGrp="1" noChangeArrowheads="1"/>
          </p:cNvSpPr>
          <p:nvPr>
            <p:ph type="ftr" idx="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dirty="0" err="1" smtClean="0"/>
              <a:t>Jinsoo</a:t>
            </a:r>
            <a:r>
              <a:rPr lang="en-GB" dirty="0" smtClean="0"/>
              <a:t> </a:t>
            </a:r>
            <a:r>
              <a:rPr lang="en-GB" dirty="0" err="1" smtClean="0"/>
              <a:t>Ahn</a:t>
            </a:r>
            <a:r>
              <a:rPr lang="en-GB" dirty="0" smtClean="0"/>
              <a:t>, </a:t>
            </a:r>
            <a:r>
              <a:rPr lang="en-GB" dirty="0" err="1" smtClean="0"/>
              <a:t>Yonsei</a:t>
            </a:r>
            <a:r>
              <a:rPr lang="en-GB" dirty="0" smtClean="0"/>
              <a:t> University</a:t>
            </a:r>
            <a:endParaRPr lang="en-GB" dirty="0"/>
          </a:p>
        </p:txBody>
      </p:sp>
      <p:sp>
        <p:nvSpPr>
          <p:cNvPr id="11" name="Rectangle 5"/>
          <p:cNvSpPr>
            <a:spLocks noGrp="1" noChangeArrowheads="1"/>
          </p:cNvSpPr>
          <p:nvPr>
            <p:ph type="sldNum" idx="4"/>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cs typeface="Times New Roman" panose="02020603050405020304" pitchFamily="18" charset="0"/>
              </a:defRPr>
            </a:lvl1pPr>
          </a:lstStyle>
          <a:p>
            <a:r>
              <a:rPr lang="en-GB" smtClean="0"/>
              <a:t>Slide </a:t>
            </a:r>
            <a:fld id="{D09C756B-EB39-4236-ADBB-73052B179AE4}" type="slidenum">
              <a:rPr lang="en-GB" smtClean="0"/>
              <a:pPr/>
              <a:t>‹#›</a:t>
            </a:fld>
            <a:endParaRPr lang="en-GB"/>
          </a:p>
        </p:txBody>
      </p:sp>
      <p:sp>
        <p:nvSpPr>
          <p:cNvPr id="12"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3" name="Rectangle 7"/>
          <p:cNvSpPr>
            <a:spLocks noChangeArrowheads="1"/>
          </p:cNvSpPr>
          <p:nvPr userDrawn="1"/>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Times New Roman" panose="02020603050405020304" pitchFamily="18" charset="0"/>
                <a:cs typeface="Times New Roman" panose="02020603050405020304" pitchFamily="18" charset="0"/>
              </a:rPr>
              <a:t>Submission</a:t>
            </a:r>
          </a:p>
        </p:txBody>
      </p:sp>
      <p:sp>
        <p:nvSpPr>
          <p:cNvPr id="14" name="Line 8"/>
          <p:cNvSpPr>
            <a:spLocks noChangeShapeType="1"/>
          </p:cNvSpPr>
          <p:nvPr userDrawn="1"/>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latin typeface="Times New Roman" panose="02020603050405020304" pitchFamily="18" charset="0"/>
              <a:cs typeface="Times New Roman" panose="02020603050405020304" pitchFamily="18" charset="0"/>
            </a:endParaRPr>
          </a:p>
        </p:txBody>
      </p:sp>
      <p:sp>
        <p:nvSpPr>
          <p:cNvPr id="15"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charset="-128"/>
                <a:cs typeface="Times New Roman" panose="02020603050405020304" pitchFamily="18" charset="0"/>
              </a:rPr>
              <a:t>doc.: IEEE 802.11-16/1220r1</a:t>
            </a:r>
          </a:p>
        </p:txBody>
      </p:sp>
      <p:sp>
        <p:nvSpPr>
          <p:cNvPr id="19" name="직사각형 18"/>
          <p:cNvSpPr/>
          <p:nvPr userDrawn="1"/>
        </p:nvSpPr>
        <p:spPr>
          <a:xfrm>
            <a:off x="603396" y="290708"/>
            <a:ext cx="1764266" cy="369332"/>
          </a:xfrm>
          <a:prstGeom prst="rect">
            <a:avLst/>
          </a:prstGeom>
        </p:spPr>
        <p:txBody>
          <a:bodyPr wrap="none">
            <a:spAutoFit/>
          </a:bodyPr>
          <a:lstStyle/>
          <a:p>
            <a:pPr marL="0" marR="0" lvl="0" indent="0" algn="l" defTabSz="914400" rtl="0" eaLnBrk="1" fontAlgn="auto" latinLnBrk="1" hangingPunct="1">
              <a:lnSpc>
                <a:spcPct val="100000"/>
              </a:lnSpc>
              <a:spcBef>
                <a:spcPts val="0"/>
              </a:spcBef>
              <a:spcAft>
                <a:spcPts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ko-KR"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n-ea"/>
                <a:cs typeface="Times New Roman" panose="02020603050405020304" pitchFamily="18" charset="0"/>
              </a:rPr>
              <a:t>September 2016</a:t>
            </a:r>
          </a:p>
        </p:txBody>
      </p:sp>
    </p:spTree>
    <p:extLst>
      <p:ext uri="{BB962C8B-B14F-4D97-AF65-F5344CB8AC3E}">
        <p14:creationId xmlns:p14="http://schemas.microsoft.com/office/powerpoint/2010/main" val="3913356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1" hangingPunct="1">
        <a:spcBef>
          <a:spcPct val="0"/>
        </a:spcBef>
        <a:buNone/>
        <a:defRPr sz="3200" b="1" kern="1200">
          <a:solidFill>
            <a:schemeClr val="tx1"/>
          </a:solidFill>
          <a:latin typeface="Times New Roman" panose="02020603050405020304" pitchFamily="18" charset="0"/>
          <a:ea typeface="+mj-ea"/>
          <a:cs typeface="Times New Roman" panose="02020603050405020304" pitchFamily="18" charset="0"/>
        </a:defRPr>
      </a:lvl1pPr>
    </p:titleStyle>
    <p:bodyStyle>
      <a:lvl1pPr marL="342900" indent="-342900" algn="l" defTabSz="914400" rtl="0" eaLnBrk="1" latinLnBrk="1" hangingPunct="1">
        <a:spcBef>
          <a:spcPct val="20000"/>
        </a:spcBef>
        <a:buFont typeface="Arial" panose="020B0604020202020204" pitchFamily="34" charset="0"/>
        <a:buChar char="•"/>
        <a:defRPr sz="2400" b="1" kern="1200">
          <a:solidFill>
            <a:schemeClr val="tx1"/>
          </a:solidFill>
          <a:latin typeface="Times New Roman" panose="02020603050405020304" pitchFamily="18" charset="0"/>
          <a:ea typeface="+mn-ea"/>
          <a:cs typeface="Times New Roman" panose="02020603050405020304" pitchFamily="18" charset="0"/>
        </a:defRPr>
      </a:lvl1pPr>
      <a:lvl2pPr marL="742950" indent="-285750" algn="l" defTabSz="914400" rtl="0" eaLnBrk="1" latinLnBrk="1"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1" hangingPunct="1">
        <a:spcBef>
          <a:spcPct val="200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1" hangingPunct="1">
        <a:spcBef>
          <a:spcPct val="20000"/>
        </a:spcBef>
        <a:buFont typeface="Arial" panose="020B0604020202020204" pitchFamily="34" charset="0"/>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1" hangingPunct="1">
        <a:spcBef>
          <a:spcPct val="20000"/>
        </a:spcBef>
        <a:buFont typeface="Arial" panose="020B0604020202020204" pitchFamily="34" charset="0"/>
        <a:buChar char="»"/>
        <a:defRPr sz="7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_.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ko-KR" kern="0" noProof="0" dirty="0" smtClean="0">
                <a:solidFill>
                  <a:schemeClr val="tx1"/>
                </a:solidFill>
                <a:latin typeface="Times New Roman"/>
                <a:ea typeface="MS Gothic"/>
              </a:rPr>
              <a:t>MU mode EDCA control</a:t>
            </a:r>
            <a:endParaRPr kumimoji="0" lang="en-GB" sz="3200" b="1" i="0" u="none" strike="noStrike" kern="0" cap="none" spc="0" normalizeH="0" baseline="0" noProof="0" dirty="0">
              <a:ln>
                <a:noFill/>
              </a:ln>
              <a:solidFill>
                <a:schemeClr val="tx1"/>
              </a:solidFill>
              <a:effectLst/>
              <a:uLnTx/>
              <a:uFillTx/>
              <a:latin typeface="Times New Roman"/>
              <a:ea typeface="MS Gothic"/>
            </a:endParaRPr>
          </a:p>
        </p:txBody>
      </p:sp>
      <p:sp>
        <p:nvSpPr>
          <p:cNvPr id="5" name="Rectangle 2"/>
          <p:cNvSpPr txBox="1">
            <a:spLocks noChangeArrowheads="1"/>
          </p:cNvSpPr>
          <p:nvPr/>
        </p:nvSpPr>
        <p:spPr bwMode="auto">
          <a:xfrm>
            <a:off x="685800" y="2062708"/>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1" fontAlgn="base" latinLnBrk="1" hangingPunct="1">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2016-09-14</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6" name="Object 3"/>
          <p:cNvGraphicFramePr>
            <a:graphicFrameLocks noChangeAspect="1"/>
          </p:cNvGraphicFramePr>
          <p:nvPr>
            <p:extLst/>
          </p:nvPr>
        </p:nvGraphicFramePr>
        <p:xfrm>
          <a:off x="515938" y="2822575"/>
          <a:ext cx="7793037" cy="2944813"/>
        </p:xfrm>
        <a:graphic>
          <a:graphicData uri="http://schemas.openxmlformats.org/presentationml/2006/ole">
            <mc:AlternateContent xmlns:mc="http://schemas.openxmlformats.org/markup-compatibility/2006">
              <mc:Choice xmlns:v="urn:schemas-microsoft-com:vml" Requires="v">
                <p:oleObj spid="_x0000_s1080" name="Document" r:id="rId4" imgW="8249468" imgH="2999233" progId="Word.Document.8">
                  <p:embed/>
                </p:oleObj>
              </mc:Choice>
              <mc:Fallback>
                <p:oleObj name="Document" r:id="rId4" imgW="8249468" imgH="2999233" progId="Word.Document.8">
                  <p:embed/>
                  <p:pic>
                    <p:nvPicPr>
                      <p:cNvPr id="0" name=""/>
                      <p:cNvPicPr>
                        <a:picLocks noChangeAspect="1" noChangeArrowheads="1"/>
                      </p:cNvPicPr>
                      <p:nvPr/>
                    </p:nvPicPr>
                    <p:blipFill>
                      <a:blip r:embed="rId5"/>
                      <a:srcRect/>
                      <a:stretch>
                        <a:fillRect/>
                      </a:stretch>
                    </p:blipFill>
                    <p:spPr bwMode="auto">
                      <a:xfrm>
                        <a:off x="515938" y="2822575"/>
                        <a:ext cx="7793037" cy="29448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7" name="Rectangle 4"/>
          <p:cNvSpPr>
            <a:spLocks noChangeArrowheads="1"/>
          </p:cNvSpPr>
          <p:nvPr/>
        </p:nvSpPr>
        <p:spPr bwMode="auto">
          <a:xfrm>
            <a:off x="533400" y="2478633"/>
            <a:ext cx="1447800" cy="381000"/>
          </a:xfrm>
          <a:prstGeom prst="rect">
            <a:avLst/>
          </a:prstGeom>
          <a:noFill/>
          <a:ln w="9525">
            <a:noFill/>
            <a:round/>
            <a:headEnd/>
            <a:tailEnd/>
          </a:ln>
          <a:effectLst/>
        </p:spPr>
        <p:txBody>
          <a:bodyPr lIns="92160" tIns="46080" rIns="92160" bIns="46080"/>
          <a:lstStyle/>
          <a:p>
            <a:pPr defTabSz="449263" eaLnBrk="0" fontAlgn="base" latinLnBrk="0" hangingPunct="0">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spTree>
    <p:extLst>
      <p:ext uri="{BB962C8B-B14F-4D97-AF65-F5344CB8AC3E}">
        <p14:creationId xmlns:p14="http://schemas.microsoft.com/office/powerpoint/2010/main" val="298869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 Draft </a:t>
            </a:r>
            <a:r>
              <a:rPr lang="en-US" altLang="ko-KR" sz="2000" dirty="0" smtClean="0"/>
              <a:t>P802.11ax_D0.4</a:t>
            </a:r>
          </a:p>
          <a:p>
            <a:pPr marL="0" indent="0">
              <a:buNone/>
            </a:pPr>
            <a:r>
              <a:rPr lang="en-US" altLang="ko-KR" sz="2000" dirty="0" smtClean="0"/>
              <a:t>[</a:t>
            </a:r>
            <a:r>
              <a:rPr lang="en-US" altLang="ko-KR" sz="2000" dirty="0"/>
              <a:t>2</a:t>
            </a:r>
            <a:r>
              <a:rPr lang="en-US" altLang="ko-KR" sz="2000" dirty="0" smtClean="0"/>
              <a:t>] 11-16/0880r2 “</a:t>
            </a:r>
            <a:r>
              <a:rPr lang="en-US" altLang="ko-KR" sz="2000" dirty="0"/>
              <a:t>UL MU Transmission Rules - EDCA </a:t>
            </a:r>
            <a:r>
              <a:rPr lang="en-US" altLang="ko-KR" sz="2000" dirty="0" err="1"/>
              <a:t>backoff</a:t>
            </a:r>
            <a:r>
              <a:rPr lang="en-US" altLang="ko-KR" sz="2000" dirty="0" smtClean="0"/>
              <a:t>”</a:t>
            </a:r>
          </a:p>
          <a:p>
            <a:pPr marL="0" indent="0">
              <a:buNone/>
            </a:pPr>
            <a:r>
              <a:rPr lang="en-US" altLang="ko-KR" sz="2000" dirty="0" smtClean="0"/>
              <a:t>[</a:t>
            </a:r>
            <a:r>
              <a:rPr lang="en-US" altLang="ko-KR" sz="2000" dirty="0"/>
              <a:t>3</a:t>
            </a:r>
            <a:r>
              <a:rPr lang="en-US" altLang="ko-KR" sz="2000" dirty="0" smtClean="0"/>
              <a:t>] </a:t>
            </a:r>
            <a:r>
              <a:rPr lang="en-US" altLang="ko-KR" sz="2000" dirty="0"/>
              <a:t>11-16/1180r0 “Proposed spec text for MU EDCA parameters”</a:t>
            </a:r>
            <a:endParaRPr lang="en-US" altLang="ko-KR" sz="2000" dirty="0" smtClean="0"/>
          </a:p>
          <a:p>
            <a:pPr marL="0" indent="0">
              <a:buNone/>
            </a:pPr>
            <a:r>
              <a:rPr lang="en-US" altLang="ko-KR" sz="2000" dirty="0" smtClean="0"/>
              <a:t>[4] 11-16/0998r1 “2 </a:t>
            </a:r>
            <a:r>
              <a:rPr lang="en-US" altLang="ko-KR" sz="2000" dirty="0"/>
              <a:t>sets of EDCA </a:t>
            </a:r>
            <a:r>
              <a:rPr lang="en-US" altLang="ko-KR" sz="2000" dirty="0" smtClean="0"/>
              <a:t>parameters”</a:t>
            </a:r>
            <a:endParaRPr lang="en-US" altLang="ko-KR" sz="2000" dirty="0"/>
          </a:p>
        </p:txBody>
      </p:sp>
    </p:spTree>
    <p:extLst>
      <p:ext uri="{BB962C8B-B14F-4D97-AF65-F5344CB8AC3E}">
        <p14:creationId xmlns:p14="http://schemas.microsoft.com/office/powerpoint/2010/main" val="32541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r>
              <a:rPr lang="en-US" altLang="ko-KR" dirty="0" smtClean="0"/>
              <a:t>EDCA operation after trigger frame reception has been discussed and specified</a:t>
            </a:r>
          </a:p>
          <a:p>
            <a:pPr lvl="1"/>
            <a:r>
              <a:rPr lang="en-US" altLang="ko-KR" dirty="0"/>
              <a:t>When an HE STA successfully receives the corresponding acknowledgement frame in response to the MPDU sent in HE trigger based PPDU, the </a:t>
            </a:r>
            <a:r>
              <a:rPr lang="en-US" altLang="ko-KR" dirty="0" err="1"/>
              <a:t>backoff</a:t>
            </a:r>
            <a:r>
              <a:rPr lang="en-US" altLang="ko-KR" dirty="0"/>
              <a:t> for the associated EDCAF resumes the </a:t>
            </a:r>
            <a:r>
              <a:rPr lang="en-US" altLang="ko-KR" dirty="0" err="1"/>
              <a:t>backoff</a:t>
            </a:r>
            <a:r>
              <a:rPr lang="en-US" altLang="ko-KR" dirty="0"/>
              <a:t> counter </a:t>
            </a:r>
            <a:r>
              <a:rPr lang="en-US" altLang="ko-KR" dirty="0" smtClean="0"/>
              <a:t>countdown</a:t>
            </a:r>
            <a:r>
              <a:rPr lang="en-US" altLang="ko-KR" dirty="0"/>
              <a:t>. [1][2]</a:t>
            </a:r>
            <a:endParaRPr lang="en-US" altLang="ko-KR" dirty="0" smtClean="0"/>
          </a:p>
          <a:p>
            <a:pPr lvl="1"/>
            <a:r>
              <a:rPr lang="en-GB" altLang="ko-KR" dirty="0"/>
              <a:t>An HE non-AP UL MU capable STA that receives a Basic variant Trigger frame that contains a Per User Info field with the AID of the STA, and that receives an immediate response from the AP for the transmitted Trigger-based PPDU, shall</a:t>
            </a:r>
            <a:r>
              <a:rPr lang="en-GB" altLang="ko-KR" dirty="0" smtClean="0"/>
              <a:t>:[3]</a:t>
            </a:r>
            <a:endParaRPr lang="ko-KR" altLang="ko-KR" dirty="0"/>
          </a:p>
          <a:p>
            <a:pPr lvl="2"/>
            <a:r>
              <a:rPr lang="en-GB" altLang="ko-KR" dirty="0"/>
              <a:t>update its </a:t>
            </a:r>
            <a:r>
              <a:rPr lang="en-GB" altLang="ko-KR" dirty="0" err="1"/>
              <a:t>CWmin</a:t>
            </a:r>
            <a:r>
              <a:rPr lang="en-GB" altLang="ko-KR" dirty="0"/>
              <a:t>[AC], </a:t>
            </a:r>
            <a:r>
              <a:rPr lang="en-GB" altLang="ko-KR" dirty="0" err="1"/>
              <a:t>CWmax</a:t>
            </a:r>
            <a:r>
              <a:rPr lang="en-GB" altLang="ko-KR" dirty="0"/>
              <a:t>[AC], AIFSN[AC], state variables to the values contained in the most recently received MU EDCA Parameter Set element sent by the AP to which the STA is associated, for all the ACs from which </a:t>
            </a:r>
            <a:r>
              <a:rPr lang="en-GB" altLang="ko-KR" dirty="0" err="1"/>
              <a:t>QoS</a:t>
            </a:r>
            <a:r>
              <a:rPr lang="en-GB" altLang="ko-KR" dirty="0"/>
              <a:t> Data frames were transmitted in the trigger-based PPDU</a:t>
            </a:r>
            <a:r>
              <a:rPr lang="en-GB" altLang="ko-KR" dirty="0" smtClean="0"/>
              <a:t>.</a:t>
            </a:r>
            <a:endParaRPr lang="ko-KR" altLang="ko-KR" dirty="0"/>
          </a:p>
        </p:txBody>
      </p:sp>
    </p:spTree>
    <p:extLst>
      <p:ext uri="{BB962C8B-B14F-4D97-AF65-F5344CB8AC3E}">
        <p14:creationId xmlns:p14="http://schemas.microsoft.com/office/powerpoint/2010/main" val="819722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EDCA set for MU opportunity</a:t>
            </a:r>
            <a:endParaRPr lang="ko-KR" altLang="en-US" dirty="0"/>
          </a:p>
        </p:txBody>
      </p:sp>
      <p:sp>
        <p:nvSpPr>
          <p:cNvPr id="3" name="내용 개체 틀 2"/>
          <p:cNvSpPr>
            <a:spLocks noGrp="1"/>
          </p:cNvSpPr>
          <p:nvPr>
            <p:ph idx="1"/>
          </p:nvPr>
        </p:nvSpPr>
        <p:spPr/>
        <p:txBody>
          <a:bodyPr/>
          <a:lstStyle/>
          <a:p>
            <a:r>
              <a:rPr lang="en-US" altLang="ko-KR" dirty="0" smtClean="0"/>
              <a:t>New EDCA </a:t>
            </a:r>
            <a:r>
              <a:rPr lang="en-US" altLang="ko-KR" dirty="0" smtClean="0"/>
              <a:t>set[4</a:t>
            </a:r>
            <a:r>
              <a:rPr lang="en-US" altLang="ko-KR" dirty="0" smtClean="0"/>
              <a:t>]</a:t>
            </a:r>
          </a:p>
          <a:p>
            <a:pPr lvl="1"/>
            <a:r>
              <a:rPr lang="en-US" altLang="ko-KR" dirty="0" smtClean="0"/>
              <a:t>MU EDCA set is a new EDCA parameter set that it lowers STAs’ channel access opportunity</a:t>
            </a:r>
          </a:p>
          <a:p>
            <a:pPr lvl="1"/>
            <a:r>
              <a:rPr lang="en-US" altLang="ko-KR" dirty="0" smtClean="0"/>
              <a:t>MU EDCA set could be used for enhancing 11ax efficiency</a:t>
            </a:r>
          </a:p>
          <a:p>
            <a:pPr lvl="1"/>
            <a:r>
              <a:rPr lang="en-US" altLang="ko-KR" dirty="0"/>
              <a:t>When MU EDCA is indicated, HE non-AP STAs shall use MU </a:t>
            </a:r>
            <a:r>
              <a:rPr lang="en-US" altLang="ko-KR" dirty="0" smtClean="0"/>
              <a:t>EDCA parameters </a:t>
            </a:r>
            <a:r>
              <a:rPr lang="en-US" altLang="ko-KR" dirty="0"/>
              <a:t>for its SU channel </a:t>
            </a:r>
            <a:r>
              <a:rPr lang="en-US" altLang="ko-KR" dirty="0" smtClean="0"/>
              <a:t>access</a:t>
            </a:r>
          </a:p>
          <a:p>
            <a:pPr lvl="1"/>
            <a:r>
              <a:rPr lang="en-US" altLang="ko-KR" dirty="0" smtClean="0"/>
              <a:t>MU EDCA indication might be performed by </a:t>
            </a:r>
            <a:r>
              <a:rPr lang="en-US" altLang="ko-KR" dirty="0"/>
              <a:t>T</a:t>
            </a:r>
            <a:r>
              <a:rPr lang="en-US" altLang="ko-KR" dirty="0" smtClean="0"/>
              <a:t>rigger Frame</a:t>
            </a:r>
          </a:p>
          <a:p>
            <a:pPr lvl="2"/>
            <a:r>
              <a:rPr lang="en-US" altLang="ko-KR" dirty="0" smtClean="0"/>
              <a:t>For some HE STAs or all the HE STAs</a:t>
            </a:r>
          </a:p>
          <a:p>
            <a:pPr lvl="2"/>
            <a:r>
              <a:rPr lang="en-US" altLang="ko-KR" dirty="0" smtClean="0"/>
              <a:t>For each AC or all ACs</a:t>
            </a:r>
            <a:endParaRPr lang="en-US" altLang="ko-KR" dirty="0"/>
          </a:p>
          <a:p>
            <a:pPr lvl="2"/>
            <a:r>
              <a:rPr lang="en-US" altLang="ko-KR" dirty="0" smtClean="0"/>
              <a:t>SU EDCA indication is possible, also  (Return to conventional EDCA)</a:t>
            </a:r>
          </a:p>
          <a:p>
            <a:pPr lvl="1"/>
            <a:r>
              <a:rPr lang="en-US" altLang="ko-KR" dirty="0" smtClean="0"/>
              <a:t>As a result of MU EDCA set, STAs would transmit HE trigger-based PPDUs rather</a:t>
            </a:r>
            <a:r>
              <a:rPr lang="ko-KR" altLang="en-US" dirty="0" smtClean="0"/>
              <a:t> </a:t>
            </a:r>
            <a:r>
              <a:rPr lang="en-US" altLang="ko-KR" dirty="0" smtClean="0"/>
              <a:t>than other SU PPDUs</a:t>
            </a:r>
          </a:p>
          <a:p>
            <a:pPr lvl="1"/>
            <a:endParaRPr lang="en-US" altLang="ko-KR" dirty="0" smtClean="0"/>
          </a:p>
          <a:p>
            <a:pPr lvl="1"/>
            <a:endParaRPr lang="en-US" altLang="ko-KR" dirty="0" smtClean="0"/>
          </a:p>
          <a:p>
            <a:pPr lvl="1"/>
            <a:endParaRPr lang="en-US" altLang="ko-KR" dirty="0" smtClean="0"/>
          </a:p>
        </p:txBody>
      </p:sp>
    </p:spTree>
    <p:extLst>
      <p:ext uri="{BB962C8B-B14F-4D97-AF65-F5344CB8AC3E}">
        <p14:creationId xmlns:p14="http://schemas.microsoft.com/office/powerpoint/2010/main" val="2109827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 mode EDCA from new EDCA set</a:t>
            </a:r>
            <a:endParaRPr lang="ko-KR" altLang="en-US" dirty="0"/>
          </a:p>
        </p:txBody>
      </p:sp>
      <p:sp>
        <p:nvSpPr>
          <p:cNvPr id="3" name="내용 개체 틀 2"/>
          <p:cNvSpPr>
            <a:spLocks noGrp="1"/>
          </p:cNvSpPr>
          <p:nvPr>
            <p:ph idx="1"/>
          </p:nvPr>
        </p:nvSpPr>
        <p:spPr>
          <a:xfrm>
            <a:off x="457200" y="5033217"/>
            <a:ext cx="8229600" cy="1438996"/>
          </a:xfrm>
        </p:spPr>
        <p:txBody>
          <a:bodyPr/>
          <a:lstStyle/>
          <a:p>
            <a:r>
              <a:rPr lang="en-US" altLang="ko-KR" dirty="0" smtClean="0"/>
              <a:t>If </a:t>
            </a:r>
            <a:r>
              <a:rPr lang="en-US" altLang="ko-KR" dirty="0"/>
              <a:t>UL MSDU is arrived after EDCA mode </a:t>
            </a:r>
            <a:r>
              <a:rPr lang="en-US" altLang="ko-KR" dirty="0" smtClean="0"/>
              <a:t>change indication (by </a:t>
            </a:r>
            <a:r>
              <a:rPr lang="en-US" altLang="ko-KR" dirty="0"/>
              <a:t>Trigger Frame), MU EDCA parameters </a:t>
            </a:r>
            <a:r>
              <a:rPr lang="en-US" altLang="ko-KR" dirty="0" smtClean="0"/>
              <a:t>for the </a:t>
            </a:r>
            <a:r>
              <a:rPr lang="en-US" altLang="ko-KR" dirty="0"/>
              <a:t>MSDU can be applied - No problem</a:t>
            </a:r>
            <a:endParaRPr lang="en-US" altLang="ko-KR" dirty="0" smtClean="0"/>
          </a:p>
        </p:txBody>
      </p:sp>
      <p:pic>
        <p:nvPicPr>
          <p:cNvPr id="4" name="그림 3"/>
          <p:cNvPicPr>
            <a:picLocks noChangeAspect="1"/>
          </p:cNvPicPr>
          <p:nvPr/>
        </p:nvPicPr>
        <p:blipFill>
          <a:blip r:embed="rId2"/>
          <a:stretch>
            <a:fillRect/>
          </a:stretch>
        </p:blipFill>
        <p:spPr>
          <a:xfrm>
            <a:off x="0" y="1527093"/>
            <a:ext cx="9010327" cy="3445891"/>
          </a:xfrm>
          <a:prstGeom prst="rect">
            <a:avLst/>
          </a:prstGeom>
        </p:spPr>
      </p:pic>
    </p:spTree>
    <p:extLst>
      <p:ext uri="{BB962C8B-B14F-4D97-AF65-F5344CB8AC3E}">
        <p14:creationId xmlns:p14="http://schemas.microsoft.com/office/powerpoint/2010/main" val="2528519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개체 6"/>
          <p:cNvGraphicFramePr>
            <a:graphicFrameLocks noChangeAspect="1"/>
          </p:cNvGraphicFramePr>
          <p:nvPr>
            <p:extLst>
              <p:ext uri="{D42A27DB-BD31-4B8C-83A1-F6EECF244321}">
                <p14:modId xmlns:p14="http://schemas.microsoft.com/office/powerpoint/2010/main" val="2557871499"/>
              </p:ext>
            </p:extLst>
          </p:nvPr>
        </p:nvGraphicFramePr>
        <p:xfrm>
          <a:off x="0" y="1248232"/>
          <a:ext cx="9144000" cy="3453724"/>
        </p:xfrm>
        <a:graphic>
          <a:graphicData uri="http://schemas.openxmlformats.org/presentationml/2006/ole">
            <mc:AlternateContent xmlns:mc="http://schemas.openxmlformats.org/markup-compatibility/2006">
              <mc:Choice xmlns:v="urn:schemas-microsoft-com:vml" Requires="v">
                <p:oleObj spid="_x0000_s4125" name="Visio" r:id="rId3" imgW="8498293" imgH="3204624" progId="Visio.Drawing.15">
                  <p:embed/>
                </p:oleObj>
              </mc:Choice>
              <mc:Fallback>
                <p:oleObj name="Visio" r:id="rId3" imgW="8498293" imgH="3204624"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48232"/>
                        <a:ext cx="9144000" cy="3453724"/>
                      </a:xfrm>
                      <a:prstGeom prst="rect">
                        <a:avLst/>
                      </a:prstGeom>
                      <a:noFill/>
                    </p:spPr>
                  </p:pic>
                </p:oleObj>
              </mc:Fallback>
            </mc:AlternateContent>
          </a:graphicData>
        </a:graphic>
      </p:graphicFrame>
      <p:sp>
        <p:nvSpPr>
          <p:cNvPr id="2" name="제목 1"/>
          <p:cNvSpPr>
            <a:spLocks noGrp="1"/>
          </p:cNvSpPr>
          <p:nvPr>
            <p:ph type="title"/>
          </p:nvPr>
        </p:nvSpPr>
        <p:spPr/>
        <p:txBody>
          <a:bodyPr/>
          <a:lstStyle/>
          <a:p>
            <a:r>
              <a:rPr lang="en-US" altLang="ko-KR" dirty="0" smtClean="0"/>
              <a:t>Issue for MU mode EDCA</a:t>
            </a:r>
            <a:endParaRPr lang="ko-KR" altLang="en-US" dirty="0"/>
          </a:p>
        </p:txBody>
      </p:sp>
      <p:sp>
        <p:nvSpPr>
          <p:cNvPr id="3" name="내용 개체 틀 2"/>
          <p:cNvSpPr>
            <a:spLocks noGrp="1"/>
          </p:cNvSpPr>
          <p:nvPr>
            <p:ph idx="1"/>
          </p:nvPr>
        </p:nvSpPr>
        <p:spPr>
          <a:xfrm>
            <a:off x="457200" y="4701955"/>
            <a:ext cx="8229600" cy="1770257"/>
          </a:xfrm>
        </p:spPr>
        <p:txBody>
          <a:bodyPr/>
          <a:lstStyle/>
          <a:p>
            <a:r>
              <a:rPr lang="en-US" altLang="ko-KR" dirty="0" smtClean="0"/>
              <a:t>Does retransmission count affect its new back-off procedure of MU EDCA?</a:t>
            </a:r>
          </a:p>
          <a:p>
            <a:pPr lvl="1"/>
            <a:r>
              <a:rPr lang="en-US" altLang="ko-KR" dirty="0" smtClean="0"/>
              <a:t>If retransmission occurred, how new EDCA CW would be applied to its exist channel access procedure?(</a:t>
            </a:r>
            <a:r>
              <a:rPr lang="en-US" altLang="ko-KR" dirty="0" err="1" smtClean="0"/>
              <a:t>CW_MU_min</a:t>
            </a:r>
            <a:r>
              <a:rPr lang="en-US" altLang="ko-KR" dirty="0" smtClean="0"/>
              <a:t>? or more larger one? or doubled CW of SU EDCA parameter?)</a:t>
            </a:r>
            <a:endParaRPr lang="en-US" altLang="ko-KR" dirty="0"/>
          </a:p>
        </p:txBody>
      </p:sp>
    </p:spTree>
    <p:extLst>
      <p:ext uri="{BB962C8B-B14F-4D97-AF65-F5344CB8AC3E}">
        <p14:creationId xmlns:p14="http://schemas.microsoft.com/office/powerpoint/2010/main" val="4074961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Issue for MU mode EDCA</a:t>
            </a:r>
            <a:endParaRPr lang="ko-KR" altLang="en-US" dirty="0"/>
          </a:p>
        </p:txBody>
      </p:sp>
      <p:sp>
        <p:nvSpPr>
          <p:cNvPr id="3" name="내용 개체 틀 2"/>
          <p:cNvSpPr>
            <a:spLocks noGrp="1"/>
          </p:cNvSpPr>
          <p:nvPr>
            <p:ph idx="1"/>
          </p:nvPr>
        </p:nvSpPr>
        <p:spPr>
          <a:xfrm>
            <a:off x="457200" y="4701955"/>
            <a:ext cx="8229600" cy="1770257"/>
          </a:xfrm>
        </p:spPr>
        <p:txBody>
          <a:bodyPr/>
          <a:lstStyle/>
          <a:p>
            <a:r>
              <a:rPr lang="en-US" altLang="ko-KR" dirty="0" smtClean="0"/>
              <a:t>Similar to MU Mode initiation, procedure after MU MODE expiration need to be considered</a:t>
            </a:r>
          </a:p>
          <a:p>
            <a:pPr lvl="1"/>
            <a:r>
              <a:rPr lang="en-US" altLang="ko-KR" dirty="0" smtClean="0"/>
              <a:t>After MU Mode truncation or MU EDCA timer expiration, procedures for the existing back-off timer and retransmission timer need to be considered as well as its MU Mode initiation procedure</a:t>
            </a:r>
            <a:endParaRPr lang="en-US" altLang="ko-KR" dirty="0"/>
          </a:p>
        </p:txBody>
      </p:sp>
      <p:pic>
        <p:nvPicPr>
          <p:cNvPr id="4" name="그림 3"/>
          <p:cNvPicPr>
            <a:picLocks noChangeAspect="1"/>
          </p:cNvPicPr>
          <p:nvPr/>
        </p:nvPicPr>
        <p:blipFill>
          <a:blip r:embed="rId2"/>
          <a:stretch>
            <a:fillRect/>
          </a:stretch>
        </p:blipFill>
        <p:spPr>
          <a:xfrm>
            <a:off x="0" y="1372815"/>
            <a:ext cx="8884069" cy="3443087"/>
          </a:xfrm>
          <a:prstGeom prst="rect">
            <a:avLst/>
          </a:prstGeom>
        </p:spPr>
      </p:pic>
    </p:spTree>
    <p:extLst>
      <p:ext uri="{BB962C8B-B14F-4D97-AF65-F5344CB8AC3E}">
        <p14:creationId xmlns:p14="http://schemas.microsoft.com/office/powerpoint/2010/main" val="328917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Possible solutions </a:t>
            </a:r>
            <a:r>
              <a:rPr lang="en-US" altLang="ko-KR" dirty="0"/>
              <a:t>for MU mode EDCA</a:t>
            </a:r>
            <a:endParaRPr lang="ko-KR" altLang="en-US" dirty="0"/>
          </a:p>
        </p:txBody>
      </p:sp>
      <p:sp>
        <p:nvSpPr>
          <p:cNvPr id="3" name="내용 개체 틀 2"/>
          <p:cNvSpPr>
            <a:spLocks noGrp="1"/>
          </p:cNvSpPr>
          <p:nvPr>
            <p:ph idx="1"/>
          </p:nvPr>
        </p:nvSpPr>
        <p:spPr>
          <a:xfrm>
            <a:off x="457200" y="1584300"/>
            <a:ext cx="8534400" cy="4911750"/>
          </a:xfrm>
        </p:spPr>
        <p:txBody>
          <a:bodyPr/>
          <a:lstStyle/>
          <a:p>
            <a:r>
              <a:rPr lang="en-US" altLang="ko-KR" dirty="0"/>
              <a:t>Option </a:t>
            </a:r>
            <a:r>
              <a:rPr lang="en-US" altLang="ko-KR" dirty="0" smtClean="0"/>
              <a:t>1-1 (Reset back-off and CW doubling)</a:t>
            </a:r>
            <a:endParaRPr lang="en-US" altLang="ko-KR" dirty="0"/>
          </a:p>
          <a:p>
            <a:pPr lvl="1"/>
            <a:r>
              <a:rPr lang="en-US" altLang="ko-KR" dirty="0"/>
              <a:t>Reset its back-off number based on a changed EDCA set</a:t>
            </a:r>
          </a:p>
          <a:p>
            <a:pPr lvl="1"/>
            <a:r>
              <a:rPr lang="en-US" altLang="ko-KR" dirty="0"/>
              <a:t>Retransmission history is not </a:t>
            </a:r>
            <a:r>
              <a:rPr lang="en-US" altLang="ko-KR" dirty="0" smtClean="0"/>
              <a:t>considered(</a:t>
            </a:r>
            <a:r>
              <a:rPr lang="en-US" altLang="ko-KR" dirty="0" err="1" smtClean="0"/>
              <a:t>CWmin_mu</a:t>
            </a:r>
            <a:r>
              <a:rPr lang="en-US" altLang="ko-KR" dirty="0" smtClean="0"/>
              <a:t> for </a:t>
            </a:r>
            <a:r>
              <a:rPr lang="en-US" altLang="ko-KR" dirty="0" err="1" smtClean="0"/>
              <a:t>ReTx</a:t>
            </a:r>
            <a:r>
              <a:rPr lang="en-US" altLang="ko-KR" dirty="0" smtClean="0"/>
              <a:t>)</a:t>
            </a:r>
            <a:endParaRPr lang="en-US" altLang="ko-KR" dirty="0"/>
          </a:p>
          <a:p>
            <a:r>
              <a:rPr lang="en-US" altLang="ko-KR" dirty="0"/>
              <a:t>Option 1-2 (Reset back-off </a:t>
            </a:r>
            <a:r>
              <a:rPr lang="en-US" altLang="ko-KR" dirty="0" smtClean="0"/>
              <a:t>but </a:t>
            </a:r>
            <a:r>
              <a:rPr lang="en-US" altLang="ko-KR" dirty="0"/>
              <a:t>CW </a:t>
            </a:r>
            <a:r>
              <a:rPr lang="en-US" altLang="ko-KR" dirty="0" smtClean="0"/>
              <a:t>based on # of </a:t>
            </a:r>
            <a:r>
              <a:rPr lang="en-US" altLang="ko-KR" dirty="0" err="1" smtClean="0"/>
              <a:t>ReTx</a:t>
            </a:r>
            <a:r>
              <a:rPr lang="en-US" altLang="ko-KR" dirty="0" smtClean="0"/>
              <a:t>)</a:t>
            </a:r>
            <a:endParaRPr lang="en-US" altLang="ko-KR" dirty="0"/>
          </a:p>
          <a:p>
            <a:pPr lvl="1"/>
            <a:r>
              <a:rPr lang="en-US" altLang="ko-KR" dirty="0"/>
              <a:t>Reset its back-off number based on a changed EDCA set</a:t>
            </a:r>
          </a:p>
          <a:p>
            <a:pPr lvl="1"/>
            <a:r>
              <a:rPr lang="en-US" altLang="ko-KR" dirty="0"/>
              <a:t>Using CW value </a:t>
            </a:r>
            <a:r>
              <a:rPr lang="en-US" altLang="ko-KR" dirty="0" smtClean="0"/>
              <a:t>considering retransmission(2^(n-1)* </a:t>
            </a:r>
            <a:r>
              <a:rPr lang="en-US" altLang="ko-KR" dirty="0" err="1" smtClean="0"/>
              <a:t>CWmin_mu</a:t>
            </a:r>
            <a:r>
              <a:rPr lang="en-US" altLang="ko-KR" dirty="0" smtClean="0"/>
              <a:t>)</a:t>
            </a:r>
            <a:endParaRPr lang="en-US" altLang="ko-KR" dirty="0"/>
          </a:p>
          <a:p>
            <a:r>
              <a:rPr lang="en-US" altLang="ko-KR" dirty="0"/>
              <a:t>Option 2-1 </a:t>
            </a:r>
            <a:r>
              <a:rPr lang="en-US" altLang="ko-KR" dirty="0" smtClean="0"/>
              <a:t>(Sustain </a:t>
            </a:r>
            <a:r>
              <a:rPr lang="en-US" altLang="ko-KR" dirty="0"/>
              <a:t>back-off </a:t>
            </a:r>
            <a:r>
              <a:rPr lang="en-US" altLang="ko-KR" dirty="0" smtClean="0"/>
              <a:t>for last frame)</a:t>
            </a:r>
            <a:endParaRPr lang="en-US" altLang="ko-KR" dirty="0"/>
          </a:p>
          <a:p>
            <a:pPr lvl="1"/>
            <a:r>
              <a:rPr lang="en-US" altLang="ko-KR" dirty="0"/>
              <a:t>Sustain last EDCA procedure until transmission success or retransmission </a:t>
            </a:r>
            <a:r>
              <a:rPr lang="en-US" altLang="ko-KR" dirty="0" smtClean="0"/>
              <a:t>limit (MU mode is applied after EDCA procedure of last </a:t>
            </a:r>
            <a:r>
              <a:rPr lang="en-US" altLang="ko-KR" dirty="0"/>
              <a:t>frame</a:t>
            </a:r>
            <a:r>
              <a:rPr lang="en-US" altLang="ko-KR" dirty="0" smtClean="0"/>
              <a:t>)</a:t>
            </a:r>
            <a:endParaRPr lang="en-US" altLang="ko-KR" dirty="0"/>
          </a:p>
          <a:p>
            <a:r>
              <a:rPr lang="en-US" altLang="ko-KR" dirty="0"/>
              <a:t>Option 2-2 (Sustain back-off for last </a:t>
            </a:r>
            <a:r>
              <a:rPr lang="en-US" altLang="ko-KR" dirty="0" smtClean="0"/>
              <a:t>frame once)</a:t>
            </a:r>
            <a:endParaRPr lang="en-US" altLang="ko-KR" dirty="0"/>
          </a:p>
          <a:p>
            <a:pPr lvl="1"/>
            <a:r>
              <a:rPr lang="en-US" altLang="ko-KR" dirty="0"/>
              <a:t>Sustain last EDCA procedure only once</a:t>
            </a:r>
          </a:p>
          <a:p>
            <a:pPr lvl="1"/>
            <a:r>
              <a:rPr lang="en-US" altLang="ko-KR" dirty="0"/>
              <a:t>Whether the transmission is success or not, next transmission follows option </a:t>
            </a:r>
            <a:r>
              <a:rPr lang="en-US" altLang="ko-KR" dirty="0" smtClean="0"/>
              <a:t>1(Do not reset back-off number but applying new CW immediately)</a:t>
            </a:r>
            <a:endParaRPr lang="en-US" altLang="ko-KR" dirty="0"/>
          </a:p>
        </p:txBody>
      </p:sp>
    </p:spTree>
    <p:extLst>
      <p:ext uri="{BB962C8B-B14F-4D97-AF65-F5344CB8AC3E}">
        <p14:creationId xmlns:p14="http://schemas.microsoft.com/office/powerpoint/2010/main" val="2234076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lstStyle/>
          <a:p>
            <a:r>
              <a:rPr lang="en-US" altLang="ko-KR" dirty="0" smtClean="0"/>
              <a:t>Because TG determined “EDCA back-off </a:t>
            </a:r>
            <a:r>
              <a:rPr lang="en-US" altLang="ko-KR" dirty="0"/>
              <a:t>v</a:t>
            </a:r>
            <a:r>
              <a:rPr lang="en-US" altLang="ko-KR" dirty="0" smtClean="0"/>
              <a:t>alue is not changed after its trigger frame reception and transmission of HE Trigger based PPDU”, we prefer to apply this concept for MU mode EDCA, too.</a:t>
            </a:r>
          </a:p>
          <a:p>
            <a:r>
              <a:rPr lang="en-US" altLang="ko-KR" dirty="0" smtClean="0"/>
              <a:t>In other words, we prefer option 2 rather than option 1.</a:t>
            </a:r>
          </a:p>
          <a:p>
            <a:r>
              <a:rPr lang="en-US" altLang="ko-KR" dirty="0" smtClean="0"/>
              <a:t>Retransmission contention </a:t>
            </a:r>
            <a:r>
              <a:rPr lang="en-US" altLang="ko-KR" dirty="0" smtClean="0"/>
              <a:t>windows </a:t>
            </a:r>
            <a:r>
              <a:rPr lang="en-US" altLang="ko-KR" dirty="0" smtClean="0"/>
              <a:t>need to be </a:t>
            </a:r>
            <a:r>
              <a:rPr lang="en-US" altLang="ko-KR" dirty="0" smtClean="0"/>
              <a:t>considered</a:t>
            </a:r>
          </a:p>
          <a:p>
            <a:pPr lvl="1"/>
            <a:r>
              <a:rPr lang="en-US" altLang="ko-KR" dirty="0" smtClean="0"/>
              <a:t>We prefer first option of retransmission</a:t>
            </a:r>
          </a:p>
          <a:p>
            <a:r>
              <a:rPr lang="en-US" altLang="ko-KR" dirty="0" smtClean="0"/>
              <a:t>As a result, we prefer option 2-1</a:t>
            </a:r>
            <a:endParaRPr lang="en-US" altLang="ko-KR" dirty="0"/>
          </a:p>
        </p:txBody>
      </p:sp>
    </p:spTree>
    <p:extLst>
      <p:ext uri="{BB962C8B-B14F-4D97-AF65-F5344CB8AC3E}">
        <p14:creationId xmlns:p14="http://schemas.microsoft.com/office/powerpoint/2010/main" val="1918964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dirty="0"/>
          </a:p>
        </p:txBody>
      </p:sp>
      <p:sp>
        <p:nvSpPr>
          <p:cNvPr id="3" name="내용 개체 틀 2"/>
          <p:cNvSpPr>
            <a:spLocks noGrp="1"/>
          </p:cNvSpPr>
          <p:nvPr>
            <p:ph idx="1"/>
          </p:nvPr>
        </p:nvSpPr>
        <p:spPr/>
        <p:txBody>
          <a:bodyPr/>
          <a:lstStyle/>
          <a:p>
            <a:r>
              <a:rPr lang="en-US" altLang="ko-KR" dirty="0" smtClean="0"/>
              <a:t>Do you agree to </a:t>
            </a:r>
            <a:r>
              <a:rPr lang="en-US" altLang="ko-KR" dirty="0" smtClean="0"/>
              <a:t>add the following text to Spec Draft?</a:t>
            </a:r>
            <a:endParaRPr lang="en-US" altLang="ko-KR" dirty="0" smtClean="0"/>
          </a:p>
          <a:p>
            <a:pPr lvl="1"/>
            <a:r>
              <a:rPr lang="en-US" altLang="ko-KR" dirty="0" smtClean="0"/>
              <a:t>25.2.2 Obtaining </a:t>
            </a:r>
            <a:r>
              <a:rPr lang="en-US" altLang="ko-KR" dirty="0"/>
              <a:t>an EDCA </a:t>
            </a:r>
            <a:r>
              <a:rPr lang="en-US" altLang="ko-KR" dirty="0" err="1"/>
              <a:t>TxOP</a:t>
            </a:r>
            <a:r>
              <a:rPr lang="en-US" altLang="ko-KR" dirty="0"/>
              <a:t> for UL MU capable STAs</a:t>
            </a:r>
            <a:endParaRPr lang="en-US" altLang="ko-KR" dirty="0" smtClean="0"/>
          </a:p>
          <a:p>
            <a:pPr lvl="2"/>
            <a:r>
              <a:rPr lang="en-US" altLang="ko-KR" dirty="0"/>
              <a:t>When </a:t>
            </a:r>
            <a:r>
              <a:rPr lang="en-US" altLang="ko-KR" dirty="0" smtClean="0"/>
              <a:t>the </a:t>
            </a:r>
            <a:r>
              <a:rPr lang="en-GB" altLang="ko-KR" dirty="0" err="1" smtClean="0"/>
              <a:t>HEMUEDCATimer</a:t>
            </a:r>
            <a:r>
              <a:rPr lang="en-GB" altLang="ko-KR" dirty="0" smtClean="0"/>
              <a:t> of an HE non-AP STA </a:t>
            </a:r>
            <a:r>
              <a:rPr lang="en-GB" altLang="ko-KR" dirty="0"/>
              <a:t>reaches </a:t>
            </a:r>
            <a:r>
              <a:rPr lang="en-GB" altLang="ko-KR" dirty="0" smtClean="0"/>
              <a:t>0,</a:t>
            </a:r>
            <a:r>
              <a:rPr lang="en-US" altLang="ko-KR" dirty="0" smtClean="0"/>
              <a:t> </a:t>
            </a:r>
            <a:r>
              <a:rPr lang="en-US" altLang="ko-KR" dirty="0"/>
              <a:t>the </a:t>
            </a:r>
            <a:r>
              <a:rPr lang="en-US" altLang="ko-KR" dirty="0" err="1"/>
              <a:t>backoff</a:t>
            </a:r>
            <a:r>
              <a:rPr lang="en-US" altLang="ko-KR" dirty="0"/>
              <a:t> for the associated EDCAF resumes the </a:t>
            </a:r>
            <a:r>
              <a:rPr lang="en-US" altLang="ko-KR" dirty="0" err="1"/>
              <a:t>backoff</a:t>
            </a:r>
            <a:r>
              <a:rPr lang="en-US" altLang="ko-KR" dirty="0"/>
              <a:t> counter </a:t>
            </a:r>
            <a:r>
              <a:rPr lang="en-US" altLang="ko-KR" dirty="0" smtClean="0"/>
              <a:t>countdown and legacy EDCA parameters shall not be applied until the EDCAF initialization</a:t>
            </a:r>
          </a:p>
          <a:p>
            <a:pPr lvl="3"/>
            <a:r>
              <a:rPr lang="en-US" altLang="ko-KR" dirty="0" smtClean="0">
                <a:solidFill>
                  <a:srgbClr val="FF0000"/>
                </a:solidFill>
              </a:rPr>
              <a:t>Never changes existing back-off value</a:t>
            </a:r>
          </a:p>
          <a:p>
            <a:pPr lvl="3"/>
            <a:r>
              <a:rPr lang="en-US" altLang="ko-KR" dirty="0" smtClean="0">
                <a:solidFill>
                  <a:srgbClr val="FF0000"/>
                </a:solidFill>
              </a:rPr>
              <a:t>Gets a retransmission back-off counter from doubled CW value originated from </a:t>
            </a:r>
            <a:r>
              <a:rPr lang="en-US" altLang="ko-KR" dirty="0" err="1" smtClean="0">
                <a:solidFill>
                  <a:srgbClr val="FF0000"/>
                </a:solidFill>
              </a:rPr>
              <a:t>MU_CW_min</a:t>
            </a:r>
            <a:r>
              <a:rPr lang="en-US" altLang="ko-KR" dirty="0" smtClean="0">
                <a:solidFill>
                  <a:srgbClr val="FF0000"/>
                </a:solidFill>
              </a:rPr>
              <a:t> after the timer expire</a:t>
            </a:r>
          </a:p>
          <a:p>
            <a:pPr marL="914400" lvl="2" indent="0">
              <a:buNone/>
            </a:pPr>
            <a:r>
              <a:rPr lang="en-US" altLang="ko-KR" u="sng" dirty="0" smtClean="0">
                <a:solidFill>
                  <a:srgbClr val="FF0000"/>
                </a:solidFill>
              </a:rPr>
              <a:t>Red colored text is not the suggested Draft Text</a:t>
            </a:r>
          </a:p>
        </p:txBody>
      </p:sp>
    </p:spTree>
    <p:extLst>
      <p:ext uri="{BB962C8B-B14F-4D97-AF65-F5344CB8AC3E}">
        <p14:creationId xmlns:p14="http://schemas.microsoft.com/office/powerpoint/2010/main" val="2789906661"/>
      </p:ext>
    </p:extLst>
  </p:cSld>
  <p:clrMapOvr>
    <a:masterClrMapping/>
  </p:clrMapOvr>
</p:sld>
</file>

<file path=ppt/theme/theme1.xml><?xml version="1.0" encoding="utf-8"?>
<a:theme xmlns:a="http://schemas.openxmlformats.org/drawingml/2006/main" name="2_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10356</TotalTime>
  <Words>745</Words>
  <Application>Microsoft Office PowerPoint</Application>
  <PresentationFormat>화면 슬라이드 쇼(4:3)</PresentationFormat>
  <Paragraphs>59</Paragraphs>
  <Slides>10</Slides>
  <Notes>2</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2</vt:i4>
      </vt:variant>
      <vt:variant>
        <vt:lpstr>슬라이드 제목</vt:lpstr>
      </vt:variant>
      <vt:variant>
        <vt:i4>10</vt:i4>
      </vt:variant>
    </vt:vector>
  </HeadingPairs>
  <TitlesOfParts>
    <vt:vector size="17" baseType="lpstr">
      <vt:lpstr>MS Gothic</vt:lpstr>
      <vt:lpstr>맑은 고딕</vt:lpstr>
      <vt:lpstr>Arial</vt:lpstr>
      <vt:lpstr>Times New Roman</vt:lpstr>
      <vt:lpstr>2_Office 테마</vt:lpstr>
      <vt:lpstr>Document</vt:lpstr>
      <vt:lpstr>Visio</vt:lpstr>
      <vt:lpstr>PowerPoint 프레젠테이션</vt:lpstr>
      <vt:lpstr>Background</vt:lpstr>
      <vt:lpstr>New EDCA set for MU opportunity</vt:lpstr>
      <vt:lpstr>MU mode EDCA from new EDCA set</vt:lpstr>
      <vt:lpstr>Issue for MU mode EDCA</vt:lpstr>
      <vt:lpstr>Issue for MU mode EDCA</vt:lpstr>
      <vt:lpstr>Possible solutions for MU mode EDCA</vt:lpstr>
      <vt:lpstr>Conclusions</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11ax submission policy</dc:title>
  <dc:creator>안진수</dc:creator>
  <cp:lastModifiedBy>안진수</cp:lastModifiedBy>
  <cp:revision>86</cp:revision>
  <dcterms:created xsi:type="dcterms:W3CDTF">2016-07-06T00:57:14Z</dcterms:created>
  <dcterms:modified xsi:type="dcterms:W3CDTF">2016-09-14T07:57:17Z</dcterms:modified>
</cp:coreProperties>
</file>