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0" r:id="rId3"/>
    <p:sldId id="383" r:id="rId4"/>
    <p:sldId id="384" r:id="rId5"/>
    <p:sldId id="390" r:id="rId6"/>
    <p:sldId id="385" r:id="rId7"/>
    <p:sldId id="387" r:id="rId8"/>
    <p:sldId id="392" r:id="rId9"/>
    <p:sldId id="393" r:id="rId10"/>
    <p:sldId id="371" r:id="rId11"/>
    <p:sldId id="394" r:id="rId12"/>
    <p:sldId id="389" r:id="rId13"/>
    <p:sldId id="370" r:id="rId14"/>
    <p:sldId id="334" r:id="rId15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1889" autoAdjust="0"/>
  </p:normalViewPr>
  <p:slideViewPr>
    <p:cSldViewPr>
      <p:cViewPr>
        <p:scale>
          <a:sx n="60" d="100"/>
          <a:sy n="60" d="100"/>
        </p:scale>
        <p:origin x="1282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0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37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61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0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20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04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802.11-16/1219r2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Considerations </a:t>
            </a:r>
            <a:r>
              <a:rPr lang="en-US" sz="2800" dirty="0"/>
              <a:t>on </a:t>
            </a:r>
            <a:r>
              <a:rPr lang="en-US" sz="2800" dirty="0" smtClean="0"/>
              <a:t>CR for </a:t>
            </a:r>
            <a:r>
              <a:rPr lang="en-US" altLang="ja-JP" sz="2800" dirty="0" smtClean="0"/>
              <a:t>2719</a:t>
            </a:r>
            <a:r>
              <a:rPr lang="en-US" sz="2800" dirty="0" smtClean="0"/>
              <a:t>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9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altLang="ja-JP" dirty="0" smtClean="0"/>
              <a:t>Meanwhile it is also necessary to carefully consider the HE PHY receive procedure to support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 code based CCA.</a:t>
            </a:r>
          </a:p>
          <a:p>
            <a:pPr lvl="1"/>
            <a:r>
              <a:rPr lang="en-GB" altLang="ja-JP" dirty="0" smtClean="0"/>
              <a:t>Besides BSS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, we </a:t>
            </a:r>
            <a:r>
              <a:rPr lang="en-US" altLang="ja-JP" dirty="0" smtClean="0"/>
              <a:t>propose to take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&amp; OBSS_PD level </a:t>
            </a:r>
            <a:r>
              <a:rPr lang="en-US" altLang="ja-JP" dirty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into account to filter out inter-BSS PPDU as the following cases.</a:t>
            </a:r>
            <a:endParaRPr lang="en-GB" altLang="zh-CN" dirty="0"/>
          </a:p>
          <a:p>
            <a:pPr lvl="2"/>
            <a:r>
              <a:rPr lang="en-GB" altLang="zh-CN" dirty="0"/>
              <a:t>Case A: </a:t>
            </a:r>
            <a:r>
              <a:rPr lang="en-GB" altLang="zh-CN" dirty="0" smtClean="0"/>
              <a:t>BSS </a:t>
            </a:r>
            <a:r>
              <a:rPr lang="en-GB" altLang="zh-CN" dirty="0" err="1" smtClean="0"/>
              <a:t>color</a:t>
            </a:r>
            <a:r>
              <a:rPr lang="en-GB" altLang="zh-CN" dirty="0" smtClean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(no) </a:t>
            </a:r>
            <a:r>
              <a:rPr lang="en-US" altLang="ja-JP" dirty="0" smtClean="0"/>
              <a:t>&amp; </a:t>
            </a:r>
            <a:r>
              <a:rPr lang="en-GB" altLang="zh-CN" dirty="0" smtClean="0"/>
              <a:t>RX </a:t>
            </a:r>
            <a:r>
              <a:rPr lang="en-GB" altLang="zh-CN" dirty="0"/>
              <a:t>power </a:t>
            </a:r>
            <a:r>
              <a:rPr lang="en-GB" altLang="zh-CN" dirty="0" smtClean="0"/>
              <a:t>below </a:t>
            </a:r>
          </a:p>
          <a:p>
            <a:pPr marL="914400" lvl="2" indent="0">
              <a:buNone/>
            </a:pPr>
            <a:r>
              <a:rPr lang="en-GB" altLang="zh-CN" dirty="0" smtClean="0"/>
              <a:t>                   OBSS_PD level &amp; </a:t>
            </a:r>
            <a:r>
              <a:rPr lang="en-US" altLang="ja-JP" dirty="0" err="1" smtClean="0"/>
              <a:t>SR_delay</a:t>
            </a:r>
            <a:r>
              <a:rPr lang="en-US" altLang="ja-JP" dirty="0" smtClean="0"/>
              <a:t> (no)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Case B: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</a:t>
            </a:r>
            <a:r>
              <a:rPr lang="en-GB" altLang="zh-CN" dirty="0"/>
              <a:t>no) </a:t>
            </a:r>
            <a:r>
              <a:rPr lang="en-US" altLang="ja-JP" dirty="0"/>
              <a:t>&amp; </a:t>
            </a:r>
            <a:r>
              <a:rPr lang="en-GB" altLang="zh-CN" dirty="0"/>
              <a:t>RX power below</a:t>
            </a:r>
            <a:endParaRPr lang="en-GB" altLang="zh-CN" dirty="0" smtClean="0"/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OBSS_PD </a:t>
            </a:r>
            <a:r>
              <a:rPr lang="en-GB" altLang="zh-CN" dirty="0"/>
              <a:t>level 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(yes)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Case C: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</a:t>
            </a:r>
            <a:r>
              <a:rPr lang="en-GB" altLang="zh-CN" dirty="0" smtClean="0"/>
              <a:t>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(no</a:t>
            </a:r>
            <a:r>
              <a:rPr lang="en-GB" altLang="zh-CN" dirty="0"/>
              <a:t>) &amp; </a:t>
            </a:r>
            <a:r>
              <a:rPr lang="en-GB" altLang="zh-CN" dirty="0" smtClean="0"/>
              <a:t>RX </a:t>
            </a:r>
            <a:r>
              <a:rPr lang="en-GB" altLang="zh-CN" dirty="0"/>
              <a:t>power </a:t>
            </a:r>
            <a:r>
              <a:rPr lang="en-GB" altLang="zh-CN" dirty="0" smtClean="0"/>
              <a:t>above</a:t>
            </a:r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OBSS_PD level </a:t>
            </a:r>
            <a:r>
              <a:rPr lang="en-GB" altLang="zh-CN" dirty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 or no)</a:t>
            </a:r>
            <a:endParaRPr lang="en-GB" altLang="zh-CN" dirty="0"/>
          </a:p>
          <a:p>
            <a:pPr lvl="2"/>
            <a:r>
              <a:rPr lang="en-GB" altLang="zh-CN" dirty="0" smtClean="0"/>
              <a:t>Case </a:t>
            </a:r>
            <a:r>
              <a:rPr lang="en-GB" altLang="zh-CN" dirty="0"/>
              <a:t>D</a:t>
            </a:r>
            <a:r>
              <a:rPr lang="en-GB" altLang="zh-CN" dirty="0" smtClean="0"/>
              <a:t>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(yes) &amp; RX power </a:t>
            </a:r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below or above OBSS_PD </a:t>
            </a:r>
            <a:r>
              <a:rPr lang="en-GB" altLang="zh-CN" dirty="0"/>
              <a:t>level </a:t>
            </a:r>
            <a:r>
              <a:rPr lang="en-GB" altLang="zh-CN" dirty="0" smtClean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 </a:t>
            </a:r>
            <a:r>
              <a:rPr lang="en-US" altLang="ja-JP" dirty="0"/>
              <a:t>or no)</a:t>
            </a:r>
            <a:endParaRPr lang="en-GB" altLang="zh-C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4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altLang="ja-JP" dirty="0" smtClean="0"/>
              <a:t>Meanwhile it is also necessary to carefully consider the HE PHY receive procedure to support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 code based CCA.</a:t>
            </a:r>
          </a:p>
          <a:p>
            <a:pPr lvl="1"/>
            <a:r>
              <a:rPr lang="en-GB" altLang="zh-CN" dirty="0" smtClean="0"/>
              <a:t>We propose the following receive procedure to each corresponding case </a:t>
            </a:r>
          </a:p>
          <a:p>
            <a:pPr lvl="2"/>
            <a:r>
              <a:rPr lang="en-GB" altLang="ja-JP" dirty="0" smtClean="0"/>
              <a:t>Case A: </a:t>
            </a:r>
            <a:r>
              <a:rPr lang="en-GB" altLang="ja-JP" dirty="0"/>
              <a:t>F</a:t>
            </a:r>
            <a:r>
              <a:rPr lang="en-GB" altLang="ja-JP" dirty="0" smtClean="0"/>
              <a:t>iltered out: </a:t>
            </a:r>
            <a:r>
              <a:rPr lang="en-GB" altLang="ja-JP" dirty="0"/>
              <a:t>S</a:t>
            </a:r>
            <a:r>
              <a:rPr lang="en-GB" altLang="ja-JP" dirty="0" smtClean="0"/>
              <a:t>et PHY-</a:t>
            </a:r>
            <a:r>
              <a:rPr lang="en-GB" altLang="ja-JP" dirty="0" err="1" smtClean="0"/>
              <a:t>RXSTART.indication</a:t>
            </a:r>
            <a:r>
              <a:rPr lang="en-GB" altLang="ja-JP" dirty="0" smtClean="0"/>
              <a:t>(RXVECTOR) then set </a:t>
            </a:r>
            <a:endParaRPr lang="en-GB" altLang="ja-JP" dirty="0"/>
          </a:p>
          <a:p>
            <a:pPr marL="914400" lvl="2" indent="0">
              <a:buNone/>
            </a:pPr>
            <a:r>
              <a:rPr lang="en-GB" altLang="ja-JP" dirty="0" smtClean="0"/>
              <a:t>                   </a:t>
            </a:r>
            <a:r>
              <a:rPr lang="en-GB" altLang="ja-JP" dirty="0" err="1" smtClean="0"/>
              <a:t>PHY_RXEND.indication</a:t>
            </a:r>
            <a:r>
              <a:rPr lang="en-GB" altLang="ja-JP" dirty="0" smtClean="0"/>
              <a:t>(Filtered). Then set PHY-</a:t>
            </a:r>
            <a:r>
              <a:rPr lang="en-GB" altLang="ja-JP" dirty="0" err="1" smtClean="0"/>
              <a:t>CCA.indication</a:t>
            </a:r>
            <a:r>
              <a:rPr lang="en-GB" altLang="ja-JP" dirty="0" smtClean="0"/>
              <a:t>(IDLE).</a:t>
            </a:r>
          </a:p>
          <a:p>
            <a:pPr lvl="2"/>
            <a:r>
              <a:rPr lang="en-GB" altLang="ja-JP" dirty="0" smtClean="0"/>
              <a:t>Case B: Filtered out: Set PHY-</a:t>
            </a:r>
            <a:r>
              <a:rPr lang="en-GB" altLang="ja-JP" dirty="0" err="1" smtClean="0"/>
              <a:t>RXSTART.indication</a:t>
            </a:r>
            <a:r>
              <a:rPr lang="en-GB" altLang="ja-JP" dirty="0" smtClean="0"/>
              <a:t>(RXVECTOR) then set </a:t>
            </a:r>
          </a:p>
          <a:p>
            <a:pPr marL="914400" lvl="2" indent="0">
              <a:buNone/>
            </a:pPr>
            <a:r>
              <a:rPr lang="en-GB" altLang="ja-JP" dirty="0" smtClean="0"/>
              <a:t>                   </a:t>
            </a:r>
            <a:r>
              <a:rPr lang="en-GB" altLang="ja-JP" dirty="0" err="1" smtClean="0"/>
              <a:t>PHY_RXEND.indication</a:t>
            </a:r>
            <a:r>
              <a:rPr lang="en-GB" altLang="ja-JP" dirty="0" smtClean="0"/>
              <a:t>(Filtered). </a:t>
            </a:r>
            <a:r>
              <a:rPr lang="en-GB" altLang="ja-JP" dirty="0"/>
              <a:t>Then set PHY-</a:t>
            </a:r>
            <a:r>
              <a:rPr lang="en-GB" altLang="ja-JP" dirty="0" err="1"/>
              <a:t>CCA.indication</a:t>
            </a:r>
            <a:r>
              <a:rPr lang="en-GB" altLang="ja-JP" dirty="0"/>
              <a:t>(IDLE) </a:t>
            </a:r>
            <a:r>
              <a:rPr lang="en-GB" altLang="ja-JP" dirty="0" smtClean="0"/>
              <a:t> </a:t>
            </a:r>
          </a:p>
          <a:p>
            <a:pPr marL="914400" lvl="2" indent="0">
              <a:buNone/>
            </a:pPr>
            <a:r>
              <a:rPr lang="en-GB" altLang="ja-JP" dirty="0"/>
              <a:t> </a:t>
            </a:r>
            <a:r>
              <a:rPr lang="en-GB" altLang="ja-JP" dirty="0" smtClean="0"/>
              <a:t>                  when predicted duration  based on RXTIME has elapsed. (</a:t>
            </a:r>
            <a:r>
              <a:rPr lang="en-GB" altLang="ja-JP" dirty="0" err="1" smtClean="0"/>
              <a:t>TGax</a:t>
            </a:r>
            <a:r>
              <a:rPr lang="en-GB" altLang="ja-JP" dirty="0" smtClean="0"/>
              <a:t> D0.4 )</a:t>
            </a:r>
          </a:p>
          <a:p>
            <a:pPr lvl="2"/>
            <a:r>
              <a:rPr lang="en-GB" altLang="ja-JP" dirty="0" smtClean="0"/>
              <a:t>Case C: </a:t>
            </a:r>
            <a:r>
              <a:rPr lang="en-US" altLang="ja-JP" dirty="0" smtClean="0"/>
              <a:t>not filtered out.</a:t>
            </a:r>
          </a:p>
          <a:p>
            <a:pPr lvl="2"/>
            <a:r>
              <a:rPr lang="en-US" altLang="ja-JP" dirty="0" smtClean="0"/>
              <a:t>Case D: not filtered out.</a:t>
            </a:r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7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01794" cy="360040"/>
          </a:xfrm>
          <a:ln>
            <a:noFill/>
          </a:ln>
        </p:spPr>
        <p:txBody>
          <a:bodyPr>
            <a:noAutofit/>
          </a:bodyPr>
          <a:lstStyle/>
          <a:p>
            <a:pPr lvl="0"/>
            <a:endParaRPr lang="en-US" altLang="ja-JP" sz="2000" dirty="0" smtClean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949" y="1203647"/>
            <a:ext cx="5859029" cy="515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24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37" y="500519"/>
            <a:ext cx="7770813" cy="1065213"/>
          </a:xfrm>
        </p:spPr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1440160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ja-JP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06710" y="1484784"/>
            <a:ext cx="9001794" cy="4472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dirty="0"/>
              <a:t>We proposed to add texts which clarify how to adjust </a:t>
            </a:r>
            <a:r>
              <a:rPr lang="en-GB" altLang="ja-JP" dirty="0" err="1"/>
              <a:t>backoff</a:t>
            </a:r>
            <a:r>
              <a:rPr lang="en-GB" altLang="ja-JP" dirty="0"/>
              <a:t> counter during the period of time that is taken by the receiving STA to validate the PPDU and behave after BUSY state in section 25.9.2 </a:t>
            </a:r>
            <a:r>
              <a:rPr lang="en-GB" altLang="ja-JP" dirty="0" err="1"/>
              <a:t>color</a:t>
            </a:r>
            <a:r>
              <a:rPr lang="en-GB" altLang="ja-JP" dirty="0"/>
              <a:t> code based CCA rules</a:t>
            </a:r>
            <a:r>
              <a:rPr lang="en-GB" altLang="ja-JP" dirty="0" smtClean="0"/>
              <a:t>.</a:t>
            </a:r>
            <a:endParaRPr lang="en-US" altLang="ja-JP" dirty="0" smtClean="0"/>
          </a:p>
          <a:p>
            <a:r>
              <a:rPr lang="en-GB" altLang="ja-JP" dirty="0" smtClean="0"/>
              <a:t>Meanwhile, we </a:t>
            </a:r>
            <a:r>
              <a:rPr lang="en-US" altLang="ja-JP" dirty="0"/>
              <a:t>propose to take </a:t>
            </a:r>
            <a:r>
              <a:rPr lang="en-US" altLang="ja-JP" dirty="0" smtClean="0"/>
              <a:t>BSS color &amp;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&amp; OBSS_PD </a:t>
            </a:r>
            <a:r>
              <a:rPr lang="en-US" altLang="ja-JP" dirty="0"/>
              <a:t>level &amp; </a:t>
            </a:r>
            <a:r>
              <a:rPr lang="en-US" altLang="ja-JP" dirty="0" err="1"/>
              <a:t>SR_delay</a:t>
            </a:r>
            <a:r>
              <a:rPr lang="en-US" altLang="ja-JP" dirty="0"/>
              <a:t> into account to filter out inter-BSS PPDU </a:t>
            </a:r>
            <a:r>
              <a:rPr lang="en-US" altLang="ja-JP" dirty="0" smtClean="0"/>
              <a:t>for </a:t>
            </a:r>
            <a:r>
              <a:rPr lang="en-US" altLang="ja-JP" dirty="0"/>
              <a:t>supporting color code based CCA.  </a:t>
            </a:r>
          </a:p>
          <a:p>
            <a:r>
              <a:rPr lang="en-US" altLang="zh-CN" sz="2600" dirty="0" smtClean="0"/>
              <a:t>Note</a:t>
            </a:r>
            <a:r>
              <a:rPr lang="en-US" altLang="zh-CN" sz="2600" dirty="0" smtClean="0"/>
              <a:t>: </a:t>
            </a:r>
            <a:r>
              <a:rPr lang="en-GB" altLang="zh-CN" sz="2600" dirty="0" smtClean="0"/>
              <a:t>The proposed comment resolution is contained in 11-16/1025r2</a:t>
            </a:r>
          </a:p>
          <a:p>
            <a:endParaRPr lang="en-GB" altLang="zh-CN" sz="2200" dirty="0"/>
          </a:p>
        </p:txBody>
      </p:sp>
    </p:spTree>
    <p:extLst>
      <p:ext uri="{BB962C8B-B14F-4D97-AF65-F5344CB8AC3E}">
        <p14:creationId xmlns:p14="http://schemas.microsoft.com/office/powerpoint/2010/main" val="2931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Draft </a:t>
            </a:r>
            <a:r>
              <a:rPr lang="en-US" altLang="ja-JP" sz="2000" dirty="0" smtClean="0"/>
              <a:t>P802.11ax_D0.4, August,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11-16-0947-04-00ax-proposed-text-changes-for-obss-pd-based-sr-parameters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11-16-1121-00-00ax-spec-texts-spatial-reuse-indication-for-trigger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11-16-0920-03-00ax-phy-comment-resolution-for-cid-1659-493-494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Draft P802.11REVmc_D8.0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01794" cy="4472137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CID 2719 </a:t>
            </a:r>
            <a:r>
              <a:rPr lang="en-US" altLang="ja-JP" dirty="0" smtClean="0"/>
              <a:t>are concerned with how to adjust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counter during color code based CCA.</a:t>
            </a:r>
          </a:p>
          <a:p>
            <a:r>
              <a:rPr lang="en-GB" altLang="ja-JP" dirty="0"/>
              <a:t>We agree with the commenters </a:t>
            </a:r>
            <a:r>
              <a:rPr lang="en-US" altLang="ja-JP" dirty="0"/>
              <a:t>in principle</a:t>
            </a:r>
            <a:r>
              <a:rPr lang="en-GB" altLang="ja-JP" dirty="0" smtClean="0"/>
              <a:t> and suggest that </a:t>
            </a:r>
            <a:r>
              <a:rPr lang="en-US" altLang="ja-JP" dirty="0"/>
              <a:t>c</a:t>
            </a:r>
            <a:r>
              <a:rPr lang="en-US" altLang="ja-JP" dirty="0" smtClean="0"/>
              <a:t>omment resolutions should be carefully considered combining</a:t>
            </a:r>
            <a:r>
              <a:rPr lang="en-US" altLang="zh-CN" dirty="0" smtClean="0"/>
              <a:t> </a:t>
            </a:r>
            <a:r>
              <a:rPr lang="en-US" altLang="zh-CN" dirty="0"/>
              <a:t>MAC and PHY </a:t>
            </a:r>
            <a:r>
              <a:rPr lang="en-US" altLang="zh-CN" dirty="0" smtClean="0"/>
              <a:t>for </a:t>
            </a:r>
            <a:r>
              <a:rPr lang="en-US" altLang="zh-CN" dirty="0"/>
              <a:t>supporting </a:t>
            </a:r>
            <a:r>
              <a:rPr lang="en-US" altLang="zh-CN" dirty="0" smtClean="0"/>
              <a:t>color code based CCA.</a:t>
            </a:r>
          </a:p>
          <a:p>
            <a:pPr lvl="1"/>
            <a:r>
              <a:rPr lang="en-US" altLang="ja-JP" dirty="0" smtClean="0"/>
              <a:t>So </a:t>
            </a:r>
            <a:r>
              <a:rPr lang="en-US" altLang="ja-JP" dirty="0"/>
              <a:t>far, </a:t>
            </a:r>
            <a:r>
              <a:rPr lang="en-US" altLang="ja-JP" dirty="0" smtClean="0"/>
              <a:t>color code based CCA rules are </a:t>
            </a:r>
            <a:r>
              <a:rPr lang="en-US" altLang="ja-JP" dirty="0"/>
              <a:t>specified in </a:t>
            </a:r>
            <a:r>
              <a:rPr lang="en-US" altLang="ja-JP" dirty="0" smtClean="0"/>
              <a:t>MAC (section 25.9), while HE PHY receive procedure in case of inter-BSS PPDU is specified in PHY (section 26.3) of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</a:t>
            </a:r>
            <a:r>
              <a:rPr lang="en-US" altLang="ja-JP" dirty="0"/>
              <a:t>draft </a:t>
            </a:r>
            <a:r>
              <a:rPr lang="en-US" altLang="ja-JP" dirty="0" smtClean="0"/>
              <a:t>D0.4 [1].</a:t>
            </a:r>
          </a:p>
          <a:p>
            <a:pPr lvl="1"/>
            <a:r>
              <a:rPr lang="en-GB" altLang="ja-JP" dirty="0" smtClean="0"/>
              <a:t>We propose to add </a:t>
            </a:r>
            <a:r>
              <a:rPr lang="en-GB" altLang="ja-JP" dirty="0"/>
              <a:t>texts which clarify how to adjust </a:t>
            </a:r>
            <a:r>
              <a:rPr lang="en-GB" altLang="ja-JP" dirty="0" err="1"/>
              <a:t>backoff</a:t>
            </a:r>
            <a:r>
              <a:rPr lang="en-GB" altLang="ja-JP" dirty="0"/>
              <a:t> counter during the period of time that is taken by the receiving STA to validate the PPDU and behave after BUSY state in section 25.9.2 </a:t>
            </a:r>
            <a:r>
              <a:rPr lang="en-GB" altLang="ja-JP" dirty="0" err="1"/>
              <a:t>color</a:t>
            </a:r>
            <a:r>
              <a:rPr lang="en-GB" altLang="ja-JP" dirty="0"/>
              <a:t> code based CCA </a:t>
            </a:r>
            <a:r>
              <a:rPr lang="en-GB" altLang="ja-JP" dirty="0" smtClean="0"/>
              <a:t>rules.</a:t>
            </a:r>
            <a:endParaRPr lang="en-US" altLang="ja-JP" dirty="0"/>
          </a:p>
          <a:p>
            <a:pPr lvl="1"/>
            <a:r>
              <a:rPr lang="en-US" altLang="ja-JP" dirty="0" smtClean="0"/>
              <a:t>Meanwhile, we propose to consider more details about HE PHY receive procedure (section 26.3) in case of inter-BSS PPDU for supporting color code based CCA.  </a:t>
            </a:r>
            <a:endParaRPr lang="en-US" altLang="ja-JP" dirty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7380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So far, color code based CCA rules are specified in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D0.4 </a:t>
            </a:r>
          </a:p>
          <a:p>
            <a:pPr lvl="1"/>
            <a:r>
              <a:rPr lang="en-GB" altLang="ja-JP" dirty="0"/>
              <a:t>A STA should regard an inter-BSS PPDU with a valid PHY header and that has receiving power/RSSI below the </a:t>
            </a:r>
            <a:r>
              <a:rPr lang="en-GB" altLang="ja-JP" dirty="0" smtClean="0"/>
              <a:t>OBSS_PD </a:t>
            </a:r>
            <a:r>
              <a:rPr lang="en-GB" altLang="ja-JP" dirty="0"/>
              <a:t>level used by the receiving STA and that meets additional TBD conditions, as not having been received at all (e.g., should not update its NAV), </a:t>
            </a:r>
            <a:r>
              <a:rPr lang="en-GB" altLang="ja-JP" u="sng" dirty="0"/>
              <a:t>except that the medium condition shall indicate BUSY during the period of time that is taken by the receiving STA to validate that the PPDU is from an inter-BSS, but not longer than the time indicated as the length of the PPDU payload</a:t>
            </a:r>
            <a:r>
              <a:rPr lang="en-GB" altLang="ja-JP" dirty="0"/>
              <a:t>. 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4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484784"/>
            <a:ext cx="923983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Also, HE PHY receive procedure in case of inter-BSS PPDU is </a:t>
            </a:r>
            <a:r>
              <a:rPr lang="en-US" altLang="ja-JP" dirty="0"/>
              <a:t>specified in section 26.3.18 HE receive </a:t>
            </a:r>
            <a:r>
              <a:rPr lang="en-US" altLang="ja-JP" dirty="0" smtClean="0"/>
              <a:t>procedure.</a:t>
            </a:r>
            <a:endParaRPr lang="en-US" altLang="ja-JP" dirty="0"/>
          </a:p>
          <a:p>
            <a:pPr lvl="1"/>
            <a:r>
              <a:rPr lang="en-US" altLang="ja-JP" dirty="0" smtClean="0"/>
              <a:t>…… If the BSS color doesn’t contain an intended value, the PHY entity shall set </a:t>
            </a:r>
            <a:r>
              <a:rPr lang="en-US" altLang="ja-JP" dirty="0" err="1" smtClean="0"/>
              <a:t>PHY_RXSTART.indication</a:t>
            </a:r>
            <a:r>
              <a:rPr lang="en-US" altLang="ja-JP" dirty="0" smtClean="0"/>
              <a:t>(RXVECTOR) then set </a:t>
            </a:r>
            <a:r>
              <a:rPr lang="en-US" altLang="ja-JP" dirty="0" err="1" smtClean="0"/>
              <a:t>PHY_RXEND.indication</a:t>
            </a:r>
            <a:r>
              <a:rPr lang="en-US" altLang="ja-JP" dirty="0" smtClean="0"/>
              <a:t> (Filtered). The PHY entity shall receive HE-STF for 4us after HE-SIG-A.</a:t>
            </a:r>
            <a:r>
              <a:rPr lang="en-US" altLang="ja-JP" dirty="0"/>
              <a:t> </a:t>
            </a:r>
            <a:r>
              <a:rPr lang="en-US" altLang="ja-JP" u="sng" dirty="0"/>
              <a:t>The PHY entity shall maintain PHY-</a:t>
            </a:r>
            <a:r>
              <a:rPr lang="en-US" altLang="ja-JP" u="sng" dirty="0" err="1"/>
              <a:t>CCA.indication</a:t>
            </a:r>
            <a:r>
              <a:rPr lang="en-US" altLang="ja-JP" u="sng" dirty="0"/>
              <a:t>(BUSY, </a:t>
            </a:r>
            <a:r>
              <a:rPr lang="en-US" altLang="ja-JP" u="sng" dirty="0" err="1"/>
              <a:t>channellist</a:t>
            </a:r>
            <a:r>
              <a:rPr lang="en-US" altLang="ja-JP" u="sng" dirty="0"/>
              <a:t>) primitive for the predicted duration of the transmitted PPDU, as defined by RXTIME in Equation (21-106), </a:t>
            </a:r>
            <a:r>
              <a:rPr lang="en-US" altLang="ja-JP" dirty="0"/>
              <a:t>for all supported modes, unsupported modes, Reserved HE-SIG-A Indication, and invalid HE-SIG-A CRC. </a:t>
            </a:r>
            <a:r>
              <a:rPr lang="en-US" altLang="ja-JP" dirty="0" smtClean="0"/>
              <a:t>……</a:t>
            </a:r>
          </a:p>
          <a:p>
            <a:pPr lvl="2"/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981" y="4581128"/>
            <a:ext cx="8535288" cy="89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1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1216" y="1379929"/>
            <a:ext cx="5297288" cy="505787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6704" y="1484784"/>
            <a:ext cx="383923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PHY </a:t>
            </a:r>
            <a:r>
              <a:rPr lang="en-US" altLang="ja-JP" dirty="0"/>
              <a:t>receive state </a:t>
            </a:r>
            <a:r>
              <a:rPr lang="en-US" altLang="ja-JP" dirty="0" smtClean="0"/>
              <a:t>machine in current draft (</a:t>
            </a:r>
            <a:r>
              <a:rPr lang="en-US" altLang="ja-JP" dirty="0"/>
              <a:t>only inter-BSS PPDU filtered out related part)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</a:t>
            </a:r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3" name="スマイル 2"/>
          <p:cNvSpPr/>
          <p:nvPr/>
        </p:nvSpPr>
        <p:spPr bwMode="auto">
          <a:xfrm>
            <a:off x="5364088" y="5157192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スマイル 8"/>
          <p:cNvSpPr/>
          <p:nvPr/>
        </p:nvSpPr>
        <p:spPr bwMode="auto">
          <a:xfrm>
            <a:off x="7740352" y="5166350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スマイル 10"/>
          <p:cNvSpPr/>
          <p:nvPr/>
        </p:nvSpPr>
        <p:spPr bwMode="auto">
          <a:xfrm>
            <a:off x="3887924" y="3176972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6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230344"/>
            <a:ext cx="9145810" cy="1550584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Based on color code based CCA rules in MAC, the HE STA should regard the inter-BSS PPDU as not having been received at all in the case of </a:t>
            </a:r>
            <a:r>
              <a:rPr lang="en-US" altLang="ja-JP" dirty="0"/>
              <a:t>that the PPDU is inter-BSS </a:t>
            </a:r>
            <a:r>
              <a:rPr lang="en-US" altLang="ja-JP" dirty="0" smtClean="0"/>
              <a:t>PPDU &amp;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(no) </a:t>
            </a:r>
            <a:r>
              <a:rPr lang="en-US" altLang="ja-JP" dirty="0"/>
              <a:t>&amp; receiving power below the </a:t>
            </a:r>
            <a:r>
              <a:rPr lang="en-US" altLang="ja-JP" dirty="0" smtClean="0"/>
              <a:t>OBSS_PD level after </a:t>
            </a:r>
            <a:r>
              <a:rPr lang="en-US" altLang="ja-JP" dirty="0"/>
              <a:t>receiving and checking the contents of </a:t>
            </a:r>
            <a:r>
              <a:rPr lang="en-US" altLang="ja-JP" dirty="0" smtClean="0"/>
              <a:t>HE-SIG-A.</a:t>
            </a:r>
            <a:endParaRPr lang="en-US" altLang="ja-JP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90" name="グループ化 89"/>
          <p:cNvGrpSpPr/>
          <p:nvPr/>
        </p:nvGrpSpPr>
        <p:grpSpPr>
          <a:xfrm>
            <a:off x="74821" y="3645024"/>
            <a:ext cx="9177699" cy="2718223"/>
            <a:chOff x="40741" y="3829633"/>
            <a:chExt cx="9177699" cy="2718223"/>
          </a:xfrm>
        </p:grpSpPr>
        <p:sp>
          <p:nvSpPr>
            <p:cNvPr id="46" name="Rectangle 44"/>
            <p:cNvSpPr/>
            <p:nvPr/>
          </p:nvSpPr>
          <p:spPr bwMode="auto">
            <a:xfrm>
              <a:off x="135904" y="5000760"/>
              <a:ext cx="8153400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12"/>
            <p:cNvSpPr/>
            <p:nvPr/>
          </p:nvSpPr>
          <p:spPr>
            <a:xfrm>
              <a:off x="2399456" y="5672399"/>
              <a:ext cx="3528392" cy="43204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Incoming Frame ( -72dBm)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13"/>
            <p:cNvCxnSpPr/>
            <p:nvPr/>
          </p:nvCxnSpPr>
          <p:spPr>
            <a:xfrm>
              <a:off x="1031304" y="6168071"/>
              <a:ext cx="65527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4"/>
            <p:cNvSpPr txBox="1"/>
            <p:nvPr/>
          </p:nvSpPr>
          <p:spPr>
            <a:xfrm>
              <a:off x="7079976" y="6240079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Time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16"/>
            <p:cNvCxnSpPr/>
            <p:nvPr/>
          </p:nvCxnSpPr>
          <p:spPr>
            <a:xfrm>
              <a:off x="3047528" y="5566643"/>
              <a:ext cx="31683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8"/>
            <p:cNvCxnSpPr/>
            <p:nvPr/>
          </p:nvCxnSpPr>
          <p:spPr>
            <a:xfrm flipV="1">
              <a:off x="2399456" y="5264122"/>
              <a:ext cx="0" cy="975957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0"/>
            <p:cNvCxnSpPr/>
            <p:nvPr/>
          </p:nvCxnSpPr>
          <p:spPr>
            <a:xfrm flipV="1">
              <a:off x="3047528" y="5302522"/>
              <a:ext cx="0" cy="79077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21"/>
            <p:cNvSpPr txBox="1"/>
            <p:nvPr/>
          </p:nvSpPr>
          <p:spPr>
            <a:xfrm>
              <a:off x="1547664" y="4213730"/>
              <a:ext cx="212048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The STA decodes SIG-A, checks BSS color and SR field in HE-SIG-A.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Connector 25"/>
            <p:cNvCxnSpPr/>
            <p:nvPr/>
          </p:nvCxnSpPr>
          <p:spPr>
            <a:xfrm>
              <a:off x="2759496" y="5279012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6"/>
            <p:cNvCxnSpPr/>
            <p:nvPr/>
          </p:nvCxnSpPr>
          <p:spPr>
            <a:xfrm>
              <a:off x="3047528" y="5567044"/>
              <a:ext cx="4464496" cy="0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7"/>
            <p:cNvCxnSpPr/>
            <p:nvPr/>
          </p:nvCxnSpPr>
          <p:spPr>
            <a:xfrm flipV="1">
              <a:off x="1709229" y="5567044"/>
              <a:ext cx="1050267" cy="8779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28"/>
            <p:cNvSpPr txBox="1"/>
            <p:nvPr/>
          </p:nvSpPr>
          <p:spPr>
            <a:xfrm>
              <a:off x="135903" y="5062672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36"/>
            <p:cNvCxnSpPr/>
            <p:nvPr/>
          </p:nvCxnSpPr>
          <p:spPr>
            <a:xfrm>
              <a:off x="2759496" y="4904184"/>
              <a:ext cx="288032" cy="3983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39"/>
            <p:cNvSpPr txBox="1"/>
            <p:nvPr/>
          </p:nvSpPr>
          <p:spPr>
            <a:xfrm>
              <a:off x="3588024" y="3829633"/>
              <a:ext cx="563041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In case of inter-BSS PPDU </a:t>
              </a:r>
              <a:r>
                <a:rPr lang="en-US" sz="1400" dirty="0">
                  <a:solidFill>
                    <a:schemeClr val="tx1"/>
                  </a:solidFill>
                </a:rPr>
                <a:t>&amp;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SR_disallowed</a:t>
              </a:r>
              <a:r>
                <a:rPr lang="en-US" sz="1400" dirty="0" smtClean="0">
                  <a:solidFill>
                    <a:schemeClr val="tx1"/>
                  </a:solidFill>
                </a:rPr>
                <a:t>(no) </a:t>
              </a:r>
              <a:r>
                <a:rPr lang="en-US" sz="1400" dirty="0">
                  <a:solidFill>
                    <a:schemeClr val="tx1"/>
                  </a:solidFill>
                </a:rPr>
                <a:t>&amp; receiving power below the </a:t>
              </a:r>
              <a:r>
                <a:rPr lang="en-US" sz="1400" dirty="0" smtClean="0">
                  <a:solidFill>
                    <a:schemeClr val="tx1"/>
                  </a:solidFill>
                </a:rPr>
                <a:t>OBSS_PD level (e.g. -62dBm), the HE STA should regard the inter-BSS PPDU as not having been received at all, and resume the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sz="1400" dirty="0" smtClean="0">
                  <a:solidFill>
                    <a:schemeClr val="tx1"/>
                  </a:solidFill>
                </a:rPr>
                <a:t> countdown process after the medium is idle for the duration of a AIFS period. Otherwise continue to suspend the countdown process.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41"/>
            <p:cNvSpPr txBox="1"/>
            <p:nvPr/>
          </p:nvSpPr>
          <p:spPr>
            <a:xfrm>
              <a:off x="1507504" y="6237312"/>
              <a:ext cx="2620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sensing detection in 4us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40741" y="4828380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MAC SR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46"/>
            <p:cNvCxnSpPr/>
            <p:nvPr/>
          </p:nvCxnSpPr>
          <p:spPr>
            <a:xfrm flipH="1">
              <a:off x="3047528" y="4922837"/>
              <a:ext cx="1240009" cy="37968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48"/>
            <p:cNvSpPr/>
            <p:nvPr/>
          </p:nvSpPr>
          <p:spPr>
            <a:xfrm>
              <a:off x="4608512" y="5095800"/>
              <a:ext cx="3528392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 transmits its frame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Straight Arrow Connector 49"/>
            <p:cNvCxnSpPr/>
            <p:nvPr/>
          </p:nvCxnSpPr>
          <p:spPr>
            <a:xfrm flipH="1" flipV="1">
              <a:off x="4592488" y="5127293"/>
              <a:ext cx="1949017" cy="64400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50"/>
            <p:cNvSpPr/>
            <p:nvPr/>
          </p:nvSpPr>
          <p:spPr>
            <a:xfrm>
              <a:off x="6408500" y="5680455"/>
              <a:ext cx="232095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Countdown counter = 0`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18"/>
            <p:cNvCxnSpPr/>
            <p:nvPr/>
          </p:nvCxnSpPr>
          <p:spPr>
            <a:xfrm flipV="1">
              <a:off x="2759496" y="5302522"/>
              <a:ext cx="0" cy="937557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36"/>
            <p:cNvCxnSpPr/>
            <p:nvPr/>
          </p:nvCxnSpPr>
          <p:spPr>
            <a:xfrm flipV="1">
              <a:off x="2563470" y="6131087"/>
              <a:ext cx="8384" cy="2703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28"/>
            <p:cNvSpPr txBox="1"/>
            <p:nvPr/>
          </p:nvSpPr>
          <p:spPr>
            <a:xfrm>
              <a:off x="143783" y="5372678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idle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直線矢印コネクタ 76"/>
            <p:cNvCxnSpPr/>
            <p:nvPr/>
          </p:nvCxnSpPr>
          <p:spPr bwMode="auto">
            <a:xfrm flipV="1">
              <a:off x="1269539" y="5264122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直線矢印コネクタ 77"/>
            <p:cNvCxnSpPr/>
            <p:nvPr/>
          </p:nvCxnSpPr>
          <p:spPr bwMode="auto">
            <a:xfrm flipV="1">
              <a:off x="1269539" y="5566643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6" name="テキスト ボックス 5"/>
          <p:cNvSpPr txBox="1"/>
          <p:nvPr/>
        </p:nvSpPr>
        <p:spPr>
          <a:xfrm>
            <a:off x="575555" y="3377043"/>
            <a:ext cx="908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340768"/>
            <a:ext cx="9001794" cy="1550584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However current HE PHY receive procedure specified in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D0.4 doesn’t support color code based CCA feature yet. 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74821" y="2924944"/>
            <a:ext cx="9185776" cy="3438303"/>
            <a:chOff x="74821" y="2924944"/>
            <a:chExt cx="9185776" cy="3438303"/>
          </a:xfrm>
        </p:grpSpPr>
        <p:sp>
          <p:nvSpPr>
            <p:cNvPr id="33" name="Rectangle 44"/>
            <p:cNvSpPr/>
            <p:nvPr/>
          </p:nvSpPr>
          <p:spPr bwMode="auto">
            <a:xfrm>
              <a:off x="179512" y="4856743"/>
              <a:ext cx="8928992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4"/>
            <p:cNvSpPr/>
            <p:nvPr/>
          </p:nvSpPr>
          <p:spPr bwMode="auto">
            <a:xfrm>
              <a:off x="169984" y="4096071"/>
              <a:ext cx="8938520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12"/>
            <p:cNvSpPr/>
            <p:nvPr/>
          </p:nvSpPr>
          <p:spPr>
            <a:xfrm>
              <a:off x="3051755" y="5487790"/>
              <a:ext cx="3528392" cy="43204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Incoming Frame ( -72dBm)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13"/>
            <p:cNvCxnSpPr/>
            <p:nvPr/>
          </p:nvCxnSpPr>
          <p:spPr>
            <a:xfrm flipV="1">
              <a:off x="1065384" y="5946478"/>
              <a:ext cx="8043120" cy="369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4"/>
            <p:cNvSpPr txBox="1"/>
            <p:nvPr/>
          </p:nvSpPr>
          <p:spPr>
            <a:xfrm>
              <a:off x="7114056" y="605547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Time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16"/>
            <p:cNvCxnSpPr/>
            <p:nvPr/>
          </p:nvCxnSpPr>
          <p:spPr>
            <a:xfrm flipV="1">
              <a:off x="3699827" y="4365104"/>
              <a:ext cx="2985031" cy="4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8"/>
            <p:cNvCxnSpPr/>
            <p:nvPr/>
          </p:nvCxnSpPr>
          <p:spPr>
            <a:xfrm flipV="1">
              <a:off x="3051755" y="4359433"/>
              <a:ext cx="0" cy="169603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0"/>
            <p:cNvCxnSpPr/>
            <p:nvPr/>
          </p:nvCxnSpPr>
          <p:spPr>
            <a:xfrm flipV="1">
              <a:off x="3699827" y="4374323"/>
              <a:ext cx="0" cy="153436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5"/>
            <p:cNvCxnSpPr/>
            <p:nvPr/>
          </p:nvCxnSpPr>
          <p:spPr>
            <a:xfrm>
              <a:off x="3411795" y="4374323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7"/>
            <p:cNvCxnSpPr/>
            <p:nvPr/>
          </p:nvCxnSpPr>
          <p:spPr>
            <a:xfrm>
              <a:off x="3000363" y="4661195"/>
              <a:ext cx="411432" cy="116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28"/>
            <p:cNvSpPr txBox="1"/>
            <p:nvPr/>
          </p:nvSpPr>
          <p:spPr>
            <a:xfrm>
              <a:off x="169983" y="4157983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36"/>
            <p:cNvCxnSpPr/>
            <p:nvPr/>
          </p:nvCxnSpPr>
          <p:spPr>
            <a:xfrm>
              <a:off x="3411795" y="3999495"/>
              <a:ext cx="285746" cy="3599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39"/>
            <p:cNvSpPr txBox="1"/>
            <p:nvPr/>
          </p:nvSpPr>
          <p:spPr>
            <a:xfrm>
              <a:off x="3491880" y="2924944"/>
              <a:ext cx="576871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In case of inter-BSS PPDU  </a:t>
              </a:r>
              <a:r>
                <a:rPr lang="en-US" sz="1400" dirty="0">
                  <a:solidFill>
                    <a:schemeClr val="tx1"/>
                  </a:solidFill>
                </a:rPr>
                <a:t>&amp;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SR_disallowed</a:t>
              </a:r>
              <a:r>
                <a:rPr lang="en-US" sz="1400" dirty="0" smtClean="0">
                  <a:solidFill>
                    <a:schemeClr val="tx1"/>
                  </a:solidFill>
                </a:rPr>
                <a:t>(no) </a:t>
              </a:r>
              <a:r>
                <a:rPr lang="en-US" sz="1400" dirty="0">
                  <a:solidFill>
                    <a:schemeClr val="tx1"/>
                  </a:solidFill>
                </a:rPr>
                <a:t>&amp; receiving power below the </a:t>
              </a:r>
              <a:r>
                <a:rPr lang="en-US" sz="1400" dirty="0" smtClean="0">
                  <a:solidFill>
                    <a:schemeClr val="tx1"/>
                  </a:solidFill>
                </a:rPr>
                <a:t>OBSS_PD level (e.g. -62dBm),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the HE STA is not allowed to regard the inter-BSS PPDU as not having been received at all, and resume the countdown process, </a:t>
              </a:r>
              <a:r>
                <a:rPr lang="en-US" sz="1400" u="sng" dirty="0">
                  <a:solidFill>
                    <a:schemeClr val="tx1"/>
                  </a:solidFill>
                </a:rPr>
                <a:t>because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the </a:t>
              </a:r>
              <a:r>
                <a:rPr lang="en-US" sz="1400" u="sng" dirty="0">
                  <a:solidFill>
                    <a:schemeClr val="tx1"/>
                  </a:solidFill>
                </a:rPr>
                <a:t>PHY entity shall maintain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u="sng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(BUSY) </a:t>
              </a:r>
              <a:r>
                <a:rPr lang="en-US" sz="1400" u="sng" dirty="0">
                  <a:solidFill>
                    <a:schemeClr val="tx1"/>
                  </a:solidFill>
                </a:rPr>
                <a:t>primitive for the predicted duration of the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transmitted PPDU.</a:t>
              </a:r>
              <a:endParaRPr 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41"/>
            <p:cNvSpPr txBox="1"/>
            <p:nvPr/>
          </p:nvSpPr>
          <p:spPr>
            <a:xfrm>
              <a:off x="2167880" y="6052703"/>
              <a:ext cx="2620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sensing detection in 4us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74821" y="3923691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MAC SR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46"/>
            <p:cNvCxnSpPr/>
            <p:nvPr/>
          </p:nvCxnSpPr>
          <p:spPr>
            <a:xfrm flipH="1">
              <a:off x="3699827" y="4018148"/>
              <a:ext cx="621791" cy="35617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48"/>
            <p:cNvSpPr/>
            <p:nvPr/>
          </p:nvSpPr>
          <p:spPr>
            <a:xfrm>
              <a:off x="5260810" y="4191111"/>
              <a:ext cx="3559661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18"/>
            <p:cNvCxnSpPr/>
            <p:nvPr/>
          </p:nvCxnSpPr>
          <p:spPr>
            <a:xfrm flipV="1">
              <a:off x="3411795" y="4359433"/>
              <a:ext cx="0" cy="169603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36"/>
            <p:cNvCxnSpPr/>
            <p:nvPr/>
          </p:nvCxnSpPr>
          <p:spPr>
            <a:xfrm flipV="1">
              <a:off x="3223846" y="5946478"/>
              <a:ext cx="8384" cy="2703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28"/>
            <p:cNvSpPr txBox="1"/>
            <p:nvPr/>
          </p:nvSpPr>
          <p:spPr>
            <a:xfrm>
              <a:off x="177863" y="4467989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idle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直線矢印コネクタ 76"/>
            <p:cNvCxnSpPr/>
            <p:nvPr/>
          </p:nvCxnSpPr>
          <p:spPr bwMode="auto">
            <a:xfrm flipV="1">
              <a:off x="1303619" y="4359433"/>
              <a:ext cx="1567681" cy="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直線矢印コネクタ 77"/>
            <p:cNvCxnSpPr/>
            <p:nvPr/>
          </p:nvCxnSpPr>
          <p:spPr bwMode="auto">
            <a:xfrm flipV="1">
              <a:off x="1303619" y="4661195"/>
              <a:ext cx="1567681" cy="7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45"/>
            <p:cNvSpPr txBox="1"/>
            <p:nvPr/>
          </p:nvSpPr>
          <p:spPr>
            <a:xfrm>
              <a:off x="79158" y="4693241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PHY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28"/>
            <p:cNvSpPr txBox="1"/>
            <p:nvPr/>
          </p:nvSpPr>
          <p:spPr>
            <a:xfrm>
              <a:off x="169984" y="4941168"/>
              <a:ext cx="2385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dirty="0" smtClean="0">
                  <a:solidFill>
                    <a:schemeClr val="tx1"/>
                  </a:solidFill>
                </a:rPr>
                <a:t> (BUSY)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線矢印コネクタ 39"/>
            <p:cNvCxnSpPr/>
            <p:nvPr/>
          </p:nvCxnSpPr>
          <p:spPr bwMode="auto">
            <a:xfrm flipV="1">
              <a:off x="2483769" y="5100899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直線矢印コネクタ 40"/>
            <p:cNvCxnSpPr/>
            <p:nvPr/>
          </p:nvCxnSpPr>
          <p:spPr bwMode="auto">
            <a:xfrm flipV="1">
              <a:off x="2491609" y="5403420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Connector 27"/>
            <p:cNvCxnSpPr/>
            <p:nvPr/>
          </p:nvCxnSpPr>
          <p:spPr>
            <a:xfrm>
              <a:off x="3000363" y="5396920"/>
              <a:ext cx="389656" cy="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5"/>
            <p:cNvCxnSpPr/>
            <p:nvPr/>
          </p:nvCxnSpPr>
          <p:spPr>
            <a:xfrm>
              <a:off x="3414082" y="5093205"/>
              <a:ext cx="3166065" cy="76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28"/>
            <p:cNvSpPr txBox="1"/>
            <p:nvPr/>
          </p:nvSpPr>
          <p:spPr>
            <a:xfrm>
              <a:off x="242195" y="5229200"/>
              <a:ext cx="2385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dirty="0" smtClean="0">
                  <a:solidFill>
                    <a:schemeClr val="tx1"/>
                  </a:solidFill>
                </a:rPr>
                <a:t> (IDLE)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Connector 27"/>
            <p:cNvCxnSpPr/>
            <p:nvPr/>
          </p:nvCxnSpPr>
          <p:spPr>
            <a:xfrm flipV="1">
              <a:off x="6590455" y="5397279"/>
              <a:ext cx="1050267" cy="798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0"/>
            <p:cNvCxnSpPr/>
            <p:nvPr/>
          </p:nvCxnSpPr>
          <p:spPr>
            <a:xfrm flipV="1">
              <a:off x="6590455" y="5093205"/>
              <a:ext cx="7258" cy="30371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46"/>
            <p:cNvCxnSpPr/>
            <p:nvPr/>
          </p:nvCxnSpPr>
          <p:spPr>
            <a:xfrm flipH="1">
              <a:off x="3697541" y="3999495"/>
              <a:ext cx="618308" cy="109371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48"/>
            <p:cNvSpPr/>
            <p:nvPr/>
          </p:nvSpPr>
          <p:spPr>
            <a:xfrm>
              <a:off x="7400681" y="4197840"/>
              <a:ext cx="1563807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 transmits its frame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44"/>
            <p:cNvSpPr/>
            <p:nvPr/>
          </p:nvSpPr>
          <p:spPr bwMode="auto">
            <a:xfrm>
              <a:off x="8796590" y="4129541"/>
              <a:ext cx="287708" cy="62701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50"/>
            <p:cNvSpPr/>
            <p:nvPr/>
          </p:nvSpPr>
          <p:spPr>
            <a:xfrm>
              <a:off x="7845278" y="4718275"/>
              <a:ext cx="12850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Countdown counter = 0`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79" name="Straight Arrow Connector 49"/>
            <p:cNvCxnSpPr/>
            <p:nvPr/>
          </p:nvCxnSpPr>
          <p:spPr>
            <a:xfrm flipH="1" flipV="1">
              <a:off x="7359595" y="4629600"/>
              <a:ext cx="485683" cy="19525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27"/>
          <p:cNvCxnSpPr/>
          <p:nvPr/>
        </p:nvCxnSpPr>
        <p:spPr>
          <a:xfrm flipV="1">
            <a:off x="6690085" y="4679063"/>
            <a:ext cx="1050267" cy="7981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20"/>
          <p:cNvCxnSpPr/>
          <p:nvPr/>
        </p:nvCxnSpPr>
        <p:spPr>
          <a:xfrm flipH="1" flipV="1">
            <a:off x="6684858" y="4369534"/>
            <a:ext cx="5227" cy="30917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21"/>
          <p:cNvSpPr txBox="1"/>
          <p:nvPr/>
        </p:nvSpPr>
        <p:spPr>
          <a:xfrm>
            <a:off x="1567544" y="3202177"/>
            <a:ext cx="21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The STA decodes SIG-A, checks BSS color and SR field in HE-SIG-A.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59461" y="2622893"/>
            <a:ext cx="908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3707904" y="1231740"/>
            <a:ext cx="5297288" cy="5057870"/>
            <a:chOff x="3491880" y="1379929"/>
            <a:chExt cx="5297288" cy="5057870"/>
          </a:xfrm>
        </p:grpSpPr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91880" y="1379929"/>
              <a:ext cx="5297288" cy="5057870"/>
            </a:xfrm>
            <a:prstGeom prst="rect">
              <a:avLst/>
            </a:prstGeom>
          </p:spPr>
        </p:pic>
        <p:cxnSp>
          <p:nvCxnSpPr>
            <p:cNvPr id="7" name="直線コネクタ 6"/>
            <p:cNvCxnSpPr/>
            <p:nvPr/>
          </p:nvCxnSpPr>
          <p:spPr bwMode="auto">
            <a:xfrm>
              <a:off x="4344988" y="4475564"/>
              <a:ext cx="15500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3699515" y="4602802"/>
              <a:ext cx="792088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4458047" y="5766812"/>
              <a:ext cx="584453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コネクタ 13"/>
            <p:cNvCxnSpPr/>
            <p:nvPr/>
          </p:nvCxnSpPr>
          <p:spPr bwMode="auto">
            <a:xfrm>
              <a:off x="3860309" y="5890557"/>
              <a:ext cx="288032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線コネクタ 15"/>
            <p:cNvCxnSpPr/>
            <p:nvPr/>
          </p:nvCxnSpPr>
          <p:spPr bwMode="auto">
            <a:xfrm>
              <a:off x="7041946" y="5559177"/>
              <a:ext cx="144016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線コネクタ 17"/>
            <p:cNvCxnSpPr/>
            <p:nvPr/>
          </p:nvCxnSpPr>
          <p:spPr bwMode="auto">
            <a:xfrm>
              <a:off x="6482660" y="5686415"/>
              <a:ext cx="792088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79512" y="1203647"/>
            <a:ext cx="3601194" cy="15505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kern="0" dirty="0" smtClean="0"/>
              <a:t>Should we provide addition to PHY procedure clause to support color code based CCA rules?</a:t>
            </a:r>
          </a:p>
          <a:p>
            <a:pPr lvl="1"/>
            <a:r>
              <a:rPr lang="en-US" altLang="ja-JP" sz="1800" dirty="0" smtClean="0"/>
              <a:t>Besides </a:t>
            </a:r>
            <a:r>
              <a:rPr lang="en-US" altLang="ja-JP" sz="1800" dirty="0"/>
              <a:t>BSS </a:t>
            </a:r>
            <a:r>
              <a:rPr lang="en-US" altLang="ja-JP" sz="1800" dirty="0" smtClean="0"/>
              <a:t>color, other factors, such as OBSS_PD level, </a:t>
            </a:r>
            <a:r>
              <a:rPr lang="en-US" altLang="ja-JP" sz="1800" dirty="0" err="1" smtClean="0"/>
              <a:t>SR_disallowed</a:t>
            </a:r>
            <a:r>
              <a:rPr lang="en-US" altLang="ja-JP" sz="1800" dirty="0" smtClean="0"/>
              <a:t>[2</a:t>
            </a:r>
            <a:r>
              <a:rPr lang="en-US" altLang="ja-JP" sz="1800" dirty="0"/>
              <a:t>], </a:t>
            </a:r>
            <a:r>
              <a:rPr lang="en-US" altLang="ja-JP" sz="1800" dirty="0" smtClean="0"/>
              <a:t>and </a:t>
            </a:r>
            <a:r>
              <a:rPr lang="en-US" altLang="ja-JP" sz="1800" dirty="0" err="1" smtClean="0"/>
              <a:t>SR_delay</a:t>
            </a:r>
            <a:r>
              <a:rPr lang="en-US" altLang="ja-JP" sz="1800" dirty="0" smtClean="0"/>
              <a:t>[3], </a:t>
            </a:r>
            <a:r>
              <a:rPr lang="en-US" altLang="ja-JP" sz="1800" dirty="0"/>
              <a:t>should </a:t>
            </a:r>
            <a:r>
              <a:rPr lang="en-US" altLang="ja-JP" sz="1800" dirty="0" smtClean="0"/>
              <a:t>be taken into </a:t>
            </a:r>
            <a:r>
              <a:rPr lang="en-US" altLang="ja-JP" sz="1800" dirty="0"/>
              <a:t>account </a:t>
            </a:r>
            <a:r>
              <a:rPr lang="en-US" altLang="ja-JP" sz="1800" dirty="0" smtClean="0"/>
              <a:t>to </a:t>
            </a:r>
            <a:r>
              <a:rPr lang="en-US" altLang="ja-JP" sz="1800" dirty="0"/>
              <a:t>filter out inter-BSS </a:t>
            </a:r>
            <a:r>
              <a:rPr lang="en-US" altLang="ja-JP" sz="1800" dirty="0" smtClean="0"/>
              <a:t>PPDU.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14065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42206" y="1340768"/>
            <a:ext cx="9001794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kern="0" dirty="0" smtClean="0"/>
              <a:t>we propose that </a:t>
            </a:r>
            <a:endParaRPr lang="en-US" altLang="ja-JP" kern="0" dirty="0" smtClean="0"/>
          </a:p>
          <a:p>
            <a:pPr lvl="1"/>
            <a:r>
              <a:rPr lang="en-US" altLang="ja-JP" kern="0" dirty="0" smtClean="0"/>
              <a:t>The baseline </a:t>
            </a:r>
            <a:r>
              <a:rPr lang="en-US" altLang="ja-JP" kern="0" dirty="0" err="1" smtClean="0"/>
              <a:t>backoff</a:t>
            </a:r>
            <a:r>
              <a:rPr lang="en-US" altLang="ja-JP" kern="0" dirty="0" smtClean="0"/>
              <a:t> procedure is maintained during the period of time that is taken by the receiving STA to validate the PPDU. </a:t>
            </a:r>
            <a:endParaRPr lang="en-US" altLang="ja-JP" sz="2000" kern="0" dirty="0" smtClean="0"/>
          </a:p>
          <a:p>
            <a:r>
              <a:rPr lang="en-US" altLang="ja-JP" kern="0" dirty="0" smtClean="0"/>
              <a:t>When an inter-BSS PPDU arrives at a STA</a:t>
            </a:r>
            <a:r>
              <a:rPr lang="en-GB" altLang="ja-JP" kern="0" dirty="0" smtClean="0"/>
              <a:t>, </a:t>
            </a:r>
            <a:endParaRPr lang="en-US" altLang="ja-JP" kern="0" dirty="0" smtClean="0"/>
          </a:p>
          <a:p>
            <a:pPr lvl="1"/>
            <a:r>
              <a:rPr lang="en-GB" altLang="zh-CN" kern="0" dirty="0" smtClean="0"/>
              <a:t>The </a:t>
            </a:r>
            <a:r>
              <a:rPr lang="en-GB" altLang="zh-CN" kern="0" dirty="0" err="1" smtClean="0"/>
              <a:t>backoff</a:t>
            </a:r>
            <a:r>
              <a:rPr lang="en-GB" altLang="zh-CN" kern="0" dirty="0" smtClean="0"/>
              <a:t> procedure of that STA is suspended if the channel is indicated as BUSY at the beginning of preamble based on</a:t>
            </a:r>
            <a:r>
              <a:rPr lang="en-GB" altLang="zh-CN" u="sng" kern="0" dirty="0" smtClean="0"/>
              <a:t> the legacy CCA rules.</a:t>
            </a:r>
            <a:endParaRPr lang="en-US" altLang="ja-JP" kern="0" dirty="0" smtClean="0"/>
          </a:p>
          <a:p>
            <a:pPr lvl="1"/>
            <a:r>
              <a:rPr lang="en-GB" altLang="zh-CN" kern="0" dirty="0" smtClean="0"/>
              <a:t>Then, after receiving HE-SIG-A / MAC header successfully,</a:t>
            </a:r>
            <a:endParaRPr lang="en-US" altLang="ja-JP" kern="0" dirty="0" smtClean="0"/>
          </a:p>
          <a:p>
            <a:pPr lvl="2"/>
            <a:r>
              <a:rPr lang="en-GB" altLang="zh-CN" sz="1800" kern="0" dirty="0" smtClean="0"/>
              <a:t>If the channel is determined to be IDLE using </a:t>
            </a:r>
            <a:r>
              <a:rPr lang="en-GB" altLang="zh-CN" sz="1800" u="sng" kern="0" dirty="0" err="1" smtClean="0"/>
              <a:t>color</a:t>
            </a:r>
            <a:r>
              <a:rPr lang="en-GB" altLang="zh-CN" sz="1800" u="sng" kern="0" dirty="0" smtClean="0"/>
              <a:t> code based CCA rules</a:t>
            </a:r>
            <a:r>
              <a:rPr lang="en-GB" altLang="zh-CN" sz="1800" kern="0" dirty="0" smtClean="0"/>
              <a:t> (inter-BSS frame &amp; </a:t>
            </a:r>
            <a:r>
              <a:rPr lang="en-GB" altLang="zh-CN" sz="1800" kern="0" dirty="0" err="1" smtClean="0"/>
              <a:t>SR_disallowed</a:t>
            </a:r>
            <a:r>
              <a:rPr lang="en-GB" altLang="zh-CN" sz="1800" kern="0" dirty="0" smtClean="0"/>
              <a:t>(no) &amp; the receive power below OBSS_PD level) for the duration of an AIFS, then the </a:t>
            </a:r>
            <a:r>
              <a:rPr lang="en-GB" altLang="zh-CN" sz="1800" kern="0" dirty="0" err="1" smtClean="0"/>
              <a:t>backoff</a:t>
            </a:r>
            <a:r>
              <a:rPr lang="en-GB" altLang="zh-CN" sz="1800" kern="0" dirty="0" smtClean="0"/>
              <a:t> procedure is allowed to be resumed.</a:t>
            </a:r>
          </a:p>
          <a:p>
            <a:pPr lvl="2"/>
            <a:r>
              <a:rPr lang="en-GB" altLang="zh-CN" sz="1800" kern="0" dirty="0" smtClean="0"/>
              <a:t>If the channel is determined to be BUSY using </a:t>
            </a:r>
            <a:r>
              <a:rPr lang="en-GB" altLang="zh-CN" sz="1800" u="sng" kern="0" dirty="0" err="1"/>
              <a:t>color</a:t>
            </a:r>
            <a:r>
              <a:rPr lang="en-GB" altLang="zh-CN" sz="1800" u="sng" kern="0" dirty="0"/>
              <a:t> code based CCA rules</a:t>
            </a:r>
            <a:r>
              <a:rPr lang="en-GB" altLang="zh-CN" sz="1800" kern="0" dirty="0" smtClean="0"/>
              <a:t>, the receiving process continues and the </a:t>
            </a:r>
            <a:r>
              <a:rPr lang="en-GB" altLang="zh-CN" sz="1800" kern="0" dirty="0" err="1" smtClean="0"/>
              <a:t>backoff</a:t>
            </a:r>
            <a:r>
              <a:rPr lang="en-GB" altLang="zh-CN" sz="1800" kern="0" dirty="0" smtClean="0"/>
              <a:t> procedure is still suspended.</a:t>
            </a:r>
            <a:endParaRPr lang="en-US" altLang="ja-JP" kern="0" dirty="0" smtClean="0"/>
          </a:p>
          <a:p>
            <a:endParaRPr lang="en-US" altLang="ja-JP" sz="2000" kern="0" dirty="0" smtClean="0"/>
          </a:p>
          <a:p>
            <a:endParaRPr lang="en-US" altLang="ja-JP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2042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22207</TotalTime>
  <Words>1536</Words>
  <Application>Microsoft Office PowerPoint</Application>
  <PresentationFormat>画面に合わせる (4:3)</PresentationFormat>
  <Paragraphs>184</Paragraphs>
  <Slides>14</Slides>
  <Notes>13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Considerations on CR for 2719 </vt:lpstr>
      <vt:lpstr>Abstract </vt:lpstr>
      <vt:lpstr>Background </vt:lpstr>
      <vt:lpstr>Background (con’t) </vt:lpstr>
      <vt:lpstr>Background (con’t) </vt:lpstr>
      <vt:lpstr>Issue </vt:lpstr>
      <vt:lpstr>Issue (con’t) </vt:lpstr>
      <vt:lpstr>Issue (con’t) </vt:lpstr>
      <vt:lpstr>Proposal</vt:lpstr>
      <vt:lpstr>Proposal (con’t)</vt:lpstr>
      <vt:lpstr>Proposal (con’t)</vt:lpstr>
      <vt:lpstr>Proposal(con’t)</vt:lpstr>
      <vt:lpstr>Conclusion 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742</cp:revision>
  <cp:lastPrinted>2016-08-04T11:19:45Z</cp:lastPrinted>
  <dcterms:created xsi:type="dcterms:W3CDTF">2016-04-24T22:54:31Z</dcterms:created>
  <dcterms:modified xsi:type="dcterms:W3CDTF">2016-09-14T07:00:31Z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