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26"/>
  </p:notesMasterIdLst>
  <p:handoutMasterIdLst>
    <p:handoutMasterId r:id="rId27"/>
  </p:handoutMasterIdLst>
  <p:sldIdLst>
    <p:sldId id="529" r:id="rId2"/>
    <p:sldId id="544" r:id="rId3"/>
    <p:sldId id="545" r:id="rId4"/>
    <p:sldId id="546" r:id="rId5"/>
    <p:sldId id="547" r:id="rId6"/>
    <p:sldId id="548" r:id="rId7"/>
    <p:sldId id="549" r:id="rId8"/>
    <p:sldId id="550" r:id="rId9"/>
    <p:sldId id="551" r:id="rId10"/>
    <p:sldId id="552" r:id="rId11"/>
    <p:sldId id="530" r:id="rId12"/>
    <p:sldId id="531" r:id="rId13"/>
    <p:sldId id="532" r:id="rId14"/>
    <p:sldId id="533" r:id="rId15"/>
    <p:sldId id="543" r:id="rId16"/>
    <p:sldId id="534" r:id="rId17"/>
    <p:sldId id="535" r:id="rId18"/>
    <p:sldId id="536" r:id="rId19"/>
    <p:sldId id="537" r:id="rId20"/>
    <p:sldId id="538" r:id="rId21"/>
    <p:sldId id="539" r:id="rId22"/>
    <p:sldId id="540" r:id="rId23"/>
    <p:sldId id="541" r:id="rId24"/>
    <p:sldId id="542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7" autoAdjust="0"/>
    <p:restoredTop sz="95501" autoAdjust="0"/>
  </p:normalViewPr>
  <p:slideViewPr>
    <p:cSldViewPr>
      <p:cViewPr varScale="1">
        <p:scale>
          <a:sx n="86" d="100"/>
          <a:sy n="86" d="100"/>
        </p:scale>
        <p:origin x="-8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539\Documents\9.%20reports\%5b0%5d%20Spatial%20Reuse\%5b2016.08.31%5d%20-%20SR%20update%20-%20OA-CCA\data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1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12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13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14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15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539\Documents\9.%20reports\%5b0%5d%20Spatial%20Reuse\%5b2016.08.31%5d%20-%20SR%20update%20-%20OA-CCA\dat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539\Documents\9.%20reports\%5b0%5d%20Spatial%20Reuse\%5b2016.08.31%5d%20-%20SR%20update%20-%20OA-CCA\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539\Documents\9.%20reports\%5b0%5d%20Spatial%20Reuse\%5b2016.08.31%5d%20-%20SR%20update%20-%20OA-CCA\dat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tk10539\Documents\9.%20reports\%5b0%5d%20Spatial%20Reuse\%5b2016.08.31%5d%20-%20SR%20update%20-%20OA-CCA\data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Existing Link MCS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MCS</c:v>
          </c:tx>
          <c:cat>
            <c:numRef>
              <c:f>Sheet2!$B$205:$K$205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 formatCode="0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Sheet2!$B$206:$K$206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18</c:v>
                </c:pt>
              </c:numCache>
            </c:numRef>
          </c:val>
        </c:ser>
        <c:axId val="74547584"/>
        <c:axId val="75944704"/>
      </c:barChart>
      <c:catAx>
        <c:axId val="74547584"/>
        <c:scaling>
          <c:orientation val="minMax"/>
        </c:scaling>
        <c:axPos val="b"/>
        <c:numFmt formatCode="General" sourceLinked="1"/>
        <c:tickLblPos val="nextTo"/>
        <c:crossAx val="75944704"/>
        <c:crosses val="autoZero"/>
        <c:auto val="1"/>
        <c:lblAlgn val="ctr"/>
        <c:lblOffset val="100"/>
      </c:catAx>
      <c:valAx>
        <c:axId val="75944704"/>
        <c:scaling>
          <c:orientation val="minMax"/>
        </c:scaling>
        <c:axPos val="l"/>
        <c:majorGridlines/>
        <c:numFmt formatCode="General" sourceLinked="1"/>
        <c:tickLblPos val="nextTo"/>
        <c:crossAx val="7454758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(Sheet2!$C$82,Sheet2!$C$84,Sheet2!$C$86,Sheet2!$C$88,Sheet2!$C$90,Sheet2!$C$92,Sheet2!$C$94,Sheet2!$C$96,Sheet2!$C$98,Sheet2!$C$100,Sheet2!$C$102,Sheet2!$C$104,Sheet2!$C$106,Sheet2!$C$108,Sheet2!$C$110,Sheet2!$C$112,Sheet2!$C$114,Sheet2!$C$116,Sheet2!$C$118,Sheet2!$C$120)</c:f>
              <c:numCache>
                <c:formatCode>General</c:formatCode>
                <c:ptCount val="20"/>
                <c:pt idx="0">
                  <c:v>5.9</c:v>
                </c:pt>
                <c:pt idx="1">
                  <c:v>18.3</c:v>
                </c:pt>
                <c:pt idx="2">
                  <c:v>20.2</c:v>
                </c:pt>
                <c:pt idx="3">
                  <c:v>34.4</c:v>
                </c:pt>
                <c:pt idx="4">
                  <c:v>47.7</c:v>
                </c:pt>
                <c:pt idx="5">
                  <c:v>53.7</c:v>
                </c:pt>
                <c:pt idx="6">
                  <c:v>67.400000000000006</c:v>
                </c:pt>
                <c:pt idx="7">
                  <c:v>79.400000000000006</c:v>
                </c:pt>
                <c:pt idx="8">
                  <c:v>89.1</c:v>
                </c:pt>
                <c:pt idx="9">
                  <c:v>96.8</c:v>
                </c:pt>
                <c:pt idx="10">
                  <c:v>2.2000000000000002</c:v>
                </c:pt>
                <c:pt idx="11">
                  <c:v>17.399999999999999</c:v>
                </c:pt>
                <c:pt idx="12">
                  <c:v>29.2</c:v>
                </c:pt>
                <c:pt idx="13">
                  <c:v>30.5</c:v>
                </c:pt>
                <c:pt idx="14">
                  <c:v>47.4</c:v>
                </c:pt>
                <c:pt idx="15">
                  <c:v>57.9</c:v>
                </c:pt>
                <c:pt idx="16">
                  <c:v>67.5</c:v>
                </c:pt>
                <c:pt idx="17">
                  <c:v>77.7</c:v>
                </c:pt>
                <c:pt idx="18">
                  <c:v>80.5</c:v>
                </c:pt>
                <c:pt idx="19">
                  <c:v>97.9</c:v>
                </c:pt>
              </c:numCache>
            </c:numRef>
          </c:xVal>
          <c:yVal>
            <c:numRef>
              <c:f>(Sheet2!$D$82,Sheet2!$D$84,Sheet2!$D$86,Sheet2!$D$88,Sheet2!$D$90,Sheet2!$D$92,Sheet2!$D$94,Sheet2!$D$96,Sheet2!$D$98,Sheet2!$D$100,Sheet2!$D$102,Sheet2!$D$104,Sheet2!$D$106,Sheet2!$D$108,Sheet2!$D$110,Sheet2!$D$112,Sheet2!$D$114,Sheet2!$D$116,Sheet2!$D$118,Sheet2!$D$120)</c:f>
              <c:numCache>
                <c:formatCode>General</c:formatCode>
                <c:ptCount val="20"/>
                <c:pt idx="0">
                  <c:v>7.7</c:v>
                </c:pt>
                <c:pt idx="1">
                  <c:v>0.4</c:v>
                </c:pt>
                <c:pt idx="2">
                  <c:v>8.9</c:v>
                </c:pt>
                <c:pt idx="3">
                  <c:v>7</c:v>
                </c:pt>
                <c:pt idx="4">
                  <c:v>0</c:v>
                </c:pt>
                <c:pt idx="5">
                  <c:v>3.6</c:v>
                </c:pt>
                <c:pt idx="6">
                  <c:v>8.4</c:v>
                </c:pt>
                <c:pt idx="7">
                  <c:v>5.8</c:v>
                </c:pt>
                <c:pt idx="8">
                  <c:v>2.5</c:v>
                </c:pt>
                <c:pt idx="9">
                  <c:v>5.0999999999999996</c:v>
                </c:pt>
                <c:pt idx="10">
                  <c:v>14.3</c:v>
                </c:pt>
                <c:pt idx="11">
                  <c:v>11.6</c:v>
                </c:pt>
                <c:pt idx="12">
                  <c:v>16</c:v>
                </c:pt>
                <c:pt idx="13">
                  <c:v>11.1</c:v>
                </c:pt>
                <c:pt idx="14">
                  <c:v>14.4</c:v>
                </c:pt>
                <c:pt idx="15">
                  <c:v>12.9</c:v>
                </c:pt>
                <c:pt idx="16">
                  <c:v>11.3</c:v>
                </c:pt>
                <c:pt idx="17">
                  <c:v>14.7</c:v>
                </c:pt>
                <c:pt idx="18">
                  <c:v>11.8</c:v>
                </c:pt>
                <c:pt idx="19">
                  <c:v>19.8</c:v>
                </c:pt>
              </c:numCache>
            </c:numRef>
          </c:yVal>
        </c:ser>
        <c:axId val="84020224"/>
        <c:axId val="84046592"/>
      </c:scatterChart>
      <c:valAx>
        <c:axId val="84020224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4046592"/>
        <c:crosses val="autoZero"/>
        <c:crossBetween val="midCat"/>
        <c:majorUnit val="10"/>
        <c:minorUnit val="10"/>
      </c:valAx>
      <c:valAx>
        <c:axId val="84046592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4020224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$122,Sheet2!$C$124,Sheet2!$C$126,Sheet2!$C$128,Sheet2!$C$130,Sheet2!$C$132,Sheet2!$C$134,Sheet2!$C$136,Sheet2!$C$138,Sheet2!$C$140,Sheet2!$C$142,Sheet2!$C$144,Sheet2!$C$146,Sheet2!$C$148,Sheet2!$C$150,Sheet2!$C$152,Sheet2!$C$154,Sheet2!$C$156,Sheet2!$C$158,Sheet2!$C$160)</c:f>
              <c:numCache>
                <c:formatCode>General</c:formatCode>
                <c:ptCount val="20"/>
                <c:pt idx="0">
                  <c:v>1.9000000000000001</c:v>
                </c:pt>
                <c:pt idx="1">
                  <c:v>17.8</c:v>
                </c:pt>
                <c:pt idx="2">
                  <c:v>21</c:v>
                </c:pt>
                <c:pt idx="3">
                  <c:v>37.9</c:v>
                </c:pt>
                <c:pt idx="4">
                  <c:v>43.3</c:v>
                </c:pt>
                <c:pt idx="5">
                  <c:v>58.5</c:v>
                </c:pt>
                <c:pt idx="6">
                  <c:v>63.5</c:v>
                </c:pt>
                <c:pt idx="7">
                  <c:v>75.099999999999994</c:v>
                </c:pt>
                <c:pt idx="8">
                  <c:v>84.7</c:v>
                </c:pt>
                <c:pt idx="9">
                  <c:v>92.7</c:v>
                </c:pt>
                <c:pt idx="10">
                  <c:v>1.6</c:v>
                </c:pt>
                <c:pt idx="11">
                  <c:v>19.899999999999999</c:v>
                </c:pt>
                <c:pt idx="12">
                  <c:v>22.9</c:v>
                </c:pt>
                <c:pt idx="13">
                  <c:v>37</c:v>
                </c:pt>
                <c:pt idx="14">
                  <c:v>46.7</c:v>
                </c:pt>
                <c:pt idx="15">
                  <c:v>50.3</c:v>
                </c:pt>
                <c:pt idx="16">
                  <c:v>68</c:v>
                </c:pt>
                <c:pt idx="17">
                  <c:v>72.5</c:v>
                </c:pt>
                <c:pt idx="18">
                  <c:v>83.6</c:v>
                </c:pt>
                <c:pt idx="19">
                  <c:v>92.7</c:v>
                </c:pt>
              </c:numCache>
            </c:numRef>
          </c:xVal>
          <c:yVal>
            <c:numRef>
              <c:f>(Sheet2!$D$122,Sheet2!$D$124,Sheet2!$D$126,Sheet2!$D$128,Sheet2!$D$130,Sheet2!$D$132,Sheet2!$D$134,Sheet2!$D$136,Sheet2!$D$138,Sheet2!$D$140,Sheet2!$D$142,Sheet2!$D$144,Sheet2!$D$146,Sheet2!$D$148,Sheet2!$D$150,Sheet2!$D$152,Sheet2!$D$154,Sheet2!$D$156,Sheet2!$D$158,Sheet2!$D$160)</c:f>
              <c:numCache>
                <c:formatCode>General</c:formatCode>
                <c:ptCount val="20"/>
                <c:pt idx="0">
                  <c:v>5.2</c:v>
                </c:pt>
                <c:pt idx="1">
                  <c:v>4.5999999999999996</c:v>
                </c:pt>
                <c:pt idx="2">
                  <c:v>8.9</c:v>
                </c:pt>
                <c:pt idx="3">
                  <c:v>2.2000000000000002</c:v>
                </c:pt>
                <c:pt idx="4">
                  <c:v>0.60000000000000064</c:v>
                </c:pt>
                <c:pt idx="5">
                  <c:v>6.3</c:v>
                </c:pt>
                <c:pt idx="6">
                  <c:v>6.9</c:v>
                </c:pt>
                <c:pt idx="7">
                  <c:v>2.7</c:v>
                </c:pt>
                <c:pt idx="8">
                  <c:v>7.2</c:v>
                </c:pt>
                <c:pt idx="9">
                  <c:v>5.7</c:v>
                </c:pt>
                <c:pt idx="10">
                  <c:v>11.9</c:v>
                </c:pt>
                <c:pt idx="11">
                  <c:v>14</c:v>
                </c:pt>
                <c:pt idx="12">
                  <c:v>18.5</c:v>
                </c:pt>
                <c:pt idx="13">
                  <c:v>11.3</c:v>
                </c:pt>
                <c:pt idx="14">
                  <c:v>11.1</c:v>
                </c:pt>
                <c:pt idx="15">
                  <c:v>11.9</c:v>
                </c:pt>
                <c:pt idx="16">
                  <c:v>17.5</c:v>
                </c:pt>
                <c:pt idx="17">
                  <c:v>13.3</c:v>
                </c:pt>
                <c:pt idx="18">
                  <c:v>18</c:v>
                </c:pt>
                <c:pt idx="19">
                  <c:v>17.8</c:v>
                </c:pt>
              </c:numCache>
            </c:numRef>
          </c:yVal>
        </c:ser>
        <c:axId val="84075264"/>
        <c:axId val="84076800"/>
      </c:scatterChart>
      <c:valAx>
        <c:axId val="84075264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4076800"/>
        <c:crosses val="autoZero"/>
        <c:crossBetween val="midCat"/>
        <c:majorUnit val="10"/>
        <c:minorUnit val="10"/>
      </c:valAx>
      <c:valAx>
        <c:axId val="84076800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4075264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$162,Sheet2!$C$164,Sheet2!$C$166,Sheet2!$C$168,Sheet2!$C$170,Sheet2!$C$172,Sheet2!$C$174,Sheet2!$C$176,Sheet2!$C$178,Sheet2!$C$180,Sheet2!$C$182,Sheet2!$C$184,Sheet2!$C$186,Sheet2!$C$188,Sheet2!$C$190,Sheet2!$C$192,Sheet2!$C$194,Sheet2!$C$196,Sheet2!$C$198,Sheet2!$C$200)</c:f>
              <c:numCache>
                <c:formatCode>General</c:formatCode>
                <c:ptCount val="20"/>
                <c:pt idx="0">
                  <c:v>0.5</c:v>
                </c:pt>
                <c:pt idx="1">
                  <c:v>10.6</c:v>
                </c:pt>
                <c:pt idx="2">
                  <c:v>23.5</c:v>
                </c:pt>
                <c:pt idx="3">
                  <c:v>35.300000000000004</c:v>
                </c:pt>
                <c:pt idx="4">
                  <c:v>42.2</c:v>
                </c:pt>
                <c:pt idx="5">
                  <c:v>52.6</c:v>
                </c:pt>
                <c:pt idx="6">
                  <c:v>61.4</c:v>
                </c:pt>
                <c:pt idx="7">
                  <c:v>78.2</c:v>
                </c:pt>
                <c:pt idx="8">
                  <c:v>82.3</c:v>
                </c:pt>
                <c:pt idx="9">
                  <c:v>91</c:v>
                </c:pt>
                <c:pt idx="10">
                  <c:v>5.7</c:v>
                </c:pt>
                <c:pt idx="11">
                  <c:v>11.1</c:v>
                </c:pt>
                <c:pt idx="12">
                  <c:v>26</c:v>
                </c:pt>
                <c:pt idx="13">
                  <c:v>33.1</c:v>
                </c:pt>
                <c:pt idx="14">
                  <c:v>43.8</c:v>
                </c:pt>
                <c:pt idx="15">
                  <c:v>54.1</c:v>
                </c:pt>
                <c:pt idx="16">
                  <c:v>64.400000000000006</c:v>
                </c:pt>
                <c:pt idx="17">
                  <c:v>78.7</c:v>
                </c:pt>
                <c:pt idx="18">
                  <c:v>80.7</c:v>
                </c:pt>
                <c:pt idx="19">
                  <c:v>90.5</c:v>
                </c:pt>
              </c:numCache>
            </c:numRef>
          </c:xVal>
          <c:yVal>
            <c:numRef>
              <c:f>(Sheet2!$D$162,Sheet2!$D$164,Sheet2!$D$166,Sheet2!$D$168,Sheet2!$D$170,Sheet2!$D$172,Sheet2!$D$174,Sheet2!$D$176,Sheet2!$D$178,Sheet2!$D$180,Sheet2!$D$182,Sheet2!$D$184,Sheet2!$D$186,Sheet2!$D$188:$D$189,Sheet2!$D$189,Sheet2!$D$190,Sheet2!$D$192,Sheet2!$D$194,Sheet2!$D$196,Sheet2!$D$198,Sheet2!$D$200)</c:f>
              <c:numCache>
                <c:formatCode>General</c:formatCode>
                <c:ptCount val="22"/>
                <c:pt idx="0">
                  <c:v>1.4</c:v>
                </c:pt>
                <c:pt idx="1">
                  <c:v>1.8</c:v>
                </c:pt>
                <c:pt idx="2">
                  <c:v>4.4000000000000004</c:v>
                </c:pt>
                <c:pt idx="3">
                  <c:v>1.4</c:v>
                </c:pt>
                <c:pt idx="4">
                  <c:v>6.7</c:v>
                </c:pt>
                <c:pt idx="5">
                  <c:v>5.3</c:v>
                </c:pt>
                <c:pt idx="6">
                  <c:v>2.2000000000000002</c:v>
                </c:pt>
                <c:pt idx="7">
                  <c:v>6.8</c:v>
                </c:pt>
                <c:pt idx="8">
                  <c:v>6.3</c:v>
                </c:pt>
                <c:pt idx="9">
                  <c:v>4.5999999999999996</c:v>
                </c:pt>
                <c:pt idx="10">
                  <c:v>18.5</c:v>
                </c:pt>
                <c:pt idx="11">
                  <c:v>16</c:v>
                </c:pt>
                <c:pt idx="12">
                  <c:v>18.899999999999999</c:v>
                </c:pt>
                <c:pt idx="13">
                  <c:v>11.3</c:v>
                </c:pt>
                <c:pt idx="14">
                  <c:v>15</c:v>
                </c:pt>
                <c:pt idx="15">
                  <c:v>15</c:v>
                </c:pt>
                <c:pt idx="16">
                  <c:v>13.2</c:v>
                </c:pt>
                <c:pt idx="17">
                  <c:v>15.8</c:v>
                </c:pt>
                <c:pt idx="18">
                  <c:v>10.4</c:v>
                </c:pt>
                <c:pt idx="19">
                  <c:v>18.7</c:v>
                </c:pt>
                <c:pt idx="20">
                  <c:v>19.5</c:v>
                </c:pt>
                <c:pt idx="21">
                  <c:v>17.399999999999999</c:v>
                </c:pt>
              </c:numCache>
            </c:numRef>
          </c:yVal>
        </c:ser>
        <c:axId val="84105856"/>
        <c:axId val="84107648"/>
      </c:scatterChart>
      <c:valAx>
        <c:axId val="84105856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4107648"/>
        <c:crosses val="autoZero"/>
        <c:crossBetween val="midCat"/>
        <c:majorUnit val="10"/>
        <c:minorUnit val="10"/>
      </c:valAx>
      <c:valAx>
        <c:axId val="84107648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4105856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(Sheet2!$C$2,Sheet2!$C$4,Sheet2!$C$6,Sheet2!$C$8,Sheet2!$C$10,Sheet2!$C$12,Sheet2!$C$14,Sheet2!$C$16,Sheet2!$C$18,Sheet2!$C$20,Sheet2!$C$22,Sheet2!$C$24,Sheet2!$C$26,Sheet2!$C$28,Sheet2!$C$30,Sheet2!$C$32,Sheet2!$C$34,Sheet2!$C$36,Sheet2!$C$38,Sheet2!$C$40)</c:f>
              <c:numCache>
                <c:formatCode>General</c:formatCode>
                <c:ptCount val="20"/>
                <c:pt idx="0">
                  <c:v>0.70000000000000062</c:v>
                </c:pt>
                <c:pt idx="1">
                  <c:v>10.8</c:v>
                </c:pt>
                <c:pt idx="2">
                  <c:v>22</c:v>
                </c:pt>
                <c:pt idx="3">
                  <c:v>36.5</c:v>
                </c:pt>
                <c:pt idx="4">
                  <c:v>45.1</c:v>
                </c:pt>
                <c:pt idx="5">
                  <c:v>58.6</c:v>
                </c:pt>
                <c:pt idx="6">
                  <c:v>62.4</c:v>
                </c:pt>
                <c:pt idx="7">
                  <c:v>75</c:v>
                </c:pt>
                <c:pt idx="8">
                  <c:v>81.900000000000006</c:v>
                </c:pt>
                <c:pt idx="9">
                  <c:v>94.5</c:v>
                </c:pt>
                <c:pt idx="10">
                  <c:v>3.1</c:v>
                </c:pt>
                <c:pt idx="11">
                  <c:v>11.4</c:v>
                </c:pt>
                <c:pt idx="12">
                  <c:v>22.2</c:v>
                </c:pt>
                <c:pt idx="13">
                  <c:v>32.6</c:v>
                </c:pt>
                <c:pt idx="14">
                  <c:v>41.3</c:v>
                </c:pt>
                <c:pt idx="15">
                  <c:v>53.3</c:v>
                </c:pt>
                <c:pt idx="16">
                  <c:v>64.599999999999994</c:v>
                </c:pt>
                <c:pt idx="17">
                  <c:v>77.2</c:v>
                </c:pt>
                <c:pt idx="18">
                  <c:v>82.2</c:v>
                </c:pt>
                <c:pt idx="19">
                  <c:v>92.4</c:v>
                </c:pt>
              </c:numCache>
            </c:numRef>
          </c:xVal>
          <c:yVal>
            <c:numRef>
              <c:f>(Sheet2!$D$2,Sheet2!$D$4,Sheet2!$D$6,Sheet2!$D$8,Sheet2!$D$10,Sheet2!$D$12,Sheet2!$D$14,Sheet2!$D$16,Sheet2!$D$18,Sheet2!$D$20,Sheet2!$D$22,Sheet2!$D$24,Sheet2!$D$26,Sheet2!$D$28,Sheet2!$D$30,Sheet2!$D$32,Sheet2!$D$34,Sheet2!$D$36,Sheet2!$D$38,Sheet2!$D$40)</c:f>
              <c:numCache>
                <c:formatCode>General</c:formatCode>
                <c:ptCount val="20"/>
                <c:pt idx="0">
                  <c:v>6.7</c:v>
                </c:pt>
                <c:pt idx="1">
                  <c:v>4.0999999999999996</c:v>
                </c:pt>
                <c:pt idx="2">
                  <c:v>5.0999999999999996</c:v>
                </c:pt>
                <c:pt idx="3">
                  <c:v>2.4</c:v>
                </c:pt>
                <c:pt idx="4">
                  <c:v>2.8</c:v>
                </c:pt>
                <c:pt idx="5">
                  <c:v>5.9</c:v>
                </c:pt>
                <c:pt idx="6">
                  <c:v>8.3000000000000007</c:v>
                </c:pt>
                <c:pt idx="7">
                  <c:v>6.4</c:v>
                </c:pt>
                <c:pt idx="8">
                  <c:v>3.1</c:v>
                </c:pt>
                <c:pt idx="9">
                  <c:v>4.9000000000000004</c:v>
                </c:pt>
                <c:pt idx="10">
                  <c:v>19</c:v>
                </c:pt>
                <c:pt idx="11">
                  <c:v>10.9</c:v>
                </c:pt>
                <c:pt idx="12">
                  <c:v>10.200000000000001</c:v>
                </c:pt>
                <c:pt idx="13">
                  <c:v>14.1</c:v>
                </c:pt>
                <c:pt idx="14">
                  <c:v>14.3</c:v>
                </c:pt>
                <c:pt idx="15">
                  <c:v>12.5</c:v>
                </c:pt>
                <c:pt idx="16">
                  <c:v>13.3</c:v>
                </c:pt>
                <c:pt idx="17">
                  <c:v>18.5</c:v>
                </c:pt>
                <c:pt idx="18">
                  <c:v>15.5</c:v>
                </c:pt>
                <c:pt idx="19">
                  <c:v>10.200000000000001</c:v>
                </c:pt>
              </c:numCache>
            </c:numRef>
          </c:yVal>
        </c:ser>
        <c:axId val="86904832"/>
        <c:axId val="86906368"/>
      </c:scatterChart>
      <c:valAx>
        <c:axId val="86904832"/>
        <c:scaling>
          <c:orientation val="minMax"/>
          <c:max val="100"/>
        </c:scaling>
        <c:axPos val="b"/>
        <c:majorGridlines/>
        <c:numFmt formatCode="General" sourceLinked="1"/>
        <c:tickLblPos val="nextTo"/>
        <c:crossAx val="86906368"/>
        <c:crosses val="autoZero"/>
        <c:crossBetween val="midCat"/>
        <c:majorUnit val="10"/>
        <c:minorUnit val="10"/>
      </c:valAx>
      <c:valAx>
        <c:axId val="86906368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6904832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(Sheet2!$C$42,Sheet2!$C$44,Sheet2!$C$46,Sheet2!$C$48,Sheet2!$C$50,Sheet2!$C$52,Sheet2!$C$54,Sheet2!$C$56,Sheet2!$C$58,Sheet2!$C$60,Sheet2!$C$62,Sheet2!$C$64,Sheet2!$C$66,Sheet2!$C$68,Sheet2!$C$70,Sheet2!$C$72,Sheet2!$C$74,Sheet2!$C$76,Sheet2!$C$78,Sheet2!$C$80)</c:f>
              <c:numCache>
                <c:formatCode>General</c:formatCode>
                <c:ptCount val="20"/>
                <c:pt idx="0">
                  <c:v>3.1</c:v>
                </c:pt>
                <c:pt idx="1">
                  <c:v>14.6</c:v>
                </c:pt>
                <c:pt idx="2">
                  <c:v>26.7</c:v>
                </c:pt>
                <c:pt idx="3">
                  <c:v>34.9</c:v>
                </c:pt>
                <c:pt idx="4">
                  <c:v>41.5</c:v>
                </c:pt>
                <c:pt idx="5">
                  <c:v>50.6</c:v>
                </c:pt>
                <c:pt idx="6">
                  <c:v>68.5</c:v>
                </c:pt>
                <c:pt idx="7">
                  <c:v>76.7</c:v>
                </c:pt>
                <c:pt idx="8">
                  <c:v>86.2</c:v>
                </c:pt>
                <c:pt idx="9">
                  <c:v>95.6</c:v>
                </c:pt>
                <c:pt idx="10">
                  <c:v>3.8</c:v>
                </c:pt>
                <c:pt idx="11">
                  <c:v>18.8</c:v>
                </c:pt>
                <c:pt idx="12">
                  <c:v>26.2</c:v>
                </c:pt>
                <c:pt idx="13">
                  <c:v>33.9</c:v>
                </c:pt>
                <c:pt idx="14">
                  <c:v>44.7</c:v>
                </c:pt>
                <c:pt idx="15">
                  <c:v>58.7</c:v>
                </c:pt>
                <c:pt idx="16">
                  <c:v>62.5</c:v>
                </c:pt>
                <c:pt idx="17">
                  <c:v>72</c:v>
                </c:pt>
                <c:pt idx="18">
                  <c:v>80.900000000000006</c:v>
                </c:pt>
                <c:pt idx="19">
                  <c:v>99</c:v>
                </c:pt>
              </c:numCache>
            </c:numRef>
          </c:xVal>
          <c:yVal>
            <c:numRef>
              <c:f>(Sheet2!$D$42,Sheet2!$D$44,Sheet2!$D$46,Sheet2!$D$48,Sheet2!$D$50,Sheet2!$D$52,Sheet2!$D$54,Sheet2!$D$56,Sheet2!$D$58,Sheet2!$D$60,Sheet2!$D$62,Sheet2!$D$64,Sheet2!$D$66,Sheet2!$D$68,Sheet2!$D$70,Sheet2!$D$72,Sheet2!$D$74,Sheet2!$D$76,Sheet2!$D$78,Sheet2!$D$80,Sheet2!$D$80)</c:f>
              <c:numCache>
                <c:formatCode>General</c:formatCode>
                <c:ptCount val="21"/>
                <c:pt idx="0">
                  <c:v>3.7</c:v>
                </c:pt>
                <c:pt idx="1">
                  <c:v>1.9000000000000001</c:v>
                </c:pt>
                <c:pt idx="2">
                  <c:v>3.8</c:v>
                </c:pt>
                <c:pt idx="3">
                  <c:v>3.9</c:v>
                </c:pt>
                <c:pt idx="4">
                  <c:v>0.70000000000000062</c:v>
                </c:pt>
                <c:pt idx="5">
                  <c:v>7.2</c:v>
                </c:pt>
                <c:pt idx="6">
                  <c:v>0.5</c:v>
                </c:pt>
                <c:pt idx="7">
                  <c:v>2.9</c:v>
                </c:pt>
                <c:pt idx="8">
                  <c:v>5.2</c:v>
                </c:pt>
                <c:pt idx="9">
                  <c:v>8.8000000000000007</c:v>
                </c:pt>
                <c:pt idx="10">
                  <c:v>13.8</c:v>
                </c:pt>
                <c:pt idx="11">
                  <c:v>14.4</c:v>
                </c:pt>
                <c:pt idx="12">
                  <c:v>10.7</c:v>
                </c:pt>
                <c:pt idx="13">
                  <c:v>14.8</c:v>
                </c:pt>
                <c:pt idx="14">
                  <c:v>19.399999999999999</c:v>
                </c:pt>
                <c:pt idx="15">
                  <c:v>18.2</c:v>
                </c:pt>
                <c:pt idx="16">
                  <c:v>10.9</c:v>
                </c:pt>
                <c:pt idx="17">
                  <c:v>13.3</c:v>
                </c:pt>
                <c:pt idx="18">
                  <c:v>11.4</c:v>
                </c:pt>
                <c:pt idx="19">
                  <c:v>13.4</c:v>
                </c:pt>
                <c:pt idx="20">
                  <c:v>13.4</c:v>
                </c:pt>
              </c:numCache>
            </c:numRef>
          </c:yVal>
        </c:ser>
        <c:axId val="86951808"/>
        <c:axId val="86953344"/>
      </c:scatterChart>
      <c:valAx>
        <c:axId val="86951808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6953344"/>
        <c:crosses val="autoZero"/>
        <c:crossBetween val="midCat"/>
        <c:majorUnit val="10"/>
        <c:minorUnit val="10"/>
      </c:valAx>
      <c:valAx>
        <c:axId val="86953344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6951808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(Sheet2!$C$82,Sheet2!$C$84,Sheet2!$C$86,Sheet2!$C$88,Sheet2!$C$90,Sheet2!$C$92,Sheet2!$C$94,Sheet2!$C$96,Sheet2!$C$98,Sheet2!$C$100,Sheet2!$C$102,Sheet2!$C$104,Sheet2!$C$106,Sheet2!$C$108,Sheet2!$C$110,Sheet2!$C$112,Sheet2!$C$114,Sheet2!$C$116,Sheet2!$C$118,Sheet2!$C$120)</c:f>
              <c:numCache>
                <c:formatCode>General</c:formatCode>
                <c:ptCount val="20"/>
                <c:pt idx="0">
                  <c:v>5.9</c:v>
                </c:pt>
                <c:pt idx="1">
                  <c:v>18.3</c:v>
                </c:pt>
                <c:pt idx="2">
                  <c:v>20.2</c:v>
                </c:pt>
                <c:pt idx="3">
                  <c:v>34.4</c:v>
                </c:pt>
                <c:pt idx="4">
                  <c:v>47.7</c:v>
                </c:pt>
                <c:pt idx="5">
                  <c:v>53.7</c:v>
                </c:pt>
                <c:pt idx="6">
                  <c:v>67.400000000000006</c:v>
                </c:pt>
                <c:pt idx="7">
                  <c:v>79.400000000000006</c:v>
                </c:pt>
                <c:pt idx="8">
                  <c:v>89.1</c:v>
                </c:pt>
                <c:pt idx="9">
                  <c:v>96.8</c:v>
                </c:pt>
                <c:pt idx="10">
                  <c:v>2.2000000000000002</c:v>
                </c:pt>
                <c:pt idx="11">
                  <c:v>17.399999999999999</c:v>
                </c:pt>
                <c:pt idx="12">
                  <c:v>29.2</c:v>
                </c:pt>
                <c:pt idx="13">
                  <c:v>30.5</c:v>
                </c:pt>
                <c:pt idx="14">
                  <c:v>47.4</c:v>
                </c:pt>
                <c:pt idx="15">
                  <c:v>57.9</c:v>
                </c:pt>
                <c:pt idx="16">
                  <c:v>67.5</c:v>
                </c:pt>
                <c:pt idx="17">
                  <c:v>77.7</c:v>
                </c:pt>
                <c:pt idx="18">
                  <c:v>80.5</c:v>
                </c:pt>
                <c:pt idx="19">
                  <c:v>97.9</c:v>
                </c:pt>
              </c:numCache>
            </c:numRef>
          </c:xVal>
          <c:yVal>
            <c:numRef>
              <c:f>(Sheet2!$D$82,Sheet2!$D$84,Sheet2!$D$86,Sheet2!$D$88,Sheet2!$D$90,Sheet2!$D$92,Sheet2!$D$94,Sheet2!$D$96,Sheet2!$D$98,Sheet2!$D$100,Sheet2!$D$102,Sheet2!$D$104,Sheet2!$D$106,Sheet2!$D$108,Sheet2!$D$110,Sheet2!$D$112,Sheet2!$D$114,Sheet2!$D$116,Sheet2!$D$118,Sheet2!$D$120)</c:f>
              <c:numCache>
                <c:formatCode>General</c:formatCode>
                <c:ptCount val="20"/>
                <c:pt idx="0">
                  <c:v>7.7</c:v>
                </c:pt>
                <c:pt idx="1">
                  <c:v>0.4</c:v>
                </c:pt>
                <c:pt idx="2">
                  <c:v>8.9</c:v>
                </c:pt>
                <c:pt idx="3">
                  <c:v>7</c:v>
                </c:pt>
                <c:pt idx="4">
                  <c:v>0</c:v>
                </c:pt>
                <c:pt idx="5">
                  <c:v>3.6</c:v>
                </c:pt>
                <c:pt idx="6">
                  <c:v>8.4</c:v>
                </c:pt>
                <c:pt idx="7">
                  <c:v>5.8</c:v>
                </c:pt>
                <c:pt idx="8">
                  <c:v>2.5</c:v>
                </c:pt>
                <c:pt idx="9">
                  <c:v>5.0999999999999996</c:v>
                </c:pt>
                <c:pt idx="10">
                  <c:v>14.3</c:v>
                </c:pt>
                <c:pt idx="11">
                  <c:v>11.6</c:v>
                </c:pt>
                <c:pt idx="12">
                  <c:v>16</c:v>
                </c:pt>
                <c:pt idx="13">
                  <c:v>11.1</c:v>
                </c:pt>
                <c:pt idx="14">
                  <c:v>14.4</c:v>
                </c:pt>
                <c:pt idx="15">
                  <c:v>12.9</c:v>
                </c:pt>
                <c:pt idx="16">
                  <c:v>11.3</c:v>
                </c:pt>
                <c:pt idx="17">
                  <c:v>14.7</c:v>
                </c:pt>
                <c:pt idx="18">
                  <c:v>11.8</c:v>
                </c:pt>
                <c:pt idx="19">
                  <c:v>19.8</c:v>
                </c:pt>
              </c:numCache>
            </c:numRef>
          </c:yVal>
        </c:ser>
        <c:axId val="86961152"/>
        <c:axId val="86991616"/>
      </c:scatterChart>
      <c:valAx>
        <c:axId val="86961152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6991616"/>
        <c:crosses val="autoZero"/>
        <c:crossBetween val="midCat"/>
        <c:majorUnit val="10"/>
        <c:minorUnit val="10"/>
      </c:valAx>
      <c:valAx>
        <c:axId val="86991616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6961152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$122,Sheet2!$C$124,Sheet2!$C$126,Sheet2!$C$128,Sheet2!$C$130,Sheet2!$C$132,Sheet2!$C$134,Sheet2!$C$136,Sheet2!$C$138,Sheet2!$C$140,Sheet2!$C$142,Sheet2!$C$144,Sheet2!$C$146,Sheet2!$C$148,Sheet2!$C$150,Sheet2!$C$152,Sheet2!$C$154,Sheet2!$C$156,Sheet2!$C$158,Sheet2!$C$160)</c:f>
              <c:numCache>
                <c:formatCode>General</c:formatCode>
                <c:ptCount val="20"/>
                <c:pt idx="0">
                  <c:v>1.9000000000000001</c:v>
                </c:pt>
                <c:pt idx="1">
                  <c:v>17.8</c:v>
                </c:pt>
                <c:pt idx="2">
                  <c:v>21</c:v>
                </c:pt>
                <c:pt idx="3">
                  <c:v>37.9</c:v>
                </c:pt>
                <c:pt idx="4">
                  <c:v>43.3</c:v>
                </c:pt>
                <c:pt idx="5">
                  <c:v>58.5</c:v>
                </c:pt>
                <c:pt idx="6">
                  <c:v>63.5</c:v>
                </c:pt>
                <c:pt idx="7">
                  <c:v>75.099999999999994</c:v>
                </c:pt>
                <c:pt idx="8">
                  <c:v>84.7</c:v>
                </c:pt>
                <c:pt idx="9">
                  <c:v>92.7</c:v>
                </c:pt>
                <c:pt idx="10">
                  <c:v>1.6</c:v>
                </c:pt>
                <c:pt idx="11">
                  <c:v>19.899999999999999</c:v>
                </c:pt>
                <c:pt idx="12">
                  <c:v>22.9</c:v>
                </c:pt>
                <c:pt idx="13">
                  <c:v>37</c:v>
                </c:pt>
                <c:pt idx="14">
                  <c:v>46.7</c:v>
                </c:pt>
                <c:pt idx="15">
                  <c:v>50.3</c:v>
                </c:pt>
                <c:pt idx="16">
                  <c:v>68</c:v>
                </c:pt>
                <c:pt idx="17">
                  <c:v>72.5</c:v>
                </c:pt>
                <c:pt idx="18">
                  <c:v>83.6</c:v>
                </c:pt>
                <c:pt idx="19">
                  <c:v>92.7</c:v>
                </c:pt>
              </c:numCache>
            </c:numRef>
          </c:xVal>
          <c:yVal>
            <c:numRef>
              <c:f>(Sheet2!$D$122,Sheet2!$D$124,Sheet2!$D$126,Sheet2!$D$128,Sheet2!$D$130,Sheet2!$D$132,Sheet2!$D$134,Sheet2!$D$136,Sheet2!$D$138,Sheet2!$D$140,Sheet2!$D$142,Sheet2!$D$144,Sheet2!$D$146,Sheet2!$D$148,Sheet2!$D$150,Sheet2!$D$152,Sheet2!$D$154,Sheet2!$D$156,Sheet2!$D$158,Sheet2!$D$160)</c:f>
              <c:numCache>
                <c:formatCode>General</c:formatCode>
                <c:ptCount val="20"/>
                <c:pt idx="0">
                  <c:v>5.2</c:v>
                </c:pt>
                <c:pt idx="1">
                  <c:v>4.5999999999999996</c:v>
                </c:pt>
                <c:pt idx="2">
                  <c:v>8.9</c:v>
                </c:pt>
                <c:pt idx="3">
                  <c:v>2.2000000000000002</c:v>
                </c:pt>
                <c:pt idx="4">
                  <c:v>0.60000000000000064</c:v>
                </c:pt>
                <c:pt idx="5">
                  <c:v>6.3</c:v>
                </c:pt>
                <c:pt idx="6">
                  <c:v>6.9</c:v>
                </c:pt>
                <c:pt idx="7">
                  <c:v>2.7</c:v>
                </c:pt>
                <c:pt idx="8">
                  <c:v>7.2</c:v>
                </c:pt>
                <c:pt idx="9">
                  <c:v>5.7</c:v>
                </c:pt>
                <c:pt idx="10">
                  <c:v>11.9</c:v>
                </c:pt>
                <c:pt idx="11">
                  <c:v>14</c:v>
                </c:pt>
                <c:pt idx="12">
                  <c:v>18.5</c:v>
                </c:pt>
                <c:pt idx="13">
                  <c:v>11.3</c:v>
                </c:pt>
                <c:pt idx="14">
                  <c:v>11.1</c:v>
                </c:pt>
                <c:pt idx="15">
                  <c:v>11.9</c:v>
                </c:pt>
                <c:pt idx="16">
                  <c:v>17.5</c:v>
                </c:pt>
                <c:pt idx="17">
                  <c:v>13.3</c:v>
                </c:pt>
                <c:pt idx="18">
                  <c:v>18</c:v>
                </c:pt>
                <c:pt idx="19">
                  <c:v>17.8</c:v>
                </c:pt>
              </c:numCache>
            </c:numRef>
          </c:yVal>
        </c:ser>
        <c:axId val="87028480"/>
        <c:axId val="87030016"/>
      </c:scatterChart>
      <c:valAx>
        <c:axId val="87028480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7030016"/>
        <c:crosses val="autoZero"/>
        <c:crossBetween val="midCat"/>
        <c:majorUnit val="10"/>
        <c:minorUnit val="10"/>
      </c:valAx>
      <c:valAx>
        <c:axId val="87030016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7028480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$162,Sheet2!$C$164,Sheet2!$C$166,Sheet2!$C$168,Sheet2!$C$170,Sheet2!$C$172,Sheet2!$C$174,Sheet2!$C$176,Sheet2!$C$178,Sheet2!$C$180,Sheet2!$C$182,Sheet2!$C$184,Sheet2!$C$186,Sheet2!$C$188,Sheet2!$C$190,Sheet2!$C$192,Sheet2!$C$194,Sheet2!$C$196,Sheet2!$C$198,Sheet2!$C$200)</c:f>
              <c:numCache>
                <c:formatCode>General</c:formatCode>
                <c:ptCount val="20"/>
                <c:pt idx="0">
                  <c:v>0.5</c:v>
                </c:pt>
                <c:pt idx="1">
                  <c:v>10.6</c:v>
                </c:pt>
                <c:pt idx="2">
                  <c:v>23.5</c:v>
                </c:pt>
                <c:pt idx="3">
                  <c:v>35.300000000000004</c:v>
                </c:pt>
                <c:pt idx="4">
                  <c:v>42.2</c:v>
                </c:pt>
                <c:pt idx="5">
                  <c:v>52.6</c:v>
                </c:pt>
                <c:pt idx="6">
                  <c:v>61.4</c:v>
                </c:pt>
                <c:pt idx="7">
                  <c:v>78.2</c:v>
                </c:pt>
                <c:pt idx="8">
                  <c:v>82.3</c:v>
                </c:pt>
                <c:pt idx="9">
                  <c:v>91</c:v>
                </c:pt>
                <c:pt idx="10">
                  <c:v>5.7</c:v>
                </c:pt>
                <c:pt idx="11">
                  <c:v>11.1</c:v>
                </c:pt>
                <c:pt idx="12">
                  <c:v>26</c:v>
                </c:pt>
                <c:pt idx="13">
                  <c:v>33.1</c:v>
                </c:pt>
                <c:pt idx="14">
                  <c:v>43.8</c:v>
                </c:pt>
                <c:pt idx="15">
                  <c:v>54.1</c:v>
                </c:pt>
                <c:pt idx="16">
                  <c:v>64.400000000000006</c:v>
                </c:pt>
                <c:pt idx="17">
                  <c:v>78.7</c:v>
                </c:pt>
                <c:pt idx="18">
                  <c:v>80.7</c:v>
                </c:pt>
                <c:pt idx="19">
                  <c:v>90.5</c:v>
                </c:pt>
              </c:numCache>
            </c:numRef>
          </c:xVal>
          <c:yVal>
            <c:numRef>
              <c:f>(Sheet2!$D$162,Sheet2!$D$164,Sheet2!$D$166,Sheet2!$D$168,Sheet2!$D$170,Sheet2!$D$172,Sheet2!$D$174,Sheet2!$D$176,Sheet2!$D$178,Sheet2!$D$180,Sheet2!$D$182,Sheet2!$D$184,Sheet2!$D$186,Sheet2!$D$188:$D$189,Sheet2!$D$189,Sheet2!$D$190,Sheet2!$D$192,Sheet2!$D$194,Sheet2!$D$196,Sheet2!$D$198,Sheet2!$D$200)</c:f>
              <c:numCache>
                <c:formatCode>General</c:formatCode>
                <c:ptCount val="22"/>
                <c:pt idx="0">
                  <c:v>1.4</c:v>
                </c:pt>
                <c:pt idx="1">
                  <c:v>1.8</c:v>
                </c:pt>
                <c:pt idx="2">
                  <c:v>4.4000000000000004</c:v>
                </c:pt>
                <c:pt idx="3">
                  <c:v>1.4</c:v>
                </c:pt>
                <c:pt idx="4">
                  <c:v>6.7</c:v>
                </c:pt>
                <c:pt idx="5">
                  <c:v>5.3</c:v>
                </c:pt>
                <c:pt idx="6">
                  <c:v>2.2000000000000002</c:v>
                </c:pt>
                <c:pt idx="7">
                  <c:v>6.8</c:v>
                </c:pt>
                <c:pt idx="8">
                  <c:v>6.3</c:v>
                </c:pt>
                <c:pt idx="9">
                  <c:v>4.5999999999999996</c:v>
                </c:pt>
                <c:pt idx="10">
                  <c:v>18.5</c:v>
                </c:pt>
                <c:pt idx="11">
                  <c:v>16</c:v>
                </c:pt>
                <c:pt idx="12">
                  <c:v>18.899999999999999</c:v>
                </c:pt>
                <c:pt idx="13">
                  <c:v>11.3</c:v>
                </c:pt>
                <c:pt idx="14">
                  <c:v>15</c:v>
                </c:pt>
                <c:pt idx="15">
                  <c:v>15</c:v>
                </c:pt>
                <c:pt idx="16">
                  <c:v>13.2</c:v>
                </c:pt>
                <c:pt idx="17">
                  <c:v>15.8</c:v>
                </c:pt>
                <c:pt idx="18">
                  <c:v>10.4</c:v>
                </c:pt>
                <c:pt idx="19">
                  <c:v>18.7</c:v>
                </c:pt>
                <c:pt idx="20">
                  <c:v>19.5</c:v>
                </c:pt>
                <c:pt idx="21">
                  <c:v>17.399999999999999</c:v>
                </c:pt>
              </c:numCache>
            </c:numRef>
          </c:yVal>
        </c:ser>
        <c:axId val="87321216"/>
        <c:axId val="87335296"/>
      </c:scatterChart>
      <c:valAx>
        <c:axId val="87321216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7335296"/>
        <c:crosses val="autoZero"/>
        <c:crossBetween val="midCat"/>
        <c:majorUnit val="10"/>
        <c:minorUnit val="10"/>
      </c:valAx>
      <c:valAx>
        <c:axId val="87335296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7321216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Existing Link MCS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MCS</c:v>
          </c:tx>
          <c:cat>
            <c:numRef>
              <c:f>Sheet2!$B$205:$K$205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 formatCode="0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Sheet2!$B$206:$K$206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18</c:v>
                </c:pt>
              </c:numCache>
            </c:numRef>
          </c:val>
        </c:ser>
        <c:axId val="87337216"/>
        <c:axId val="88086016"/>
      </c:barChart>
      <c:catAx>
        <c:axId val="87337216"/>
        <c:scaling>
          <c:orientation val="minMax"/>
        </c:scaling>
        <c:axPos val="b"/>
        <c:numFmt formatCode="General" sourceLinked="1"/>
        <c:tickLblPos val="nextTo"/>
        <c:crossAx val="88086016"/>
        <c:crosses val="autoZero"/>
        <c:auto val="1"/>
        <c:lblAlgn val="ctr"/>
        <c:lblOffset val="100"/>
      </c:catAx>
      <c:valAx>
        <c:axId val="88086016"/>
        <c:scaling>
          <c:orientation val="minMax"/>
        </c:scaling>
        <c:axPos val="l"/>
        <c:majorGridlines/>
        <c:numFmt formatCode="General" sourceLinked="1"/>
        <c:tickLblPos val="nextTo"/>
        <c:crossAx val="8733721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 smtClean="0"/>
              <a:t>Extra SR Link MCS</a:t>
            </a:r>
            <a:endParaRPr lang="en-US" sz="1800" b="1" i="0" baseline="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MCS</c:v>
          </c:tx>
          <c:cat>
            <c:numRef>
              <c:f>Sheet2!$B$205:$K$205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 formatCode="0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Sheet2!$B$220:$K$220</c:f>
              <c:numCache>
                <c:formatCode>General</c:formatCode>
                <c:ptCount val="10"/>
                <c:pt idx="0">
                  <c:v>7</c:v>
                </c:pt>
                <c:pt idx="1">
                  <c:v>6</c:v>
                </c:pt>
                <c:pt idx="2">
                  <c:v>14</c:v>
                </c:pt>
                <c:pt idx="3">
                  <c:v>9</c:v>
                </c:pt>
                <c:pt idx="4" formatCode="0">
                  <c:v>7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</c:ser>
        <c:axId val="88110208"/>
        <c:axId val="88111744"/>
      </c:barChart>
      <c:catAx>
        <c:axId val="88110208"/>
        <c:scaling>
          <c:orientation val="minMax"/>
        </c:scaling>
        <c:axPos val="b"/>
        <c:numFmt formatCode="General" sourceLinked="1"/>
        <c:tickLblPos val="nextTo"/>
        <c:crossAx val="88111744"/>
        <c:crosses val="autoZero"/>
        <c:auto val="1"/>
        <c:lblAlgn val="ctr"/>
        <c:lblOffset val="100"/>
      </c:catAx>
      <c:valAx>
        <c:axId val="88111744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811020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 smtClean="0"/>
              <a:t>Extra SR Link MCS</a:t>
            </a:r>
            <a:endParaRPr lang="en-US" sz="1800" b="1" i="0" baseline="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MCS</c:v>
          </c:tx>
          <c:cat>
            <c:numRef>
              <c:f>Sheet2!$B$205:$K$205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 formatCode="0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Sheet2!$B$220:$K$220</c:f>
              <c:numCache>
                <c:formatCode>General</c:formatCode>
                <c:ptCount val="10"/>
                <c:pt idx="0">
                  <c:v>7</c:v>
                </c:pt>
                <c:pt idx="1">
                  <c:v>6</c:v>
                </c:pt>
                <c:pt idx="2">
                  <c:v>14</c:v>
                </c:pt>
                <c:pt idx="3">
                  <c:v>9</c:v>
                </c:pt>
                <c:pt idx="4" formatCode="0">
                  <c:v>7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</c:ser>
        <c:axId val="13698176"/>
        <c:axId val="13699712"/>
      </c:barChart>
      <c:catAx>
        <c:axId val="13698176"/>
        <c:scaling>
          <c:orientation val="minMax"/>
        </c:scaling>
        <c:axPos val="b"/>
        <c:numFmt formatCode="General" sourceLinked="1"/>
        <c:tickLblPos val="nextTo"/>
        <c:crossAx val="13699712"/>
        <c:crosses val="autoZero"/>
        <c:auto val="1"/>
        <c:lblAlgn val="ctr"/>
        <c:lblOffset val="100"/>
      </c:catAx>
      <c:valAx>
        <c:axId val="13699712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1369817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(Sheet2!$C$2,Sheet2!$C$4,Sheet2!$C$6,Sheet2!$C$8,Sheet2!$C$10,Sheet2!$C$12,Sheet2!$C$14,Sheet2!$C$16,Sheet2!$C$18,Sheet2!$C$20,Sheet2!$C$22,Sheet2!$C$24,Sheet2!$C$26,Sheet2!$C$28,Sheet2!$C$30,Sheet2!$C$32,Sheet2!$C$34,Sheet2!$C$36,Sheet2!$C$38,Sheet2!$C$40)</c:f>
              <c:numCache>
                <c:formatCode>General</c:formatCode>
                <c:ptCount val="20"/>
                <c:pt idx="0">
                  <c:v>0.70000000000000062</c:v>
                </c:pt>
                <c:pt idx="1">
                  <c:v>10.8</c:v>
                </c:pt>
                <c:pt idx="2">
                  <c:v>22</c:v>
                </c:pt>
                <c:pt idx="3">
                  <c:v>36.5</c:v>
                </c:pt>
                <c:pt idx="4">
                  <c:v>45.1</c:v>
                </c:pt>
                <c:pt idx="5">
                  <c:v>58.6</c:v>
                </c:pt>
                <c:pt idx="6">
                  <c:v>62.4</c:v>
                </c:pt>
                <c:pt idx="7">
                  <c:v>75</c:v>
                </c:pt>
                <c:pt idx="8">
                  <c:v>81.900000000000006</c:v>
                </c:pt>
                <c:pt idx="9">
                  <c:v>94.5</c:v>
                </c:pt>
                <c:pt idx="10">
                  <c:v>3.1</c:v>
                </c:pt>
                <c:pt idx="11">
                  <c:v>11.4</c:v>
                </c:pt>
                <c:pt idx="12">
                  <c:v>22.2</c:v>
                </c:pt>
                <c:pt idx="13">
                  <c:v>32.6</c:v>
                </c:pt>
                <c:pt idx="14">
                  <c:v>41.3</c:v>
                </c:pt>
                <c:pt idx="15">
                  <c:v>53.3</c:v>
                </c:pt>
                <c:pt idx="16">
                  <c:v>64.599999999999994</c:v>
                </c:pt>
                <c:pt idx="17">
                  <c:v>77.2</c:v>
                </c:pt>
                <c:pt idx="18">
                  <c:v>82.2</c:v>
                </c:pt>
                <c:pt idx="19">
                  <c:v>92.4</c:v>
                </c:pt>
              </c:numCache>
            </c:numRef>
          </c:xVal>
          <c:yVal>
            <c:numRef>
              <c:f>(Sheet2!$D$2,Sheet2!$D$4,Sheet2!$D$6,Sheet2!$D$8,Sheet2!$D$10,Sheet2!$D$12,Sheet2!$D$14,Sheet2!$D$16,Sheet2!$D$18,Sheet2!$D$20,Sheet2!$D$22,Sheet2!$D$24,Sheet2!$D$26,Sheet2!$D$28,Sheet2!$D$30,Sheet2!$D$32,Sheet2!$D$34,Sheet2!$D$36,Sheet2!$D$38,Sheet2!$D$40)</c:f>
              <c:numCache>
                <c:formatCode>General</c:formatCode>
                <c:ptCount val="20"/>
                <c:pt idx="0">
                  <c:v>6.7</c:v>
                </c:pt>
                <c:pt idx="1">
                  <c:v>4.0999999999999996</c:v>
                </c:pt>
                <c:pt idx="2">
                  <c:v>5.0999999999999996</c:v>
                </c:pt>
                <c:pt idx="3">
                  <c:v>2.4</c:v>
                </c:pt>
                <c:pt idx="4">
                  <c:v>2.8</c:v>
                </c:pt>
                <c:pt idx="5">
                  <c:v>5.9</c:v>
                </c:pt>
                <c:pt idx="6">
                  <c:v>8.3000000000000007</c:v>
                </c:pt>
                <c:pt idx="7">
                  <c:v>6.4</c:v>
                </c:pt>
                <c:pt idx="8">
                  <c:v>3.1</c:v>
                </c:pt>
                <c:pt idx="9">
                  <c:v>4.9000000000000004</c:v>
                </c:pt>
                <c:pt idx="10">
                  <c:v>19</c:v>
                </c:pt>
                <c:pt idx="11">
                  <c:v>10.9</c:v>
                </c:pt>
                <c:pt idx="12">
                  <c:v>10.200000000000001</c:v>
                </c:pt>
                <c:pt idx="13">
                  <c:v>14.1</c:v>
                </c:pt>
                <c:pt idx="14">
                  <c:v>14.3</c:v>
                </c:pt>
                <c:pt idx="15">
                  <c:v>12.5</c:v>
                </c:pt>
                <c:pt idx="16">
                  <c:v>13.3</c:v>
                </c:pt>
                <c:pt idx="17">
                  <c:v>18.5</c:v>
                </c:pt>
                <c:pt idx="18">
                  <c:v>15.5</c:v>
                </c:pt>
                <c:pt idx="19">
                  <c:v>10.200000000000001</c:v>
                </c:pt>
              </c:numCache>
            </c:numRef>
          </c:yVal>
        </c:ser>
        <c:axId val="13712768"/>
        <c:axId val="13812864"/>
      </c:scatterChart>
      <c:valAx>
        <c:axId val="13712768"/>
        <c:scaling>
          <c:orientation val="minMax"/>
          <c:max val="100"/>
        </c:scaling>
        <c:axPos val="b"/>
        <c:majorGridlines/>
        <c:numFmt formatCode="General" sourceLinked="1"/>
        <c:tickLblPos val="nextTo"/>
        <c:crossAx val="13812864"/>
        <c:crosses val="autoZero"/>
        <c:crossBetween val="midCat"/>
        <c:majorUnit val="10"/>
        <c:minorUnit val="10"/>
      </c:valAx>
      <c:valAx>
        <c:axId val="13812864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13712768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(Sheet2!$C$42,Sheet2!$C$44,Sheet2!$C$46,Sheet2!$C$48,Sheet2!$C$50,Sheet2!$C$52,Sheet2!$C$54,Sheet2!$C$56,Sheet2!$C$58,Sheet2!$C$60,Sheet2!$C$62,Sheet2!$C$64,Sheet2!$C$66,Sheet2!$C$68,Sheet2!$C$70,Sheet2!$C$72,Sheet2!$C$74,Sheet2!$C$76,Sheet2!$C$78,Sheet2!$C$80)</c:f>
              <c:numCache>
                <c:formatCode>General</c:formatCode>
                <c:ptCount val="20"/>
                <c:pt idx="0">
                  <c:v>3.1</c:v>
                </c:pt>
                <c:pt idx="1">
                  <c:v>14.6</c:v>
                </c:pt>
                <c:pt idx="2">
                  <c:v>26.7</c:v>
                </c:pt>
                <c:pt idx="3">
                  <c:v>34.9</c:v>
                </c:pt>
                <c:pt idx="4">
                  <c:v>41.5</c:v>
                </c:pt>
                <c:pt idx="5">
                  <c:v>50.6</c:v>
                </c:pt>
                <c:pt idx="6">
                  <c:v>68.5</c:v>
                </c:pt>
                <c:pt idx="7">
                  <c:v>76.7</c:v>
                </c:pt>
                <c:pt idx="8">
                  <c:v>86.2</c:v>
                </c:pt>
                <c:pt idx="9">
                  <c:v>95.6</c:v>
                </c:pt>
                <c:pt idx="10">
                  <c:v>3.8</c:v>
                </c:pt>
                <c:pt idx="11">
                  <c:v>18.8</c:v>
                </c:pt>
                <c:pt idx="12">
                  <c:v>26.2</c:v>
                </c:pt>
                <c:pt idx="13">
                  <c:v>33.9</c:v>
                </c:pt>
                <c:pt idx="14">
                  <c:v>44.7</c:v>
                </c:pt>
                <c:pt idx="15">
                  <c:v>58.7</c:v>
                </c:pt>
                <c:pt idx="16">
                  <c:v>62.5</c:v>
                </c:pt>
                <c:pt idx="17">
                  <c:v>72</c:v>
                </c:pt>
                <c:pt idx="18">
                  <c:v>80.900000000000006</c:v>
                </c:pt>
                <c:pt idx="19">
                  <c:v>99</c:v>
                </c:pt>
              </c:numCache>
            </c:numRef>
          </c:xVal>
          <c:yVal>
            <c:numRef>
              <c:f>(Sheet2!$D$42,Sheet2!$D$44,Sheet2!$D$46,Sheet2!$D$48,Sheet2!$D$50,Sheet2!$D$52,Sheet2!$D$54,Sheet2!$D$56,Sheet2!$D$58,Sheet2!$D$60,Sheet2!$D$62,Sheet2!$D$64,Sheet2!$D$66,Sheet2!$D$68,Sheet2!$D$70,Sheet2!$D$72,Sheet2!$D$74,Sheet2!$D$76,Sheet2!$D$78,Sheet2!$D$80,Sheet2!$D$80)</c:f>
              <c:numCache>
                <c:formatCode>General</c:formatCode>
                <c:ptCount val="21"/>
                <c:pt idx="0">
                  <c:v>3.7</c:v>
                </c:pt>
                <c:pt idx="1">
                  <c:v>1.9000000000000001</c:v>
                </c:pt>
                <c:pt idx="2">
                  <c:v>3.8</c:v>
                </c:pt>
                <c:pt idx="3">
                  <c:v>3.9</c:v>
                </c:pt>
                <c:pt idx="4">
                  <c:v>0.70000000000000062</c:v>
                </c:pt>
                <c:pt idx="5">
                  <c:v>7.2</c:v>
                </c:pt>
                <c:pt idx="6">
                  <c:v>0.5</c:v>
                </c:pt>
                <c:pt idx="7">
                  <c:v>2.9</c:v>
                </c:pt>
                <c:pt idx="8">
                  <c:v>5.2</c:v>
                </c:pt>
                <c:pt idx="9">
                  <c:v>8.8000000000000007</c:v>
                </c:pt>
                <c:pt idx="10">
                  <c:v>13.8</c:v>
                </c:pt>
                <c:pt idx="11">
                  <c:v>14.4</c:v>
                </c:pt>
                <c:pt idx="12">
                  <c:v>10.7</c:v>
                </c:pt>
                <c:pt idx="13">
                  <c:v>14.8</c:v>
                </c:pt>
                <c:pt idx="14">
                  <c:v>19.399999999999999</c:v>
                </c:pt>
                <c:pt idx="15">
                  <c:v>18.2</c:v>
                </c:pt>
                <c:pt idx="16">
                  <c:v>10.9</c:v>
                </c:pt>
                <c:pt idx="17">
                  <c:v>13.3</c:v>
                </c:pt>
                <c:pt idx="18">
                  <c:v>11.4</c:v>
                </c:pt>
                <c:pt idx="19">
                  <c:v>13.4</c:v>
                </c:pt>
                <c:pt idx="20">
                  <c:v>13.4</c:v>
                </c:pt>
              </c:numCache>
            </c:numRef>
          </c:yVal>
        </c:ser>
        <c:axId val="74356224"/>
        <c:axId val="74357760"/>
      </c:scatterChart>
      <c:valAx>
        <c:axId val="74356224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74357760"/>
        <c:crosses val="autoZero"/>
        <c:crossBetween val="midCat"/>
        <c:majorUnit val="10"/>
        <c:minorUnit val="10"/>
      </c:valAx>
      <c:valAx>
        <c:axId val="74357760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74356224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(Sheet2!$C$82,Sheet2!$C$84,Sheet2!$C$86,Sheet2!$C$88,Sheet2!$C$90,Sheet2!$C$92,Sheet2!$C$94,Sheet2!$C$96,Sheet2!$C$98,Sheet2!$C$100,Sheet2!$C$102,Sheet2!$C$104,Sheet2!$C$106,Sheet2!$C$108,Sheet2!$C$110,Sheet2!$C$112,Sheet2!$C$114,Sheet2!$C$116,Sheet2!$C$118,Sheet2!$C$120)</c:f>
              <c:numCache>
                <c:formatCode>General</c:formatCode>
                <c:ptCount val="20"/>
                <c:pt idx="0">
                  <c:v>5.9</c:v>
                </c:pt>
                <c:pt idx="1">
                  <c:v>18.3</c:v>
                </c:pt>
                <c:pt idx="2">
                  <c:v>20.2</c:v>
                </c:pt>
                <c:pt idx="3">
                  <c:v>34.4</c:v>
                </c:pt>
                <c:pt idx="4">
                  <c:v>47.7</c:v>
                </c:pt>
                <c:pt idx="5">
                  <c:v>53.7</c:v>
                </c:pt>
                <c:pt idx="6">
                  <c:v>67.400000000000006</c:v>
                </c:pt>
                <c:pt idx="7">
                  <c:v>79.400000000000006</c:v>
                </c:pt>
                <c:pt idx="8">
                  <c:v>89.1</c:v>
                </c:pt>
                <c:pt idx="9">
                  <c:v>96.8</c:v>
                </c:pt>
                <c:pt idx="10">
                  <c:v>2.2000000000000002</c:v>
                </c:pt>
                <c:pt idx="11">
                  <c:v>17.399999999999999</c:v>
                </c:pt>
                <c:pt idx="12">
                  <c:v>29.2</c:v>
                </c:pt>
                <c:pt idx="13">
                  <c:v>30.5</c:v>
                </c:pt>
                <c:pt idx="14">
                  <c:v>47.4</c:v>
                </c:pt>
                <c:pt idx="15">
                  <c:v>57.9</c:v>
                </c:pt>
                <c:pt idx="16">
                  <c:v>67.5</c:v>
                </c:pt>
                <c:pt idx="17">
                  <c:v>77.7</c:v>
                </c:pt>
                <c:pt idx="18">
                  <c:v>80.5</c:v>
                </c:pt>
                <c:pt idx="19">
                  <c:v>97.9</c:v>
                </c:pt>
              </c:numCache>
            </c:numRef>
          </c:xVal>
          <c:yVal>
            <c:numRef>
              <c:f>(Sheet2!$D$82,Sheet2!$D$84,Sheet2!$D$86,Sheet2!$D$88,Sheet2!$D$90,Sheet2!$D$92,Sheet2!$D$94,Sheet2!$D$96,Sheet2!$D$98,Sheet2!$D$100,Sheet2!$D$102,Sheet2!$D$104,Sheet2!$D$106,Sheet2!$D$108,Sheet2!$D$110,Sheet2!$D$112,Sheet2!$D$114,Sheet2!$D$116,Sheet2!$D$118,Sheet2!$D$120)</c:f>
              <c:numCache>
                <c:formatCode>General</c:formatCode>
                <c:ptCount val="20"/>
                <c:pt idx="0">
                  <c:v>7.7</c:v>
                </c:pt>
                <c:pt idx="1">
                  <c:v>0.4</c:v>
                </c:pt>
                <c:pt idx="2">
                  <c:v>8.9</c:v>
                </c:pt>
                <c:pt idx="3">
                  <c:v>7</c:v>
                </c:pt>
                <c:pt idx="4">
                  <c:v>0</c:v>
                </c:pt>
                <c:pt idx="5">
                  <c:v>3.6</c:v>
                </c:pt>
                <c:pt idx="6">
                  <c:v>8.4</c:v>
                </c:pt>
                <c:pt idx="7">
                  <c:v>5.8</c:v>
                </c:pt>
                <c:pt idx="8">
                  <c:v>2.5</c:v>
                </c:pt>
                <c:pt idx="9">
                  <c:v>5.0999999999999996</c:v>
                </c:pt>
                <c:pt idx="10">
                  <c:v>14.3</c:v>
                </c:pt>
                <c:pt idx="11">
                  <c:v>11.6</c:v>
                </c:pt>
                <c:pt idx="12">
                  <c:v>16</c:v>
                </c:pt>
                <c:pt idx="13">
                  <c:v>11.1</c:v>
                </c:pt>
                <c:pt idx="14">
                  <c:v>14.4</c:v>
                </c:pt>
                <c:pt idx="15">
                  <c:v>12.9</c:v>
                </c:pt>
                <c:pt idx="16">
                  <c:v>11.3</c:v>
                </c:pt>
                <c:pt idx="17">
                  <c:v>14.7</c:v>
                </c:pt>
                <c:pt idx="18">
                  <c:v>11.8</c:v>
                </c:pt>
                <c:pt idx="19">
                  <c:v>19.8</c:v>
                </c:pt>
              </c:numCache>
            </c:numRef>
          </c:yVal>
        </c:ser>
        <c:axId val="74373760"/>
        <c:axId val="83579264"/>
      </c:scatterChart>
      <c:valAx>
        <c:axId val="74373760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3579264"/>
        <c:crosses val="autoZero"/>
        <c:crossBetween val="midCat"/>
        <c:majorUnit val="10"/>
        <c:minorUnit val="10"/>
      </c:valAx>
      <c:valAx>
        <c:axId val="83579264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74373760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$122,Sheet2!$C$124,Sheet2!$C$126,Sheet2!$C$128,Sheet2!$C$130,Sheet2!$C$132,Sheet2!$C$134,Sheet2!$C$136,Sheet2!$C$138,Sheet2!$C$140,Sheet2!$C$142,Sheet2!$C$144,Sheet2!$C$146,Sheet2!$C$148,Sheet2!$C$150,Sheet2!$C$152,Sheet2!$C$154,Sheet2!$C$156,Sheet2!$C$158,Sheet2!$C$160)</c:f>
              <c:numCache>
                <c:formatCode>General</c:formatCode>
                <c:ptCount val="20"/>
                <c:pt idx="0">
                  <c:v>1.9000000000000001</c:v>
                </c:pt>
                <c:pt idx="1">
                  <c:v>17.8</c:v>
                </c:pt>
                <c:pt idx="2">
                  <c:v>21</c:v>
                </c:pt>
                <c:pt idx="3">
                  <c:v>37.9</c:v>
                </c:pt>
                <c:pt idx="4">
                  <c:v>43.3</c:v>
                </c:pt>
                <c:pt idx="5">
                  <c:v>58.5</c:v>
                </c:pt>
                <c:pt idx="6">
                  <c:v>63.5</c:v>
                </c:pt>
                <c:pt idx="7">
                  <c:v>75.099999999999994</c:v>
                </c:pt>
                <c:pt idx="8">
                  <c:v>84.7</c:v>
                </c:pt>
                <c:pt idx="9">
                  <c:v>92.7</c:v>
                </c:pt>
                <c:pt idx="10">
                  <c:v>1.6</c:v>
                </c:pt>
                <c:pt idx="11">
                  <c:v>19.899999999999999</c:v>
                </c:pt>
                <c:pt idx="12">
                  <c:v>22.9</c:v>
                </c:pt>
                <c:pt idx="13">
                  <c:v>37</c:v>
                </c:pt>
                <c:pt idx="14">
                  <c:v>46.7</c:v>
                </c:pt>
                <c:pt idx="15">
                  <c:v>50.3</c:v>
                </c:pt>
                <c:pt idx="16">
                  <c:v>68</c:v>
                </c:pt>
                <c:pt idx="17">
                  <c:v>72.5</c:v>
                </c:pt>
                <c:pt idx="18">
                  <c:v>83.6</c:v>
                </c:pt>
                <c:pt idx="19">
                  <c:v>92.7</c:v>
                </c:pt>
              </c:numCache>
            </c:numRef>
          </c:xVal>
          <c:yVal>
            <c:numRef>
              <c:f>(Sheet2!$D$122,Sheet2!$D$124,Sheet2!$D$126,Sheet2!$D$128,Sheet2!$D$130,Sheet2!$D$132,Sheet2!$D$134,Sheet2!$D$136,Sheet2!$D$138,Sheet2!$D$140,Sheet2!$D$142,Sheet2!$D$144,Sheet2!$D$146,Sheet2!$D$148,Sheet2!$D$150,Sheet2!$D$152,Sheet2!$D$154,Sheet2!$D$156,Sheet2!$D$158,Sheet2!$D$160)</c:f>
              <c:numCache>
                <c:formatCode>General</c:formatCode>
                <c:ptCount val="20"/>
                <c:pt idx="0">
                  <c:v>5.2</c:v>
                </c:pt>
                <c:pt idx="1">
                  <c:v>4.5999999999999996</c:v>
                </c:pt>
                <c:pt idx="2">
                  <c:v>8.9</c:v>
                </c:pt>
                <c:pt idx="3">
                  <c:v>2.2000000000000002</c:v>
                </c:pt>
                <c:pt idx="4">
                  <c:v>0.60000000000000064</c:v>
                </c:pt>
                <c:pt idx="5">
                  <c:v>6.3</c:v>
                </c:pt>
                <c:pt idx="6">
                  <c:v>6.9</c:v>
                </c:pt>
                <c:pt idx="7">
                  <c:v>2.7</c:v>
                </c:pt>
                <c:pt idx="8">
                  <c:v>7.2</c:v>
                </c:pt>
                <c:pt idx="9">
                  <c:v>5.7</c:v>
                </c:pt>
                <c:pt idx="10">
                  <c:v>11.9</c:v>
                </c:pt>
                <c:pt idx="11">
                  <c:v>14</c:v>
                </c:pt>
                <c:pt idx="12">
                  <c:v>18.5</c:v>
                </c:pt>
                <c:pt idx="13">
                  <c:v>11.3</c:v>
                </c:pt>
                <c:pt idx="14">
                  <c:v>11.1</c:v>
                </c:pt>
                <c:pt idx="15">
                  <c:v>11.9</c:v>
                </c:pt>
                <c:pt idx="16">
                  <c:v>17.5</c:v>
                </c:pt>
                <c:pt idx="17">
                  <c:v>13.3</c:v>
                </c:pt>
                <c:pt idx="18">
                  <c:v>18</c:v>
                </c:pt>
                <c:pt idx="19">
                  <c:v>17.8</c:v>
                </c:pt>
              </c:numCache>
            </c:numRef>
          </c:yVal>
        </c:ser>
        <c:axId val="83599744"/>
        <c:axId val="83601280"/>
      </c:scatterChart>
      <c:valAx>
        <c:axId val="83599744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3601280"/>
        <c:crosses val="autoZero"/>
        <c:crossBetween val="midCat"/>
        <c:majorUnit val="10"/>
        <c:minorUnit val="10"/>
      </c:valAx>
      <c:valAx>
        <c:axId val="83601280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3599744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$162,Sheet2!$C$164,Sheet2!$C$166,Sheet2!$C$168,Sheet2!$C$170,Sheet2!$C$172,Sheet2!$C$174,Sheet2!$C$176,Sheet2!$C$178,Sheet2!$C$180,Sheet2!$C$182,Sheet2!$C$184,Sheet2!$C$186,Sheet2!$C$188,Sheet2!$C$190,Sheet2!$C$192,Sheet2!$C$194,Sheet2!$C$196,Sheet2!$C$198,Sheet2!$C$200)</c:f>
              <c:numCache>
                <c:formatCode>General</c:formatCode>
                <c:ptCount val="20"/>
                <c:pt idx="0">
                  <c:v>0.5</c:v>
                </c:pt>
                <c:pt idx="1">
                  <c:v>10.6</c:v>
                </c:pt>
                <c:pt idx="2">
                  <c:v>23.5</c:v>
                </c:pt>
                <c:pt idx="3">
                  <c:v>35.300000000000004</c:v>
                </c:pt>
                <c:pt idx="4">
                  <c:v>42.2</c:v>
                </c:pt>
                <c:pt idx="5">
                  <c:v>52.6</c:v>
                </c:pt>
                <c:pt idx="6">
                  <c:v>61.4</c:v>
                </c:pt>
                <c:pt idx="7">
                  <c:v>78.2</c:v>
                </c:pt>
                <c:pt idx="8">
                  <c:v>82.3</c:v>
                </c:pt>
                <c:pt idx="9">
                  <c:v>91</c:v>
                </c:pt>
                <c:pt idx="10">
                  <c:v>5.7</c:v>
                </c:pt>
                <c:pt idx="11">
                  <c:v>11.1</c:v>
                </c:pt>
                <c:pt idx="12">
                  <c:v>26</c:v>
                </c:pt>
                <c:pt idx="13">
                  <c:v>33.1</c:v>
                </c:pt>
                <c:pt idx="14">
                  <c:v>43.8</c:v>
                </c:pt>
                <c:pt idx="15">
                  <c:v>54.1</c:v>
                </c:pt>
                <c:pt idx="16">
                  <c:v>64.400000000000006</c:v>
                </c:pt>
                <c:pt idx="17">
                  <c:v>78.7</c:v>
                </c:pt>
                <c:pt idx="18">
                  <c:v>80.7</c:v>
                </c:pt>
                <c:pt idx="19">
                  <c:v>90.5</c:v>
                </c:pt>
              </c:numCache>
            </c:numRef>
          </c:xVal>
          <c:yVal>
            <c:numRef>
              <c:f>(Sheet2!$D$162,Sheet2!$D$164,Sheet2!$D$166,Sheet2!$D$168,Sheet2!$D$170,Sheet2!$D$172,Sheet2!$D$174,Sheet2!$D$176,Sheet2!$D$178,Sheet2!$D$180,Sheet2!$D$182,Sheet2!$D$184,Sheet2!$D$186,Sheet2!$D$188:$D$189,Sheet2!$D$189,Sheet2!$D$190,Sheet2!$D$192,Sheet2!$D$194,Sheet2!$D$196,Sheet2!$D$198,Sheet2!$D$200)</c:f>
              <c:numCache>
                <c:formatCode>General</c:formatCode>
                <c:ptCount val="22"/>
                <c:pt idx="0">
                  <c:v>1.4</c:v>
                </c:pt>
                <c:pt idx="1">
                  <c:v>1.8</c:v>
                </c:pt>
                <c:pt idx="2">
                  <c:v>4.4000000000000004</c:v>
                </c:pt>
                <c:pt idx="3">
                  <c:v>1.4</c:v>
                </c:pt>
                <c:pt idx="4">
                  <c:v>6.7</c:v>
                </c:pt>
                <c:pt idx="5">
                  <c:v>5.3</c:v>
                </c:pt>
                <c:pt idx="6">
                  <c:v>2.2000000000000002</c:v>
                </c:pt>
                <c:pt idx="7">
                  <c:v>6.8</c:v>
                </c:pt>
                <c:pt idx="8">
                  <c:v>6.3</c:v>
                </c:pt>
                <c:pt idx="9">
                  <c:v>4.5999999999999996</c:v>
                </c:pt>
                <c:pt idx="10">
                  <c:v>18.5</c:v>
                </c:pt>
                <c:pt idx="11">
                  <c:v>16</c:v>
                </c:pt>
                <c:pt idx="12">
                  <c:v>18.899999999999999</c:v>
                </c:pt>
                <c:pt idx="13">
                  <c:v>11.3</c:v>
                </c:pt>
                <c:pt idx="14">
                  <c:v>15</c:v>
                </c:pt>
                <c:pt idx="15">
                  <c:v>15</c:v>
                </c:pt>
                <c:pt idx="16">
                  <c:v>13.2</c:v>
                </c:pt>
                <c:pt idx="17">
                  <c:v>15.8</c:v>
                </c:pt>
                <c:pt idx="18">
                  <c:v>10.4</c:v>
                </c:pt>
                <c:pt idx="19">
                  <c:v>18.7</c:v>
                </c:pt>
                <c:pt idx="20">
                  <c:v>19.5</c:v>
                </c:pt>
                <c:pt idx="21">
                  <c:v>17.399999999999999</c:v>
                </c:pt>
              </c:numCache>
            </c:numRef>
          </c:yVal>
        </c:ser>
        <c:axId val="83634432"/>
        <c:axId val="83644416"/>
      </c:scatterChart>
      <c:valAx>
        <c:axId val="83634432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3644416"/>
        <c:crosses val="autoZero"/>
        <c:crossBetween val="midCat"/>
        <c:majorUnit val="10"/>
        <c:minorUnit val="10"/>
      </c:valAx>
      <c:valAx>
        <c:axId val="83644416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3634432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(Sheet2!$C$2,Sheet2!$C$4,Sheet2!$C$6,Sheet2!$C$8,Sheet2!$C$10,Sheet2!$C$12,Sheet2!$C$14,Sheet2!$C$16,Sheet2!$C$18,Sheet2!$C$20,Sheet2!$C$22,Sheet2!$C$24,Sheet2!$C$26,Sheet2!$C$28,Sheet2!$C$30,Sheet2!$C$32,Sheet2!$C$34,Sheet2!$C$36,Sheet2!$C$38,Sheet2!$C$40)</c:f>
              <c:numCache>
                <c:formatCode>General</c:formatCode>
                <c:ptCount val="20"/>
                <c:pt idx="0">
                  <c:v>0.70000000000000062</c:v>
                </c:pt>
                <c:pt idx="1">
                  <c:v>10.8</c:v>
                </c:pt>
                <c:pt idx="2">
                  <c:v>22</c:v>
                </c:pt>
                <c:pt idx="3">
                  <c:v>36.5</c:v>
                </c:pt>
                <c:pt idx="4">
                  <c:v>45.1</c:v>
                </c:pt>
                <c:pt idx="5">
                  <c:v>58.6</c:v>
                </c:pt>
                <c:pt idx="6">
                  <c:v>62.4</c:v>
                </c:pt>
                <c:pt idx="7">
                  <c:v>75</c:v>
                </c:pt>
                <c:pt idx="8">
                  <c:v>81.900000000000006</c:v>
                </c:pt>
                <c:pt idx="9">
                  <c:v>94.5</c:v>
                </c:pt>
                <c:pt idx="10">
                  <c:v>3.1</c:v>
                </c:pt>
                <c:pt idx="11">
                  <c:v>11.4</c:v>
                </c:pt>
                <c:pt idx="12">
                  <c:v>22.2</c:v>
                </c:pt>
                <c:pt idx="13">
                  <c:v>32.6</c:v>
                </c:pt>
                <c:pt idx="14">
                  <c:v>41.3</c:v>
                </c:pt>
                <c:pt idx="15">
                  <c:v>53.3</c:v>
                </c:pt>
                <c:pt idx="16">
                  <c:v>64.599999999999994</c:v>
                </c:pt>
                <c:pt idx="17">
                  <c:v>77.2</c:v>
                </c:pt>
                <c:pt idx="18">
                  <c:v>82.2</c:v>
                </c:pt>
                <c:pt idx="19">
                  <c:v>92.4</c:v>
                </c:pt>
              </c:numCache>
            </c:numRef>
          </c:xVal>
          <c:yVal>
            <c:numRef>
              <c:f>(Sheet2!$D$2,Sheet2!$D$4,Sheet2!$D$6,Sheet2!$D$8,Sheet2!$D$10,Sheet2!$D$12,Sheet2!$D$14,Sheet2!$D$16,Sheet2!$D$18,Sheet2!$D$20,Sheet2!$D$22,Sheet2!$D$24,Sheet2!$D$26,Sheet2!$D$28,Sheet2!$D$30,Sheet2!$D$32,Sheet2!$D$34,Sheet2!$D$36,Sheet2!$D$38,Sheet2!$D$40)</c:f>
              <c:numCache>
                <c:formatCode>General</c:formatCode>
                <c:ptCount val="20"/>
                <c:pt idx="0">
                  <c:v>6.7</c:v>
                </c:pt>
                <c:pt idx="1">
                  <c:v>4.0999999999999996</c:v>
                </c:pt>
                <c:pt idx="2">
                  <c:v>5.0999999999999996</c:v>
                </c:pt>
                <c:pt idx="3">
                  <c:v>2.4</c:v>
                </c:pt>
                <c:pt idx="4">
                  <c:v>2.8</c:v>
                </c:pt>
                <c:pt idx="5">
                  <c:v>5.9</c:v>
                </c:pt>
                <c:pt idx="6">
                  <c:v>8.3000000000000007</c:v>
                </c:pt>
                <c:pt idx="7">
                  <c:v>6.4</c:v>
                </c:pt>
                <c:pt idx="8">
                  <c:v>3.1</c:v>
                </c:pt>
                <c:pt idx="9">
                  <c:v>4.9000000000000004</c:v>
                </c:pt>
                <c:pt idx="10">
                  <c:v>19</c:v>
                </c:pt>
                <c:pt idx="11">
                  <c:v>10.9</c:v>
                </c:pt>
                <c:pt idx="12">
                  <c:v>10.200000000000001</c:v>
                </c:pt>
                <c:pt idx="13">
                  <c:v>14.1</c:v>
                </c:pt>
                <c:pt idx="14">
                  <c:v>14.3</c:v>
                </c:pt>
                <c:pt idx="15">
                  <c:v>12.5</c:v>
                </c:pt>
                <c:pt idx="16">
                  <c:v>13.3</c:v>
                </c:pt>
                <c:pt idx="17">
                  <c:v>18.5</c:v>
                </c:pt>
                <c:pt idx="18">
                  <c:v>15.5</c:v>
                </c:pt>
                <c:pt idx="19">
                  <c:v>10.200000000000001</c:v>
                </c:pt>
              </c:numCache>
            </c:numRef>
          </c:yVal>
        </c:ser>
        <c:axId val="83959808"/>
        <c:axId val="83961344"/>
      </c:scatterChart>
      <c:valAx>
        <c:axId val="83959808"/>
        <c:scaling>
          <c:orientation val="minMax"/>
          <c:max val="100"/>
        </c:scaling>
        <c:axPos val="b"/>
        <c:majorGridlines/>
        <c:numFmt formatCode="General" sourceLinked="1"/>
        <c:tickLblPos val="nextTo"/>
        <c:crossAx val="83961344"/>
        <c:crosses val="autoZero"/>
        <c:crossBetween val="midCat"/>
        <c:majorUnit val="10"/>
        <c:minorUnit val="10"/>
      </c:valAx>
      <c:valAx>
        <c:axId val="83961344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3959808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2"/>
          <c:order val="0"/>
          <c:tx>
            <c:v>AP</c:v>
          </c:tx>
          <c:spPr>
            <a:ln w="28575">
              <a:noFill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(Sheet2!$C$1,Sheet2!$C$3,Sheet2!$C$5,Sheet2!$C$7,Sheet2!$C$9,Sheet2!$C$11,Sheet2!$C$13,Sheet2!$C$15,Sheet2!$C$17,Sheet2!$C$19,Sheet2!$C$21,Sheet2!$C$23,Sheet2!$C$25,Sheet2!$C$27,Sheet2!$C$29,Sheet2!$C$31,Sheet2!$C$33,Sheet2!$C$35,Sheet2!$C$37,Sheet2!$C$39)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5</c:v>
                </c:pt>
                <c:pt idx="11">
                  <c:v>15</c:v>
                </c:pt>
                <c:pt idx="12">
                  <c:v>25</c:v>
                </c:pt>
                <c:pt idx="13">
                  <c:v>35</c:v>
                </c:pt>
                <c:pt idx="14">
                  <c:v>45</c:v>
                </c:pt>
                <c:pt idx="15">
                  <c:v>55</c:v>
                </c:pt>
                <c:pt idx="16">
                  <c:v>65</c:v>
                </c:pt>
                <c:pt idx="17">
                  <c:v>75</c:v>
                </c:pt>
                <c:pt idx="18">
                  <c:v>85</c:v>
                </c:pt>
                <c:pt idx="19">
                  <c:v>95</c:v>
                </c:pt>
              </c:numCache>
            </c:numRef>
          </c:xVal>
          <c:yVal>
            <c:numRef>
              <c:f>(Sheet2!$D$1,Sheet2!$D$3,Sheet2!$D$5,Sheet2!$D$7,Sheet2!$D$9,Sheet2!$D$11,Sheet2!$D$13,Sheet2!$D$15,Sheet2!$D$17,Sheet2!$D$19,Sheet2!$D$21,Sheet2!$D$23,Sheet2!$D$25,Sheet2!$D$27,Sheet2!$D$29,Sheet2!$D$31,Sheet2!$D$33,Sheet2!$D$35,Sheet2!$D$37,Sheet2!$D$39)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</c:numCache>
            </c:numRef>
          </c:yVal>
        </c:ser>
        <c:ser>
          <c:idx val="0"/>
          <c:order val="1"/>
          <c:tx>
            <c:v>STA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(Sheet2!$C$42,Sheet2!$C$44,Sheet2!$C$46,Sheet2!$C$48,Sheet2!$C$50,Sheet2!$C$52,Sheet2!$C$54,Sheet2!$C$56,Sheet2!$C$58,Sheet2!$C$60,Sheet2!$C$62,Sheet2!$C$64,Sheet2!$C$66,Sheet2!$C$68,Sheet2!$C$70,Sheet2!$C$72,Sheet2!$C$74,Sheet2!$C$76,Sheet2!$C$78,Sheet2!$C$80)</c:f>
              <c:numCache>
                <c:formatCode>General</c:formatCode>
                <c:ptCount val="20"/>
                <c:pt idx="0">
                  <c:v>3.1</c:v>
                </c:pt>
                <c:pt idx="1">
                  <c:v>14.6</c:v>
                </c:pt>
                <c:pt idx="2">
                  <c:v>26.7</c:v>
                </c:pt>
                <c:pt idx="3">
                  <c:v>34.9</c:v>
                </c:pt>
                <c:pt idx="4">
                  <c:v>41.5</c:v>
                </c:pt>
                <c:pt idx="5">
                  <c:v>50.6</c:v>
                </c:pt>
                <c:pt idx="6">
                  <c:v>68.5</c:v>
                </c:pt>
                <c:pt idx="7">
                  <c:v>76.7</c:v>
                </c:pt>
                <c:pt idx="8">
                  <c:v>86.2</c:v>
                </c:pt>
                <c:pt idx="9">
                  <c:v>95.6</c:v>
                </c:pt>
                <c:pt idx="10">
                  <c:v>3.8</c:v>
                </c:pt>
                <c:pt idx="11">
                  <c:v>18.8</c:v>
                </c:pt>
                <c:pt idx="12">
                  <c:v>26.2</c:v>
                </c:pt>
                <c:pt idx="13">
                  <c:v>33.9</c:v>
                </c:pt>
                <c:pt idx="14">
                  <c:v>44.7</c:v>
                </c:pt>
                <c:pt idx="15">
                  <c:v>58.7</c:v>
                </c:pt>
                <c:pt idx="16">
                  <c:v>62.5</c:v>
                </c:pt>
                <c:pt idx="17">
                  <c:v>72</c:v>
                </c:pt>
                <c:pt idx="18">
                  <c:v>80.900000000000006</c:v>
                </c:pt>
                <c:pt idx="19">
                  <c:v>99</c:v>
                </c:pt>
              </c:numCache>
            </c:numRef>
          </c:xVal>
          <c:yVal>
            <c:numRef>
              <c:f>(Sheet2!$D$42,Sheet2!$D$44,Sheet2!$D$46,Sheet2!$D$48,Sheet2!$D$50,Sheet2!$D$52,Sheet2!$D$54,Sheet2!$D$56,Sheet2!$D$58,Sheet2!$D$60,Sheet2!$D$62,Sheet2!$D$64,Sheet2!$D$66,Sheet2!$D$68,Sheet2!$D$70,Sheet2!$D$72,Sheet2!$D$74,Sheet2!$D$76,Sheet2!$D$78,Sheet2!$D$80,Sheet2!$D$80)</c:f>
              <c:numCache>
                <c:formatCode>General</c:formatCode>
                <c:ptCount val="21"/>
                <c:pt idx="0">
                  <c:v>3.7</c:v>
                </c:pt>
                <c:pt idx="1">
                  <c:v>1.9000000000000001</c:v>
                </c:pt>
                <c:pt idx="2">
                  <c:v>3.8</c:v>
                </c:pt>
                <c:pt idx="3">
                  <c:v>3.9</c:v>
                </c:pt>
                <c:pt idx="4">
                  <c:v>0.70000000000000062</c:v>
                </c:pt>
                <c:pt idx="5">
                  <c:v>7.2</c:v>
                </c:pt>
                <c:pt idx="6">
                  <c:v>0.5</c:v>
                </c:pt>
                <c:pt idx="7">
                  <c:v>2.9</c:v>
                </c:pt>
                <c:pt idx="8">
                  <c:v>5.2</c:v>
                </c:pt>
                <c:pt idx="9">
                  <c:v>8.8000000000000007</c:v>
                </c:pt>
                <c:pt idx="10">
                  <c:v>13.8</c:v>
                </c:pt>
                <c:pt idx="11">
                  <c:v>14.4</c:v>
                </c:pt>
                <c:pt idx="12">
                  <c:v>10.7</c:v>
                </c:pt>
                <c:pt idx="13">
                  <c:v>14.8</c:v>
                </c:pt>
                <c:pt idx="14">
                  <c:v>19.399999999999999</c:v>
                </c:pt>
                <c:pt idx="15">
                  <c:v>18.2</c:v>
                </c:pt>
                <c:pt idx="16">
                  <c:v>10.9</c:v>
                </c:pt>
                <c:pt idx="17">
                  <c:v>13.3</c:v>
                </c:pt>
                <c:pt idx="18">
                  <c:v>11.4</c:v>
                </c:pt>
                <c:pt idx="19">
                  <c:v>13.4</c:v>
                </c:pt>
                <c:pt idx="20">
                  <c:v>13.4</c:v>
                </c:pt>
              </c:numCache>
            </c:numRef>
          </c:yVal>
        </c:ser>
        <c:axId val="83994496"/>
        <c:axId val="83996032"/>
      </c:scatterChart>
      <c:valAx>
        <c:axId val="83994496"/>
        <c:scaling>
          <c:orientation val="minMax"/>
          <c:max val="100"/>
        </c:scaling>
        <c:delete val="1"/>
        <c:axPos val="b"/>
        <c:majorGridlines/>
        <c:numFmt formatCode="General" sourceLinked="1"/>
        <c:tickLblPos val="none"/>
        <c:crossAx val="83996032"/>
        <c:crosses val="autoZero"/>
        <c:crossBetween val="midCat"/>
        <c:majorUnit val="10"/>
        <c:minorUnit val="10"/>
      </c:valAx>
      <c:valAx>
        <c:axId val="83996032"/>
        <c:scaling>
          <c:orientation val="minMax"/>
          <c:max val="20"/>
        </c:scaling>
        <c:axPos val="l"/>
        <c:majorGridlines/>
        <c:numFmt formatCode="General" sourceLinked="1"/>
        <c:tickLblPos val="nextTo"/>
        <c:crossAx val="83994496"/>
        <c:crosses val="autoZero"/>
        <c:crossBetween val="midCat"/>
        <c:majorUnit val="10"/>
      </c:valAx>
    </c:plotArea>
    <c:legend>
      <c:legendPos val="r"/>
      <c:layout/>
    </c:legend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4842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4360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9773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11-16/xxxxr0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166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Sep.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553200" y="6477000"/>
            <a:ext cx="2124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>
                <a:latin typeface="+mn-lt"/>
              </a:rPr>
              <a:t>James Wang et. al., </a:t>
            </a:r>
            <a:r>
              <a:rPr lang="en-US" baseline="0" dirty="0" err="1" smtClean="0">
                <a:latin typeface="+mn-lt"/>
              </a:rPr>
              <a:t>Mediatek</a:t>
            </a:r>
            <a:r>
              <a:rPr lang="en-US" baseline="0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mes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haochun.wang@mediatek.com" TargetMode="External"/><Relationship Id="rId4" Type="http://schemas.openxmlformats.org/officeDocument/2006/relationships/hyperlink" Target="mailto:thomas.pare@mediatek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SR Field SRP Table for He Trigger-Based PPDU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2016-09-11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304800" y="2057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187341"/>
              </p:ext>
            </p:extLst>
          </p:nvPr>
        </p:nvGraphicFramePr>
        <p:xfrm>
          <a:off x="762000" y="26670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james.wang@mediatek.com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Liu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 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472046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b="1" dirty="0" smtClean="0">
                <a:solidFill>
                  <a:schemeClr val="tx1"/>
                </a:solidFill>
                <a:latin typeface="+mn-lt"/>
              </a:rPr>
              <a:t>Authors (continued)</a:t>
            </a:r>
            <a:endParaRPr lang="zh-CN" altLang="en-US" sz="20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4969847"/>
              </p:ext>
            </p:extLst>
          </p:nvPr>
        </p:nvGraphicFramePr>
        <p:xfrm>
          <a:off x="533400" y="134112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0312126"/>
              </p:ext>
            </p:extLst>
          </p:nvPr>
        </p:nvGraphicFramePr>
        <p:xfrm>
          <a:off x="533400" y="325755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82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Re-Cap: HE Trigger-Based PPDU and SRP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820333"/>
            <a:ext cx="7772400" cy="4114800"/>
          </a:xfrm>
        </p:spPr>
        <p:txBody>
          <a:bodyPr/>
          <a:lstStyle/>
          <a:p>
            <a:r>
              <a:rPr lang="en-US" sz="1900" b="0" dirty="0" smtClean="0">
                <a:latin typeface="+mn-lt"/>
              </a:rPr>
              <a:t>Trigger frame from STA2 (AP) for UL MU carries SRP, OBSS Color, and the uplink duration. </a:t>
            </a:r>
          </a:p>
          <a:p>
            <a:pPr lvl="1"/>
            <a:r>
              <a:rPr lang="en-US" sz="1700" dirty="0" smtClean="0">
                <a:latin typeface="+mn-lt"/>
              </a:rPr>
              <a:t>Uplink STA (STA1) copies SRP from trigger frame into SR field of SIG A</a:t>
            </a:r>
            <a:endParaRPr lang="en-US" sz="1700" b="0" dirty="0" smtClean="0">
              <a:latin typeface="+mn-lt"/>
            </a:endParaRPr>
          </a:p>
          <a:p>
            <a:r>
              <a:rPr lang="en-US" sz="1900" b="0" dirty="0" smtClean="0">
                <a:latin typeface="+mn-lt"/>
              </a:rPr>
              <a:t>SR STA uses </a:t>
            </a:r>
            <a:r>
              <a:rPr lang="en-US" sz="1900" b="0" dirty="0" err="1" smtClean="0">
                <a:latin typeface="+mn-lt"/>
              </a:rPr>
              <a:t>RSSI</a:t>
            </a:r>
            <a:r>
              <a:rPr lang="en-US" sz="1900" b="0" baseline="-25000" dirty="0" err="1" smtClean="0">
                <a:latin typeface="+mn-lt"/>
              </a:rPr>
              <a:t>trigger</a:t>
            </a:r>
            <a:r>
              <a:rPr lang="en-US" sz="1900" b="0" baseline="-25000" dirty="0" smtClean="0">
                <a:latin typeface="+mn-lt"/>
              </a:rPr>
              <a:t> frame</a:t>
            </a:r>
            <a:r>
              <a:rPr lang="en-US" sz="1900" b="0" dirty="0" smtClean="0">
                <a:latin typeface="+mn-lt"/>
              </a:rPr>
              <a:t> from the trigger frame and SRP is in UL HE Trigger-based PPDU transmitted by UL STA to make adjustment for satisfying SR conditions.</a:t>
            </a:r>
            <a:endParaRPr lang="en-US" sz="1900" dirty="0" smtClean="0"/>
          </a:p>
          <a:p>
            <a:endParaRPr lang="en-US" sz="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396542" y="3802259"/>
            <a:ext cx="7200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Trigger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 bwMode="auto">
          <a:xfrm>
            <a:off x="1994312" y="4082786"/>
            <a:ext cx="524656" cy="648072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3462" y="4720919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Trigger frame carries SRP (not in SIG A) for UL STAs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365867" y="5522946"/>
            <a:ext cx="0" cy="629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395579" y="5625432"/>
            <a:ext cx="200526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350416" y="5583171"/>
            <a:ext cx="3928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SR transmission duration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TX_PWR adjusted based on RSSI and SRP .                  TX Power</a:t>
            </a:r>
            <a:r>
              <a:rPr lang="en-US" b="1" baseline="-25000" dirty="0" smtClean="0">
                <a:solidFill>
                  <a:srgbClr val="FF0000"/>
                </a:solidFill>
              </a:rPr>
              <a:t>STA2</a:t>
            </a:r>
            <a:r>
              <a:rPr lang="en-US" b="1" dirty="0" smtClean="0">
                <a:solidFill>
                  <a:srgbClr val="FF0000"/>
                </a:solidFill>
              </a:rPr>
              <a:t> &lt; SRP – </a:t>
            </a:r>
            <a:r>
              <a:rPr lang="en-US" b="1" dirty="0" err="1" smtClean="0">
                <a:solidFill>
                  <a:srgbClr val="FF0000"/>
                </a:solidFill>
              </a:rPr>
              <a:t>RSSI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trigger</a:t>
            </a:r>
            <a:r>
              <a:rPr lang="en-US" b="1" baseline="-25000" dirty="0" smtClean="0">
                <a:solidFill>
                  <a:srgbClr val="FF0000"/>
                </a:solidFill>
              </a:rPr>
              <a:t> frame</a:t>
            </a:r>
            <a:r>
              <a:rPr lang="en-US" b="1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SRP= TX PWR + Acceptable Receiver Interference level </a:t>
            </a:r>
            <a:endParaRPr lang="en-US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80516" y="4040596"/>
            <a:ext cx="20882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UL MU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90456" y="4370818"/>
            <a:ext cx="20882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UL MU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90456" y="5162906"/>
            <a:ext cx="20882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UL _MU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4154146" y="4741405"/>
            <a:ext cx="910" cy="1888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7" name="Freeform 16"/>
          <p:cNvSpPr/>
          <p:nvPr/>
        </p:nvSpPr>
        <p:spPr bwMode="auto">
          <a:xfrm>
            <a:off x="2971264" y="4477827"/>
            <a:ext cx="393538" cy="1006999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99931" y="5415379"/>
            <a:ext cx="937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 A: SRP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 bwMode="auto">
          <a:xfrm>
            <a:off x="3007917" y="5288057"/>
            <a:ext cx="356886" cy="196770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474836" y="4771497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698972" y="3619369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949538" y="4504054"/>
            <a:ext cx="1258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 (UL STA)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229639" y="3394330"/>
            <a:ext cx="1023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(AP)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218575" y="5947497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424385" y="4771497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338932" y="5923625"/>
            <a:ext cx="102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STA3             (SR initiator)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400268" y="3665667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on-going frame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Transmission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91872" y="513153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STA4             (SR responder)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6795453" y="38886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7416800" y="4182599"/>
            <a:ext cx="234067" cy="16693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137401" y="4703282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7030A0"/>
                </a:solidFill>
              </a:rPr>
              <a:t>RSSI</a:t>
            </a:r>
            <a:r>
              <a:rPr lang="en-US" baseline="-25000" dirty="0" err="1" smtClean="0">
                <a:solidFill>
                  <a:srgbClr val="7030A0"/>
                </a:solidFill>
              </a:rPr>
              <a:t>trigger</a:t>
            </a:r>
            <a:r>
              <a:rPr lang="en-US" baseline="-25000" dirty="0" smtClean="0">
                <a:solidFill>
                  <a:srgbClr val="7030A0"/>
                </a:solidFill>
              </a:rPr>
              <a:t> frame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7567963" y="5018466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7260120" y="429250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Space Loss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72244" y="3825862"/>
            <a:ext cx="922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(AP)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650449" y="379421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STA1s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6818489" y="5027837"/>
            <a:ext cx="462844" cy="6547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242755" y="5043217"/>
            <a:ext cx="1273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SRP (Trigger-Based PPDU)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33097"/>
          </a:xfrm>
        </p:spPr>
        <p:txBody>
          <a:bodyPr/>
          <a:lstStyle/>
          <a:p>
            <a:r>
              <a:rPr lang="en-US" sz="2600" dirty="0" smtClean="0">
                <a:latin typeface="+mn-lt"/>
              </a:rPr>
              <a:t>Preliminary Simulation of SRP-Based SR (O</a:t>
            </a:r>
            <a:r>
              <a:rPr lang="en-US" sz="2600" dirty="0" smtClean="0"/>
              <a:t>A-CCA)</a:t>
            </a:r>
            <a:endParaRPr lang="en-US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840827" y="5917323"/>
            <a:ext cx="7882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Detailed simulation conditions in backup charts (5 Floors, 100 Apartments, no SR back off, full utilization of PPDU)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408387" y="3352800"/>
            <a:ext cx="788275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One Shot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7999" y="3258207"/>
            <a:ext cx="37895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19 existing links contribute: </a:t>
            </a:r>
            <a:r>
              <a:rPr lang="en-US" sz="1400" b="1" dirty="0" smtClean="0"/>
              <a:t>251.9 mcs0</a:t>
            </a:r>
            <a:r>
              <a:rPr lang="en-US" sz="1400" dirty="0" smtClean="0"/>
              <a:t> PHY rate</a:t>
            </a:r>
          </a:p>
          <a:p>
            <a:r>
              <a:rPr lang="en-US" sz="1400" dirty="0" smtClean="0"/>
              <a:t>50 extra SR links contribute: </a:t>
            </a:r>
            <a:r>
              <a:rPr lang="en-US" sz="1400" b="1" dirty="0" smtClean="0"/>
              <a:t>217 mcs0 </a:t>
            </a:r>
            <a:r>
              <a:rPr lang="en-US" sz="1400" dirty="0" smtClean="0"/>
              <a:t>PHY rate</a:t>
            </a:r>
          </a:p>
          <a:p>
            <a:r>
              <a:rPr lang="en-US" sz="1400" dirty="0" smtClean="0"/>
              <a:t>System gain of OA-CCA: </a:t>
            </a:r>
            <a:r>
              <a:rPr lang="en-US" sz="1400" b="1" dirty="0" smtClean="0"/>
              <a:t>86%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4204738"/>
            <a:ext cx="145042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Average 1000 Shots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648607" y="4083268"/>
            <a:ext cx="4453207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Target 0% PER: (Old)</a:t>
            </a:r>
          </a:p>
          <a:p>
            <a:pPr lvl="1"/>
            <a:r>
              <a:rPr lang="en-US" sz="1400" dirty="0" smtClean="0"/>
              <a:t>20 existing links contribute: 261.6 mcs0 PHY rate</a:t>
            </a:r>
          </a:p>
          <a:p>
            <a:pPr lvl="1"/>
            <a:r>
              <a:rPr lang="en-US" sz="1400" dirty="0" smtClean="0"/>
              <a:t>51 extra SR links contribute: 206 mcs0 PHY rate</a:t>
            </a:r>
          </a:p>
          <a:p>
            <a:pPr lvl="1"/>
            <a:r>
              <a:rPr lang="en-US" sz="1400" dirty="0" smtClean="0"/>
              <a:t>System gain of OA-CCA: </a:t>
            </a:r>
            <a:r>
              <a:rPr lang="en-US" sz="1400" b="1" dirty="0" smtClean="0">
                <a:solidFill>
                  <a:srgbClr val="7030A0"/>
                </a:solidFill>
              </a:rPr>
              <a:t>78.7%</a:t>
            </a:r>
          </a:p>
          <a:p>
            <a:r>
              <a:rPr lang="en-US" sz="1600" b="1" dirty="0" smtClean="0"/>
              <a:t>Target 10% PER: (New)</a:t>
            </a:r>
          </a:p>
          <a:p>
            <a:pPr lvl="1"/>
            <a:r>
              <a:rPr lang="en-US" sz="1400" dirty="0" smtClean="0"/>
              <a:t>20 existing links contribute: 259.8 mcs0 PHY rate</a:t>
            </a:r>
          </a:p>
          <a:p>
            <a:pPr lvl="1"/>
            <a:r>
              <a:rPr lang="en-US" sz="1400" dirty="0" smtClean="0"/>
              <a:t>62 extra SR links contribute: 267.5 mcs0 PHY rate</a:t>
            </a:r>
          </a:p>
          <a:p>
            <a:pPr lvl="1"/>
            <a:r>
              <a:rPr lang="en-US" sz="1400" dirty="0" smtClean="0"/>
              <a:t>System gain of OA-CCA: </a:t>
            </a:r>
            <a:r>
              <a:rPr lang="en-US" sz="1400" b="1" dirty="0" smtClean="0">
                <a:solidFill>
                  <a:srgbClr val="7030A0"/>
                </a:solidFill>
              </a:rPr>
              <a:t>102.9%</a:t>
            </a:r>
          </a:p>
        </p:txBody>
      </p:sp>
      <p:graphicFrame>
        <p:nvGraphicFramePr>
          <p:cNvPr id="16" name="Chart 15"/>
          <p:cNvGraphicFramePr/>
          <p:nvPr/>
        </p:nvGraphicFramePr>
        <p:xfrm>
          <a:off x="846133" y="1492071"/>
          <a:ext cx="3651108" cy="180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4579150" y="1523601"/>
          <a:ext cx="3854824" cy="1793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PDF of SRP2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6" name="Picture 2" descr="C:\Users\mtk10539\Documents\9. reports\[0] Spatial Reuse\[2016.08.31] - SR update - OA-CCA\figure_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621" y="1450428"/>
            <a:ext cx="7730868" cy="49924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375" y="546904"/>
            <a:ext cx="7772400" cy="1066800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Proposed SRP Table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18437" cy="3824237"/>
          </a:xfrm>
        </p:spPr>
        <p:txBody>
          <a:bodyPr/>
          <a:lstStyle/>
          <a:p>
            <a:r>
              <a:rPr lang="en-US" sz="1600" b="0" dirty="0" smtClean="0">
                <a:latin typeface="+mn-lt"/>
              </a:rPr>
              <a:t>SR Table for SR field(s) in SIG A (54 dB range, 3 or 6 dB increment) for HE trigger-base PPDU</a:t>
            </a:r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>
              <a:buNone/>
            </a:pPr>
            <a:endParaRPr lang="en-US" sz="1200" b="0" dirty="0" smtClean="0"/>
          </a:p>
          <a:p>
            <a:pPr>
              <a:buNone/>
            </a:pPr>
            <a:endParaRPr lang="en-US" sz="1200" b="0" dirty="0" smtClean="0"/>
          </a:p>
          <a:p>
            <a:r>
              <a:rPr lang="en-US" sz="1200" b="0" dirty="0" smtClean="0"/>
              <a:t>SRP= TX PWR</a:t>
            </a:r>
            <a:r>
              <a:rPr lang="en-US" sz="1200" b="0" baseline="-25000" dirty="0" smtClean="0"/>
              <a:t>AP</a:t>
            </a:r>
            <a:r>
              <a:rPr lang="en-US" sz="1200" b="0" dirty="0" smtClean="0"/>
              <a:t> + Acceptable Receiver Interference </a:t>
            </a:r>
            <a:r>
              <a:rPr lang="en-US" sz="1200" b="0" dirty="0" err="1" smtClean="0"/>
              <a:t>level</a:t>
            </a:r>
            <a:r>
              <a:rPr lang="en-US" sz="1200" b="0" baseline="-25000" dirty="0" err="1" smtClean="0"/>
              <a:t>AP</a:t>
            </a:r>
            <a:endParaRPr lang="en-US" sz="1200" b="0" dirty="0" smtClean="0"/>
          </a:p>
          <a:p>
            <a:pPr marL="342900" lvl="1" indent="-342900">
              <a:buFontTx/>
              <a:buChar char="•"/>
            </a:pPr>
            <a:r>
              <a:rPr lang="en-US" sz="1200" dirty="0" smtClean="0"/>
              <a:t>Adjustment range for parameters (referenced to the antenna port):</a:t>
            </a:r>
          </a:p>
          <a:p>
            <a:pPr lvl="1"/>
            <a:r>
              <a:rPr lang="en-US" sz="1200" dirty="0" smtClean="0"/>
              <a:t>TX_PWR</a:t>
            </a:r>
            <a:r>
              <a:rPr lang="en-US" sz="1200" baseline="-25000" dirty="0" smtClean="0"/>
              <a:t>AP</a:t>
            </a:r>
            <a:r>
              <a:rPr lang="en-US" sz="1200" dirty="0" smtClean="0"/>
              <a:t>: -10 </a:t>
            </a:r>
            <a:r>
              <a:rPr lang="en-US" sz="1200" dirty="0" err="1" smtClean="0"/>
              <a:t>dBm</a:t>
            </a:r>
            <a:r>
              <a:rPr lang="en-US" sz="1200" dirty="0" smtClean="0"/>
              <a:t> to 26 </a:t>
            </a:r>
            <a:r>
              <a:rPr lang="en-US" sz="1200" dirty="0" err="1" smtClean="0"/>
              <a:t>dBm</a:t>
            </a:r>
            <a:r>
              <a:rPr lang="en-US" sz="1200" dirty="0" smtClean="0"/>
              <a:t>  </a:t>
            </a:r>
          </a:p>
          <a:p>
            <a:pPr lvl="1"/>
            <a:r>
              <a:rPr lang="en-US" sz="1200" dirty="0" smtClean="0"/>
              <a:t>Acceptable Receiver Interference </a:t>
            </a:r>
            <a:r>
              <a:rPr lang="en-US" sz="1200" dirty="0" err="1" smtClean="0"/>
              <a:t>Level</a:t>
            </a:r>
            <a:r>
              <a:rPr lang="en-US" sz="1200" baseline="-25000" dirty="0" err="1" smtClean="0"/>
              <a:t>AP</a:t>
            </a:r>
            <a:r>
              <a:rPr lang="en-US" sz="1200" dirty="0" smtClean="0"/>
              <a:t>: -82dBm to  -36 </a:t>
            </a:r>
            <a:r>
              <a:rPr lang="en-US" sz="1200" dirty="0" err="1" smtClean="0"/>
              <a:t>dBm</a:t>
            </a:r>
            <a:endParaRPr lang="en-US" sz="1200" dirty="0" smtClean="0"/>
          </a:p>
          <a:p>
            <a:r>
              <a:rPr lang="en-US" sz="1200" b="0" dirty="0" smtClean="0"/>
              <a:t>If SRP is below &lt;-80 </a:t>
            </a:r>
            <a:r>
              <a:rPr lang="en-US" sz="1200" b="0" dirty="0" err="1" smtClean="0"/>
              <a:t>dBm</a:t>
            </a:r>
            <a:r>
              <a:rPr lang="en-US" sz="1200" b="0" dirty="0" smtClean="0"/>
              <a:t>, set to Spatial Reuse to 0001, if SRP is above -26 </a:t>
            </a:r>
            <a:r>
              <a:rPr lang="en-US" sz="1200" b="0" dirty="0" err="1" smtClean="0"/>
              <a:t>dBm</a:t>
            </a:r>
            <a:r>
              <a:rPr lang="en-US" sz="1200" b="0" dirty="0" smtClean="0"/>
              <a:t>, set Spatial reuse to 1110 </a:t>
            </a:r>
          </a:p>
          <a:p>
            <a:r>
              <a:rPr lang="en-US" sz="1200" b="0" dirty="0" smtClean="0"/>
              <a:t>Set Spatial Reuse to 0000 for SR disallowed flag,  Value 1111 is reserved</a:t>
            </a:r>
          </a:p>
          <a:p>
            <a:r>
              <a:rPr lang="en-US" sz="1200" b="0" dirty="0" smtClean="0"/>
              <a:t>Same table is used for AP and STA.</a:t>
            </a:r>
            <a:endParaRPr lang="en-US" sz="1400" b="0" dirty="0" smtClean="0"/>
          </a:p>
          <a:p>
            <a:pPr>
              <a:buNone/>
            </a:pPr>
            <a:r>
              <a:rPr lang="en-US" sz="1600" b="0" dirty="0" smtClean="0"/>
              <a:t>DCN 1148</a:t>
            </a:r>
          </a:p>
          <a:p>
            <a:endParaRPr lang="en-US" sz="1800" b="0" dirty="0" smtClean="0"/>
          </a:p>
          <a:p>
            <a:endParaRPr lang="en-US" sz="1800" dirty="0" smtClean="0"/>
          </a:p>
          <a:p>
            <a:pPr lvl="1">
              <a:buNone/>
            </a:pPr>
            <a:endParaRPr lang="en-US" sz="1600" b="0" dirty="0" smtClean="0"/>
          </a:p>
          <a:p>
            <a:pPr lvl="1"/>
            <a:endParaRPr lang="en-US" sz="1600" b="0" dirty="0" smtClean="0"/>
          </a:p>
          <a:p>
            <a:pPr>
              <a:buNone/>
            </a:pPr>
            <a:r>
              <a:rPr lang="en-US" sz="2000" b="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2133600"/>
          <a:ext cx="6464526" cy="2254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54"/>
                <a:gridCol w="2327709"/>
                <a:gridCol w="886604"/>
                <a:gridCol w="23456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Field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SRP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SR Field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SRP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39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-80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-44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-74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-41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-68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-38dBm</a:t>
                      </a:r>
                      <a:endParaRPr lang="en-US" sz="1200" dirty="0"/>
                    </a:p>
                  </a:txBody>
                  <a:tcPr/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-62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-35dBm</a:t>
                      </a:r>
                      <a:endParaRPr lang="en-US" sz="1200" dirty="0"/>
                    </a:p>
                  </a:txBody>
                  <a:tcPr/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-56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-32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-50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-29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-47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-26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Straw </a:t>
            </a:r>
            <a:r>
              <a:rPr lang="en-US" dirty="0" smtClean="0">
                <a:latin typeface="+mn-lt"/>
              </a:rPr>
              <a:t>Poll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267200"/>
          </a:xfrm>
        </p:spPr>
        <p:txBody>
          <a:bodyPr/>
          <a:lstStyle/>
          <a:p>
            <a:r>
              <a:rPr lang="en-US" sz="1500" dirty="0" smtClean="0"/>
              <a:t>Do you agree </a:t>
            </a:r>
            <a:r>
              <a:rPr lang="en-US" sz="1500" dirty="0" smtClean="0"/>
              <a:t>to adopt the following SRP values for the corresponding entries in Spatial Reuse fields (in Spatial Reuse 1, Spatial Reuse 2, Spatial Reuse 3, and Spatial Reuse 4) for He Trigger-based PPDU </a:t>
            </a:r>
            <a:endParaRPr lang="en-US" sz="1500" dirty="0" smtClean="0">
              <a:latin typeface="+mn-lt"/>
            </a:endParaRPr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1200" b="0" dirty="0" smtClean="0"/>
          </a:p>
          <a:p>
            <a:r>
              <a:rPr lang="en-US" sz="1200" b="0" dirty="0" smtClean="0"/>
              <a:t>SRP= TX PWR</a:t>
            </a:r>
            <a:r>
              <a:rPr lang="en-US" sz="1200" b="0" baseline="-25000" dirty="0" smtClean="0"/>
              <a:t>AP</a:t>
            </a:r>
            <a:r>
              <a:rPr lang="en-US" sz="1200" b="0" dirty="0" smtClean="0"/>
              <a:t> + Acceptable Receiver Interference </a:t>
            </a:r>
            <a:r>
              <a:rPr lang="en-US" sz="1200" b="0" dirty="0" err="1" smtClean="0"/>
              <a:t>level</a:t>
            </a:r>
            <a:r>
              <a:rPr lang="en-US" sz="1200" b="0" baseline="-25000" dirty="0" err="1" smtClean="0"/>
              <a:t>AP</a:t>
            </a:r>
            <a:endParaRPr lang="en-US" sz="1200" b="0" dirty="0" smtClean="0"/>
          </a:p>
          <a:p>
            <a:pPr marL="342900" lvl="1" indent="-342900">
              <a:buFontTx/>
              <a:buChar char="•"/>
            </a:pPr>
            <a:r>
              <a:rPr lang="en-US" sz="1200" b="0" dirty="0" smtClean="0"/>
              <a:t>Adjustment range for parameters (referenced to the antenna port)</a:t>
            </a:r>
          </a:p>
          <a:p>
            <a:pPr lvl="1"/>
            <a:r>
              <a:rPr lang="en-US" sz="1200" dirty="0" smtClean="0"/>
              <a:t>TX_PWR</a:t>
            </a:r>
            <a:r>
              <a:rPr lang="en-US" sz="1200" baseline="-25000" dirty="0" smtClean="0"/>
              <a:t>AP</a:t>
            </a:r>
            <a:r>
              <a:rPr lang="en-US" sz="1200" dirty="0" smtClean="0"/>
              <a:t>: -10 </a:t>
            </a:r>
            <a:r>
              <a:rPr lang="en-US" sz="1200" dirty="0" err="1" smtClean="0"/>
              <a:t>dBm</a:t>
            </a:r>
            <a:r>
              <a:rPr lang="en-US" sz="1200" dirty="0" smtClean="0"/>
              <a:t> to 26 </a:t>
            </a:r>
            <a:r>
              <a:rPr lang="en-US" sz="1200" dirty="0" err="1" smtClean="0"/>
              <a:t>dBm</a:t>
            </a:r>
            <a:r>
              <a:rPr lang="en-US" sz="1200" dirty="0" smtClean="0"/>
              <a:t>  </a:t>
            </a:r>
          </a:p>
          <a:p>
            <a:pPr lvl="1"/>
            <a:r>
              <a:rPr lang="en-US" sz="1200" dirty="0" smtClean="0"/>
              <a:t>Acceptable Receiver Interference </a:t>
            </a:r>
            <a:r>
              <a:rPr lang="en-US" sz="1200" dirty="0" err="1" smtClean="0"/>
              <a:t>Level</a:t>
            </a:r>
            <a:r>
              <a:rPr lang="en-US" sz="1200" baseline="-25000" dirty="0" err="1" smtClean="0"/>
              <a:t>AP</a:t>
            </a:r>
            <a:r>
              <a:rPr lang="en-US" sz="1200" dirty="0" smtClean="0"/>
              <a:t>: -82dBm to  -36 </a:t>
            </a:r>
            <a:r>
              <a:rPr lang="en-US" sz="1200" dirty="0" err="1" smtClean="0"/>
              <a:t>dBm</a:t>
            </a:r>
            <a:endParaRPr lang="en-US" sz="1200" dirty="0" smtClean="0"/>
          </a:p>
          <a:p>
            <a:r>
              <a:rPr lang="en-US" sz="1200" b="0" dirty="0" smtClean="0">
                <a:latin typeface="+mn-lt"/>
              </a:rPr>
              <a:t>If SRP is below &lt;-80 </a:t>
            </a:r>
            <a:r>
              <a:rPr lang="en-US" sz="1200" b="0" dirty="0" err="1" smtClean="0">
                <a:latin typeface="+mn-lt"/>
              </a:rPr>
              <a:t>dBm</a:t>
            </a:r>
            <a:r>
              <a:rPr lang="en-US" sz="1200" b="0" dirty="0" smtClean="0">
                <a:latin typeface="+mn-lt"/>
              </a:rPr>
              <a:t>, set to Spatial Reuse to 0001, if SRP is above -26 </a:t>
            </a:r>
            <a:r>
              <a:rPr lang="en-US" sz="1200" b="0" dirty="0" err="1" smtClean="0">
                <a:latin typeface="+mn-lt"/>
              </a:rPr>
              <a:t>dBm</a:t>
            </a:r>
            <a:r>
              <a:rPr lang="en-US" sz="1200" b="0" dirty="0" smtClean="0">
                <a:latin typeface="+mn-lt"/>
              </a:rPr>
              <a:t>, set Spatial reuse to 1110 </a:t>
            </a:r>
          </a:p>
          <a:p>
            <a:r>
              <a:rPr lang="en-US" sz="1200" b="0" dirty="0" smtClean="0">
                <a:latin typeface="+mn-lt"/>
              </a:rPr>
              <a:t>Set Spatial Reuse to 0000 for SR disallowed flag,  Value 1111 is reserved</a:t>
            </a:r>
          </a:p>
          <a:p>
            <a:r>
              <a:rPr lang="en-US" sz="1200" b="0" dirty="0" smtClean="0"/>
              <a:t>Same table is used for AP and STA.</a:t>
            </a:r>
            <a:endParaRPr lang="en-US" sz="1400" b="0" dirty="0" smtClean="0"/>
          </a:p>
          <a:p>
            <a:pPr lvl="1"/>
            <a:r>
              <a:rPr lang="en-US" sz="1400" dirty="0" smtClean="0">
                <a:latin typeface="+mn-lt"/>
              </a:rPr>
              <a:t>Yes</a:t>
            </a:r>
          </a:p>
          <a:p>
            <a:pPr lvl="1"/>
            <a:r>
              <a:rPr lang="en-US" sz="1400" dirty="0" smtClean="0">
                <a:latin typeface="+mn-lt"/>
              </a:rPr>
              <a:t>No</a:t>
            </a:r>
          </a:p>
          <a:p>
            <a:pPr lvl="1"/>
            <a:r>
              <a:rPr lang="en-US" sz="1400" dirty="0" smtClean="0">
                <a:latin typeface="+mn-lt"/>
              </a:rPr>
              <a:t>Abstain</a:t>
            </a:r>
          </a:p>
          <a:p>
            <a:pPr lvl="1"/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133600"/>
          <a:ext cx="75438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2286000"/>
                <a:gridCol w="1225125"/>
                <a:gridCol w="2737275"/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Spatial Reuse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SRP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Spatial Reuse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SRP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-80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-44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-74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-41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-68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-38dBm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-62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-35dBm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-56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-32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-50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1101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-29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0111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-47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-26 </a:t>
                      </a:r>
                      <a:r>
                        <a:rPr lang="en-US" sz="1200" dirty="0" err="1" smtClean="0"/>
                        <a:t>dBm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77493"/>
            <a:ext cx="7772400" cy="136207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Preliminary Simulation Results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830316"/>
            <a:ext cx="8229600" cy="871483"/>
          </a:xfrm>
          <a:prstGeom prst="rect">
            <a:avLst/>
          </a:prstGeom>
        </p:spPr>
        <p:txBody>
          <a:bodyPr vert="horz" lIns="91440" tIns="0" rIns="91440" bIns="45720" rtlCol="0" anchor="t">
            <a:normAutofit/>
          </a:bodyPr>
          <a:lstStyle/>
          <a:p>
            <a:pPr lvl="0" algn="ctr" defTabSz="457200">
              <a:lnSpc>
                <a:spcPct val="80000"/>
              </a:lnSpc>
              <a:spcBef>
                <a:spcPct val="0"/>
              </a:spcBef>
            </a:pPr>
            <a:r>
              <a:rPr kumimoji="1" lang="en-US" altLang="ja-JP" sz="4400" b="1" spc="-150" dirty="0" smtClean="0">
                <a:solidFill>
                  <a:srgbClr val="F39A1E"/>
                </a:solidFill>
                <a:cs typeface="+mj-cs"/>
              </a:rPr>
              <a:t>Simulation Parameters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8412030"/>
              </p:ext>
            </p:extLst>
          </p:nvPr>
        </p:nvGraphicFramePr>
        <p:xfrm>
          <a:off x="410072" y="1523997"/>
          <a:ext cx="8352928" cy="3657603"/>
        </p:xfrm>
        <a:graphic>
          <a:graphicData uri="http://schemas.openxmlformats.org/drawingml/2006/table">
            <a:tbl>
              <a:tblPr firstRow="1" firstCol="1" bandRow="1"/>
              <a:tblGrid>
                <a:gridCol w="3024336"/>
                <a:gridCol w="5328592"/>
              </a:tblGrid>
              <a:tr h="3630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PHY parameters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BW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265113" marR="0" lvl="1" indent="192088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STA TX Power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9BBB59"/>
                      </a:solidFill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AP TX Power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TX/RX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antennas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TX/RX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antennas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AP antenna gain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STA antenna gain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Noise Figure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Rx sensitivity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</a:rPr>
                        <a:t>-76dBm/80MHz (a packet with lower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9BBB59"/>
                      </a:solidFill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Link Adaption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Assign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best MCS based on 10% PER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9BBB59"/>
                      </a:solidFill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9950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abstraction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</a:rPr>
                        <a:t>BCC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Slide Number Placeholder 3"/>
          <p:cNvSpPr txBox="1">
            <a:spLocks/>
          </p:cNvSpPr>
          <p:nvPr/>
        </p:nvSpPr>
        <p:spPr bwMode="auto">
          <a:xfrm>
            <a:off x="4397539" y="6464902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32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5 Floors, 100 Apartments</a:t>
            </a:r>
            <a:br>
              <a:rPr lang="en-US" dirty="0" smtClean="0">
                <a:latin typeface="+mn-lt"/>
              </a:rPr>
            </a:br>
            <a:endParaRPr lang="en-US" dirty="0">
              <a:latin typeface="+mn-lt"/>
            </a:endParaRPr>
          </a:p>
        </p:txBody>
      </p:sp>
      <p:grpSp>
        <p:nvGrpSpPr>
          <p:cNvPr id="3" name="Group 21"/>
          <p:cNvGrpSpPr/>
          <p:nvPr/>
        </p:nvGrpSpPr>
        <p:grpSpPr>
          <a:xfrm>
            <a:off x="2735580" y="1274703"/>
            <a:ext cx="5494020" cy="5337294"/>
            <a:chOff x="2133600" y="914400"/>
            <a:chExt cx="5494020" cy="5337294"/>
          </a:xfrm>
        </p:grpSpPr>
        <p:graphicFrame>
          <p:nvGraphicFramePr>
            <p:cNvPr id="17" name="Chart 16"/>
            <p:cNvGraphicFramePr/>
            <p:nvPr/>
          </p:nvGraphicFramePr>
          <p:xfrm>
            <a:off x="2133600" y="4897497"/>
            <a:ext cx="5494020" cy="13541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8" name="Chart 17"/>
            <p:cNvGraphicFramePr/>
            <p:nvPr/>
          </p:nvGraphicFramePr>
          <p:xfrm>
            <a:off x="2133600" y="3906897"/>
            <a:ext cx="5402676" cy="114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9" name="Chart 18"/>
            <p:cNvGraphicFramePr/>
            <p:nvPr/>
          </p:nvGraphicFramePr>
          <p:xfrm>
            <a:off x="2133600" y="2916297"/>
            <a:ext cx="5402676" cy="114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0" name="Chart 19"/>
            <p:cNvGraphicFramePr/>
            <p:nvPr/>
          </p:nvGraphicFramePr>
          <p:xfrm>
            <a:off x="2133600" y="1925697"/>
            <a:ext cx="5402676" cy="114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21" name="Chart 20"/>
            <p:cNvGraphicFramePr/>
            <p:nvPr/>
          </p:nvGraphicFramePr>
          <p:xfrm>
            <a:off x="2133600" y="914400"/>
            <a:ext cx="5402676" cy="11636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9" name="Rectangle 8"/>
          <p:cNvSpPr/>
          <p:nvPr/>
        </p:nvSpPr>
        <p:spPr>
          <a:xfrm>
            <a:off x="304800" y="1371600"/>
            <a:ext cx="2209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1AP &amp; 1STA per Apt.</a:t>
            </a:r>
          </a:p>
          <a:p>
            <a:r>
              <a:rPr lang="en-US" sz="1200" b="1" dirty="0" smtClean="0"/>
              <a:t>AP</a:t>
            </a:r>
            <a:r>
              <a:rPr lang="en-US" sz="1200" dirty="0" smtClean="0"/>
              <a:t>: Center of cell</a:t>
            </a:r>
          </a:p>
          <a:p>
            <a:r>
              <a:rPr lang="en-US" sz="1200" b="1" dirty="0" smtClean="0"/>
              <a:t>STA</a:t>
            </a:r>
            <a:r>
              <a:rPr lang="en-US" sz="1200" dirty="0" smtClean="0"/>
              <a:t>: Random location in cell</a:t>
            </a:r>
          </a:p>
          <a:p>
            <a:r>
              <a:rPr lang="en-US" sz="1200" b="1" dirty="0" smtClean="0"/>
              <a:t>Link role</a:t>
            </a:r>
            <a:r>
              <a:rPr lang="en-US" sz="1200" dirty="0" smtClean="0"/>
              <a:t>: Random select UL/DL </a:t>
            </a:r>
          </a:p>
          <a:p>
            <a:r>
              <a:rPr lang="en-US" sz="1200" b="1" dirty="0" smtClean="0"/>
              <a:t>Freq. Reuse Factor</a:t>
            </a:r>
            <a:r>
              <a:rPr lang="en-US" sz="1200" dirty="0" smtClean="0"/>
              <a:t>: 1</a:t>
            </a:r>
          </a:p>
          <a:p>
            <a:endParaRPr lang="en-US" sz="1200" dirty="0" smtClean="0"/>
          </a:p>
          <a:p>
            <a:r>
              <a:rPr lang="en-US" sz="1200" b="1" dirty="0" smtClean="0"/>
              <a:t>All Nodes are 11ax</a:t>
            </a:r>
          </a:p>
          <a:p>
            <a:pPr>
              <a:buFontTx/>
              <a:buChar char="-"/>
            </a:pPr>
            <a:r>
              <a:rPr lang="en-US" sz="1200" dirty="0" smtClean="0"/>
              <a:t> Has SRP2</a:t>
            </a:r>
          </a:p>
          <a:p>
            <a:pPr>
              <a:buFontTx/>
              <a:buChar char="-"/>
            </a:pPr>
            <a:r>
              <a:rPr lang="en-US" sz="1200" dirty="0" smtClean="0"/>
              <a:t> Keep track of all other SRP2 &amp; RSSI to determine if SR link can be formed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914400"/>
            <a:ext cx="105349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One Shot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Existing Link MCS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pSp>
        <p:nvGrpSpPr>
          <p:cNvPr id="3" name="Group 21"/>
          <p:cNvGrpSpPr/>
          <p:nvPr/>
        </p:nvGrpSpPr>
        <p:grpSpPr>
          <a:xfrm>
            <a:off x="2735580" y="1274703"/>
            <a:ext cx="5494020" cy="5337294"/>
            <a:chOff x="2133600" y="914400"/>
            <a:chExt cx="5494020" cy="5337294"/>
          </a:xfrm>
        </p:grpSpPr>
        <p:graphicFrame>
          <p:nvGraphicFramePr>
            <p:cNvPr id="17" name="Chart 16"/>
            <p:cNvGraphicFramePr/>
            <p:nvPr/>
          </p:nvGraphicFramePr>
          <p:xfrm>
            <a:off x="2133600" y="4897497"/>
            <a:ext cx="5494020" cy="13541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8" name="Chart 17"/>
            <p:cNvGraphicFramePr/>
            <p:nvPr/>
          </p:nvGraphicFramePr>
          <p:xfrm>
            <a:off x="2133600" y="3906897"/>
            <a:ext cx="5402676" cy="114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9" name="Chart 18"/>
            <p:cNvGraphicFramePr/>
            <p:nvPr/>
          </p:nvGraphicFramePr>
          <p:xfrm>
            <a:off x="2133600" y="2916297"/>
            <a:ext cx="5402676" cy="114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0" name="Chart 19"/>
            <p:cNvGraphicFramePr/>
            <p:nvPr/>
          </p:nvGraphicFramePr>
          <p:xfrm>
            <a:off x="2133600" y="1925697"/>
            <a:ext cx="5402676" cy="114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21" name="Chart 20"/>
            <p:cNvGraphicFramePr/>
            <p:nvPr/>
          </p:nvGraphicFramePr>
          <p:xfrm>
            <a:off x="2133600" y="914400"/>
            <a:ext cx="5402676" cy="11636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29" name="Oval 28"/>
          <p:cNvSpPr/>
          <p:nvPr/>
        </p:nvSpPr>
        <p:spPr>
          <a:xfrm>
            <a:off x="3754755" y="6096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640580" y="6096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554980" y="6096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7307580" y="6096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316605" y="56388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8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421755" y="56578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211955" y="50863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431280" y="50863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545455" y="463867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7317105" y="408622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4640580" y="366712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4650105" y="31242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5983605" y="311467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3316605" y="265747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7326630" y="2667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3754755" y="21145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5097780" y="210502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6869430" y="210502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4211955" y="16573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28600" y="1371600"/>
            <a:ext cx="243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Deploy existing link by 11ax EVM with CCA -76dBm</a:t>
            </a:r>
          </a:p>
          <a:p>
            <a:endParaRPr lang="en-US" sz="1200" b="1" dirty="0" smtClean="0"/>
          </a:p>
          <a:p>
            <a:r>
              <a:rPr lang="en-US" sz="1200" b="1" dirty="0" smtClean="0"/>
              <a:t>19 existing links can be deployed 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0" y="914400"/>
            <a:ext cx="105349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One Shot</a:t>
            </a:r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2400300" y="5524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481528"/>
              </p:ext>
            </p:extLst>
          </p:nvPr>
        </p:nvGraphicFramePr>
        <p:xfrm>
          <a:off x="609600" y="914400"/>
          <a:ext cx="7620000" cy="22309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7723094"/>
              </p:ext>
            </p:extLst>
          </p:nvPr>
        </p:nvGraphicFramePr>
        <p:xfrm>
          <a:off x="609600" y="32004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1-415-244-8904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Avi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Mansour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avi.mansour@intel.com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17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Existing Link    SR Link MCS</a:t>
            </a:r>
            <a:endParaRPr lang="en-US" dirty="0">
              <a:latin typeface="+mn-lt"/>
            </a:endParaRPr>
          </a:p>
        </p:txBody>
      </p:sp>
      <p:grpSp>
        <p:nvGrpSpPr>
          <p:cNvPr id="3" name="Group 21"/>
          <p:cNvGrpSpPr/>
          <p:nvPr/>
        </p:nvGrpSpPr>
        <p:grpSpPr>
          <a:xfrm>
            <a:off x="2735580" y="1274703"/>
            <a:ext cx="5494020" cy="5337294"/>
            <a:chOff x="2133600" y="914400"/>
            <a:chExt cx="5494020" cy="5337294"/>
          </a:xfrm>
        </p:grpSpPr>
        <p:graphicFrame>
          <p:nvGraphicFramePr>
            <p:cNvPr id="17" name="Chart 16"/>
            <p:cNvGraphicFramePr/>
            <p:nvPr/>
          </p:nvGraphicFramePr>
          <p:xfrm>
            <a:off x="2133600" y="4897497"/>
            <a:ext cx="5494020" cy="13541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8" name="Chart 17"/>
            <p:cNvGraphicFramePr/>
            <p:nvPr/>
          </p:nvGraphicFramePr>
          <p:xfrm>
            <a:off x="2133600" y="3906897"/>
            <a:ext cx="5402676" cy="114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9" name="Chart 18"/>
            <p:cNvGraphicFramePr/>
            <p:nvPr/>
          </p:nvGraphicFramePr>
          <p:xfrm>
            <a:off x="2133600" y="2916297"/>
            <a:ext cx="5402676" cy="114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0" name="Chart 19"/>
            <p:cNvGraphicFramePr/>
            <p:nvPr/>
          </p:nvGraphicFramePr>
          <p:xfrm>
            <a:off x="2133600" y="1925697"/>
            <a:ext cx="5402676" cy="114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21" name="Chart 20"/>
            <p:cNvGraphicFramePr/>
            <p:nvPr/>
          </p:nvGraphicFramePr>
          <p:xfrm>
            <a:off x="2133600" y="914400"/>
            <a:ext cx="5402676" cy="11636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29" name="Oval 28"/>
          <p:cNvSpPr/>
          <p:nvPr/>
        </p:nvSpPr>
        <p:spPr>
          <a:xfrm>
            <a:off x="3754755" y="6096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640580" y="6096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554980" y="6096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7307580" y="6096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316605" y="56388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8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421755" y="56578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211955" y="50863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431280" y="50863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545455" y="463867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7317105" y="408622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4640580" y="366712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4650105" y="31242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5983605" y="311467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3316605" y="265747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7326630" y="26670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3754755" y="21145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5097780" y="210502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6869430" y="2105025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4211955" y="165735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9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" name="Group 102"/>
          <p:cNvGrpSpPr/>
          <p:nvPr/>
        </p:nvGrpSpPr>
        <p:grpSpPr>
          <a:xfrm>
            <a:off x="3297555" y="1647825"/>
            <a:ext cx="4267200" cy="4676775"/>
            <a:chOff x="2695575" y="1647825"/>
            <a:chExt cx="4267200" cy="4676775"/>
          </a:xfrm>
        </p:grpSpPr>
        <p:sp>
          <p:nvSpPr>
            <p:cNvPr id="32" name="Oval 31"/>
            <p:cNvSpPr/>
            <p:nvPr/>
          </p:nvSpPr>
          <p:spPr>
            <a:xfrm>
              <a:off x="4495800" y="60960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3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803900" y="60960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6248400" y="60960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3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3600450" y="56483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4048125" y="56483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4495800" y="56483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4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5381625" y="565785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4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6708775" y="56483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2695575" y="50768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4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4048125" y="50768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4495800" y="50768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267450" y="50768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4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2695575" y="46482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5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3143250" y="46482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4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609975" y="463867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4048125" y="463867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5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6257925" y="462915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6734175" y="462915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9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2705100" y="40767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3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3143250" y="40767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4924425" y="40862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9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5372100" y="40862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5819775" y="40862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6257925" y="40862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2714625" y="364807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3152775" y="364807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4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4495800" y="36671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3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5391150" y="36576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5829300" y="36671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9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2714625" y="310515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3162300" y="311467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4505325" y="311467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5838825" y="310515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smtClean="0">
                  <a:solidFill>
                    <a:schemeClr val="bg1"/>
                  </a:solidFill>
                </a:rPr>
                <a:t>3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6276975" y="310515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3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3152775" y="26670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4505325" y="26670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4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5381625" y="265747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5829300" y="26670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6276975" y="26670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3590925" y="21050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3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4933950" y="20955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5381625" y="21050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6724650" y="21050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2714625" y="164782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4038600" y="165735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4495800" y="165735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4924425" y="166687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8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5391150" y="1666875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5819775" y="16764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7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6724650" y="165735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3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39"/>
          <p:cNvGrpSpPr/>
          <p:nvPr/>
        </p:nvGrpSpPr>
        <p:grpSpPr>
          <a:xfrm>
            <a:off x="-67325" y="4876800"/>
            <a:ext cx="2662775" cy="1600200"/>
            <a:chOff x="-67325" y="4191000"/>
            <a:chExt cx="2662775" cy="1600200"/>
          </a:xfrm>
        </p:grpSpPr>
        <p:sp>
          <p:nvSpPr>
            <p:cNvPr id="113" name="Rectangle 112"/>
            <p:cNvSpPr/>
            <p:nvPr/>
          </p:nvSpPr>
          <p:spPr>
            <a:xfrm>
              <a:off x="842850" y="4191000"/>
              <a:ext cx="1752600" cy="152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bg1"/>
                  </a:solidFill>
                </a:rPr>
                <a:t>Existing PPDU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842850" y="5638800"/>
              <a:ext cx="1752600" cy="152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bg1"/>
                  </a:solidFill>
                </a:rPr>
                <a:t>Existing PPDU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842850" y="4648200"/>
              <a:ext cx="17526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bg1"/>
                  </a:solidFill>
                </a:rPr>
                <a:t>Existing SR PPDU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cxnSp>
          <p:nvCxnSpPr>
            <p:cNvPr id="116" name="Straight Arrow Connector 115"/>
            <p:cNvCxnSpPr/>
            <p:nvPr/>
          </p:nvCxnSpPr>
          <p:spPr>
            <a:xfrm flipV="1">
              <a:off x="957150" y="4352925"/>
              <a:ext cx="0" cy="7239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957150" y="5219700"/>
              <a:ext cx="0" cy="42862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966675" y="5429250"/>
              <a:ext cx="127310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No harm guaranteed</a:t>
              </a:r>
              <a:endParaRPr lang="en-US" sz="10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966675" y="4314825"/>
              <a:ext cx="127310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No harm guaranteed</a:t>
              </a:r>
              <a:endParaRPr lang="en-US" sz="10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833325" y="5067300"/>
              <a:ext cx="17526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bg1"/>
                  </a:solidFill>
                </a:rPr>
                <a:t>New SR PPDU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 flipV="1">
              <a:off x="1109550" y="4762500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TextBox 125"/>
            <p:cNvSpPr txBox="1"/>
            <p:nvPr/>
          </p:nvSpPr>
          <p:spPr>
            <a:xfrm>
              <a:off x="1080975" y="4762500"/>
              <a:ext cx="127310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No harm guaranteed</a:t>
              </a:r>
              <a:endParaRPr lang="en-US" sz="1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-67325" y="4876800"/>
              <a:ext cx="91082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/>
                <a:t>Adding</a:t>
              </a:r>
            </a:p>
            <a:p>
              <a:pPr algn="ctr"/>
              <a:r>
                <a:rPr lang="en-US" sz="1000" dirty="0" smtClean="0"/>
                <a:t>new SR link</a:t>
              </a:r>
            </a:p>
            <a:p>
              <a:pPr algn="ctr"/>
              <a:r>
                <a:rPr lang="en-US" sz="1000" dirty="0" smtClean="0"/>
                <a:t>using OA-CCA</a:t>
              </a:r>
              <a:endParaRPr lang="en-US" sz="1000" dirty="0"/>
            </a:p>
          </p:txBody>
        </p:sp>
      </p:grpSp>
      <p:grpSp>
        <p:nvGrpSpPr>
          <p:cNvPr id="6" name="Group 140"/>
          <p:cNvGrpSpPr/>
          <p:nvPr/>
        </p:nvGrpSpPr>
        <p:grpSpPr>
          <a:xfrm>
            <a:off x="0" y="2819400"/>
            <a:ext cx="2595450" cy="1600200"/>
            <a:chOff x="0" y="2057400"/>
            <a:chExt cx="2595450" cy="1600200"/>
          </a:xfrm>
        </p:grpSpPr>
        <p:sp>
          <p:nvSpPr>
            <p:cNvPr id="84" name="Rectangle 83"/>
            <p:cNvSpPr/>
            <p:nvPr/>
          </p:nvSpPr>
          <p:spPr>
            <a:xfrm>
              <a:off x="842850" y="2057400"/>
              <a:ext cx="1752600" cy="152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bg1"/>
                  </a:solidFill>
                </a:rPr>
                <a:t>Existing PPDU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842850" y="3505200"/>
              <a:ext cx="1752600" cy="152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bg1"/>
                  </a:solidFill>
                </a:rPr>
                <a:t>Existing PPDU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842850" y="2743200"/>
              <a:ext cx="17526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bg1"/>
                  </a:solidFill>
                </a:rPr>
                <a:t>New SR PPDU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 flipV="1">
              <a:off x="1147650" y="2200275"/>
              <a:ext cx="0" cy="5524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1157175" y="2905125"/>
              <a:ext cx="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1195275" y="3295650"/>
              <a:ext cx="127310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No harm guaranteed</a:t>
              </a:r>
              <a:endParaRPr lang="en-US" sz="1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157175" y="2190750"/>
              <a:ext cx="127310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No harm guaranteed</a:t>
              </a:r>
              <a:endParaRPr lang="en-US" sz="10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0" y="2514600"/>
              <a:ext cx="91082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/>
                <a:t>Adding</a:t>
              </a:r>
            </a:p>
            <a:p>
              <a:pPr algn="ctr"/>
              <a:r>
                <a:rPr lang="en-US" sz="1000" dirty="0" smtClean="0"/>
                <a:t>new SR link</a:t>
              </a:r>
            </a:p>
            <a:p>
              <a:pPr algn="ctr"/>
              <a:r>
                <a:rPr lang="en-US" sz="1000" dirty="0" smtClean="0"/>
                <a:t>using OA-CCA</a:t>
              </a:r>
              <a:endParaRPr lang="en-US" sz="1000" dirty="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0" y="914400"/>
            <a:ext cx="105349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One Shot</a:t>
            </a:r>
            <a:endParaRPr lang="en-US" dirty="0"/>
          </a:p>
        </p:txBody>
      </p:sp>
      <p:sp>
        <p:nvSpPr>
          <p:cNvPr id="137" name="Oval 136"/>
          <p:cNvSpPr/>
          <p:nvPr/>
        </p:nvSpPr>
        <p:spPr>
          <a:xfrm>
            <a:off x="1447800" y="533400"/>
            <a:ext cx="228600" cy="2286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4495800" y="533400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04800" y="13716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 new SR link one by one using OA-CCA, where potential SR links will make decision by collecting all following info</a:t>
            </a:r>
          </a:p>
          <a:p>
            <a:pPr>
              <a:buFontTx/>
              <a:buChar char="-"/>
            </a:pPr>
            <a:r>
              <a:rPr lang="en-US" sz="1200" b="1" dirty="0" smtClean="0"/>
              <a:t> SRP2 from existing TX</a:t>
            </a:r>
          </a:p>
          <a:p>
            <a:pPr>
              <a:buFontTx/>
              <a:buChar char="-"/>
            </a:pPr>
            <a:r>
              <a:rPr lang="en-US" sz="1200" b="1" dirty="0" smtClean="0"/>
              <a:t> RSSI from existing intended RX</a:t>
            </a:r>
          </a:p>
        </p:txBody>
      </p:sp>
      <p:sp>
        <p:nvSpPr>
          <p:cNvPr id="10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33097"/>
          </a:xfrm>
        </p:spPr>
        <p:txBody>
          <a:bodyPr/>
          <a:lstStyle/>
          <a:p>
            <a:r>
              <a:rPr lang="en-US" sz="2600" dirty="0" smtClean="0">
                <a:latin typeface="+mn-lt"/>
              </a:rPr>
              <a:t>Preliminary Simulation of SRP-Based SR (OA-CCA)</a:t>
            </a:r>
            <a:endParaRPr lang="en-US" sz="26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39918" y="3510455"/>
            <a:ext cx="788275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One Shot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79530" y="3415862"/>
            <a:ext cx="37895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19 existing links contribute: </a:t>
            </a:r>
            <a:r>
              <a:rPr lang="en-US" sz="1400" b="1" dirty="0" smtClean="0"/>
              <a:t>251.9 mcs0</a:t>
            </a:r>
            <a:r>
              <a:rPr lang="en-US" sz="1400" dirty="0" smtClean="0"/>
              <a:t> PHY rate</a:t>
            </a:r>
          </a:p>
          <a:p>
            <a:r>
              <a:rPr lang="en-US" sz="1400" dirty="0" smtClean="0"/>
              <a:t>50 extra SR links contribute: </a:t>
            </a:r>
            <a:r>
              <a:rPr lang="en-US" sz="1400" b="1" dirty="0" smtClean="0"/>
              <a:t>217 mcs0 </a:t>
            </a:r>
            <a:r>
              <a:rPr lang="en-US" sz="1400" dirty="0" smtClean="0"/>
              <a:t>PHY rate</a:t>
            </a:r>
          </a:p>
          <a:p>
            <a:r>
              <a:rPr lang="en-US" sz="1400" dirty="0" smtClean="0"/>
              <a:t>System gain of OA-CCA: </a:t>
            </a:r>
            <a:r>
              <a:rPr lang="en-US" sz="1400" b="1" dirty="0" smtClean="0"/>
              <a:t>86%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50731" y="4362393"/>
            <a:ext cx="145042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Average 1000 Shots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680138" y="4240923"/>
            <a:ext cx="4453207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Target 0% PER: (Old)</a:t>
            </a:r>
          </a:p>
          <a:p>
            <a:pPr lvl="1"/>
            <a:r>
              <a:rPr lang="en-US" sz="1400" dirty="0" smtClean="0"/>
              <a:t>20 existing links contribute: 261.6 mcs0 PHY rate</a:t>
            </a:r>
          </a:p>
          <a:p>
            <a:pPr lvl="1"/>
            <a:r>
              <a:rPr lang="en-US" sz="1400" dirty="0" smtClean="0"/>
              <a:t>51 extra SR links contribute: 206 mcs0 PHY rate</a:t>
            </a:r>
          </a:p>
          <a:p>
            <a:pPr lvl="1"/>
            <a:r>
              <a:rPr lang="en-US" sz="1400" dirty="0" smtClean="0"/>
              <a:t>System gain of OA-CCA: </a:t>
            </a:r>
            <a:r>
              <a:rPr lang="en-US" sz="1400" b="1" dirty="0" smtClean="0">
                <a:solidFill>
                  <a:srgbClr val="7030A0"/>
                </a:solidFill>
              </a:rPr>
              <a:t>78.7%</a:t>
            </a:r>
          </a:p>
          <a:p>
            <a:r>
              <a:rPr lang="en-US" sz="1600" b="1" dirty="0" smtClean="0"/>
              <a:t>Target 10% PER: (New)</a:t>
            </a:r>
          </a:p>
          <a:p>
            <a:pPr lvl="1"/>
            <a:r>
              <a:rPr lang="en-US" sz="1400" dirty="0" smtClean="0"/>
              <a:t>20 existing links contribute: 259.8 mcs0 PHY rate</a:t>
            </a:r>
          </a:p>
          <a:p>
            <a:pPr lvl="1"/>
            <a:r>
              <a:rPr lang="en-US" sz="1400" dirty="0" smtClean="0"/>
              <a:t>62 extra SR links contribute: 267.5 mcs0 PHY rate</a:t>
            </a:r>
          </a:p>
          <a:p>
            <a:pPr lvl="1"/>
            <a:r>
              <a:rPr lang="en-US" sz="1400" dirty="0" smtClean="0"/>
              <a:t>System gain of OA-CCA: </a:t>
            </a:r>
            <a:r>
              <a:rPr lang="en-US" sz="1400" b="1" dirty="0" smtClean="0">
                <a:solidFill>
                  <a:srgbClr val="7030A0"/>
                </a:solidFill>
              </a:rPr>
              <a:t>102.9%</a:t>
            </a:r>
          </a:p>
        </p:txBody>
      </p:sp>
      <p:graphicFrame>
        <p:nvGraphicFramePr>
          <p:cNvPr id="16" name="Chart 15"/>
          <p:cNvGraphicFramePr/>
          <p:nvPr/>
        </p:nvGraphicFramePr>
        <p:xfrm>
          <a:off x="867153" y="1429009"/>
          <a:ext cx="3651108" cy="180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4600170" y="1460539"/>
          <a:ext cx="3854824" cy="1793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PDF of SRP2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6" name="Picture 2" descr="C:\Users\mtk10539\Documents\9. reports\[0] Spatial Reuse\[2016.08.31] - SR update - OA-CCA\figure_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621" y="1450428"/>
            <a:ext cx="7730868" cy="49924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CDF of SRP2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C:\Users\mtk10539\Documents\9. reports\[0] Spatial Reuse\[2016.08.31] - SR update - OA-CCA\figure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850" y="1555530"/>
            <a:ext cx="7315200" cy="4876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Conclusion of Simulation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46690" y="1734207"/>
            <a:ext cx="8229600" cy="464557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+mn-lt"/>
              </a:rPr>
              <a:t>Only steady state behavior is simulated on Python simulator</a:t>
            </a:r>
            <a:endParaRPr lang="en-US" sz="2000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No collision</a:t>
            </a:r>
          </a:p>
          <a:p>
            <a:pPr lvl="1"/>
            <a:r>
              <a:rPr lang="en-US" dirty="0" smtClean="0">
                <a:latin typeface="+mn-lt"/>
              </a:rPr>
              <a:t>No PPDU duration is wasted for SR</a:t>
            </a:r>
          </a:p>
          <a:p>
            <a:pPr lvl="2"/>
            <a:r>
              <a:rPr lang="en-US" sz="1600" dirty="0" smtClean="0">
                <a:latin typeface="+mn-lt"/>
              </a:rPr>
              <a:t>No random back off before SR</a:t>
            </a:r>
          </a:p>
          <a:p>
            <a:pPr lvl="2"/>
            <a:r>
              <a:rPr lang="en-US" sz="1600" dirty="0" smtClean="0">
                <a:latin typeface="+mn-lt"/>
              </a:rPr>
              <a:t>First SR link can ride on full length of all existing link’s PPDU</a:t>
            </a:r>
          </a:p>
          <a:p>
            <a:pPr lvl="2"/>
            <a:r>
              <a:rPr lang="en-US" sz="1600" dirty="0" smtClean="0">
                <a:latin typeface="+mn-lt"/>
              </a:rPr>
              <a:t>Later SR link can ride on full length of all existing link and earlier SR link’s PPDU</a:t>
            </a:r>
          </a:p>
          <a:p>
            <a:pPr lvl="1"/>
            <a:r>
              <a:rPr lang="en-US" dirty="0" smtClean="0">
                <a:latin typeface="+mn-lt"/>
              </a:rPr>
              <a:t>Max possible number of SR link is considered</a:t>
            </a:r>
          </a:p>
          <a:p>
            <a:pPr lvl="2"/>
            <a:r>
              <a:rPr lang="en-US" sz="1600" dirty="0" smtClean="0">
                <a:latin typeface="+mn-lt"/>
              </a:rPr>
              <a:t>No </a:t>
            </a:r>
            <a:r>
              <a:rPr lang="en-US" sz="1600" dirty="0" err="1" smtClean="0">
                <a:latin typeface="+mn-lt"/>
              </a:rPr>
              <a:t>SR_disallow</a:t>
            </a:r>
            <a:r>
              <a:rPr lang="en-US" sz="1600" dirty="0" smtClean="0">
                <a:latin typeface="+mn-lt"/>
              </a:rPr>
              <a:t> is set for earlier SR link </a:t>
            </a:r>
          </a:p>
          <a:p>
            <a:r>
              <a:rPr lang="en-US" dirty="0" smtClean="0">
                <a:latin typeface="+mn-lt"/>
              </a:rPr>
              <a:t>Upper bound performance of OA-CCA is demonstrated in scenario 1 topology</a:t>
            </a:r>
          </a:p>
          <a:p>
            <a:pPr lvl="1"/>
            <a:r>
              <a:rPr lang="en-US" b="1" dirty="0" smtClean="0">
                <a:latin typeface="+mn-lt"/>
              </a:rPr>
              <a:t>78.7% (target PER 0%)</a:t>
            </a:r>
          </a:p>
          <a:p>
            <a:pPr lvl="1"/>
            <a:r>
              <a:rPr lang="en-US" b="1" dirty="0" smtClean="0">
                <a:latin typeface="+mn-lt"/>
              </a:rPr>
              <a:t>102.9% (target PER 10%)</a:t>
            </a:r>
          </a:p>
          <a:p>
            <a:r>
              <a:rPr lang="en-US" dirty="0" smtClean="0">
                <a:latin typeface="+mn-lt"/>
              </a:rPr>
              <a:t>Next</a:t>
            </a:r>
          </a:p>
          <a:p>
            <a:pPr lvl="1"/>
            <a:r>
              <a:rPr lang="en-US" dirty="0" smtClean="0">
                <a:latin typeface="+mn-lt"/>
              </a:rPr>
              <a:t>Explore the impact of</a:t>
            </a:r>
          </a:p>
          <a:p>
            <a:pPr lvl="2"/>
            <a:r>
              <a:rPr lang="en-US" sz="1600" dirty="0" smtClean="0">
                <a:latin typeface="+mn-lt"/>
              </a:rPr>
              <a:t>Different apartment size</a:t>
            </a:r>
          </a:p>
          <a:p>
            <a:pPr lvl="2"/>
            <a:r>
              <a:rPr lang="en-US" sz="1600" dirty="0" smtClean="0">
                <a:latin typeface="+mn-lt"/>
              </a:rPr>
              <a:t>Different percentage of 11ax and legacy devices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4038600" y="6475413"/>
            <a:ext cx="836613" cy="1539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5264171"/>
              </p:ext>
            </p:extLst>
          </p:nvPr>
        </p:nvGraphicFramePr>
        <p:xfrm>
          <a:off x="725488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240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0860027"/>
              </p:ext>
            </p:extLst>
          </p:nvPr>
        </p:nvGraphicFramePr>
        <p:xfrm>
          <a:off x="685800" y="1275108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509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4725104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950534"/>
              </p:ext>
            </p:extLst>
          </p:nvPr>
        </p:nvGraphicFramePr>
        <p:xfrm>
          <a:off x="766221" y="3733800"/>
          <a:ext cx="769198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8396"/>
                <a:gridCol w="1214523"/>
                <a:gridCol w="1700332"/>
                <a:gridCol w="1376460"/>
                <a:gridCol w="1862269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339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2603735"/>
              </p:ext>
            </p:extLst>
          </p:nvPr>
        </p:nvGraphicFramePr>
        <p:xfrm>
          <a:off x="762000" y="1167296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844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4187495"/>
              </p:ext>
            </p:extLst>
          </p:nvPr>
        </p:nvGraphicFramePr>
        <p:xfrm>
          <a:off x="762000" y="12310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6927192"/>
              </p:ext>
            </p:extLst>
          </p:nvPr>
        </p:nvGraphicFramePr>
        <p:xfrm>
          <a:off x="762000" y="4528188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542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7419920"/>
              </p:ext>
            </p:extLst>
          </p:nvPr>
        </p:nvGraphicFramePr>
        <p:xfrm>
          <a:off x="533400" y="1283556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425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5541106"/>
              </p:ext>
            </p:extLst>
          </p:nvPr>
        </p:nvGraphicFramePr>
        <p:xfrm>
          <a:off x="533400" y="1371600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460172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b="1" dirty="0" smtClean="0">
                <a:solidFill>
                  <a:schemeClr val="tx1"/>
                </a:solidFill>
                <a:latin typeface="+mj-lt"/>
              </a:rPr>
              <a:t>Authors (continued)</a:t>
            </a:r>
            <a:endParaRPr lang="zh-CN" altLang="en-US" sz="2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40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75019</TotalTime>
  <Words>2360</Words>
  <Application>Microsoft Office PowerPoint</Application>
  <PresentationFormat>On-screen Show (4:3)</PresentationFormat>
  <Paragraphs>871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1_Extend Submission Template</vt:lpstr>
      <vt:lpstr>SR Field SRP Table for He Trigger-Based PPDU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Re-Cap: HE Trigger-Based PPDU and SRP</vt:lpstr>
      <vt:lpstr>Preliminary Simulation of SRP-Based SR (OA-CCA)</vt:lpstr>
      <vt:lpstr>PDF of SRP2</vt:lpstr>
      <vt:lpstr>Proposed SRP Table </vt:lpstr>
      <vt:lpstr>Straw Poll</vt:lpstr>
      <vt:lpstr>Preliminary Simulation Results</vt:lpstr>
      <vt:lpstr>Slide 17</vt:lpstr>
      <vt:lpstr>5 Floors, 100 Apartments </vt:lpstr>
      <vt:lpstr>Existing Link MCS </vt:lpstr>
      <vt:lpstr>Existing Link    SR Link MCS</vt:lpstr>
      <vt:lpstr>Preliminary Simulation of SRP-Based SR (OA-CCA)</vt:lpstr>
      <vt:lpstr>PDF of SRP2</vt:lpstr>
      <vt:lpstr>CDF of SRP2</vt:lpstr>
      <vt:lpstr>Conclusion of Simulation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Mediatek</cp:lastModifiedBy>
  <cp:revision>3053</cp:revision>
  <cp:lastPrinted>1998-02-10T13:28:06Z</cp:lastPrinted>
  <dcterms:created xsi:type="dcterms:W3CDTF">2009-12-02T19:05:24Z</dcterms:created>
  <dcterms:modified xsi:type="dcterms:W3CDTF">2016-09-12T17:51:57Z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520877460</vt:i4>
  </property>
  <property fmtid="{D5CDD505-2E9C-101B-9397-08002B2CF9AE}" pid="4" name="_EmailSubject">
    <vt:lpwstr>PAR evaluation submission for September meeting</vt:lpwstr>
  </property>
  <property fmtid="{D5CDD505-2E9C-101B-9397-08002B2CF9AE}" pid="5" name="_AuthorEmail">
    <vt:lpwstr>paul.cheng@mediatek.com</vt:lpwstr>
  </property>
  <property fmtid="{D5CDD505-2E9C-101B-9397-08002B2CF9AE}" pid="6" name="_AuthorEmailDisplayName">
    <vt:lpwstr>Paul Cheng</vt:lpwstr>
  </property>
  <property fmtid="{D5CDD505-2E9C-101B-9397-08002B2CF9AE}" pid="7" name="_PreviousAdHocReviewCycleID">
    <vt:i4>-1566163113</vt:i4>
  </property>
</Properties>
</file>