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theme/themeOverride7.xml" ContentType="application/vnd.openxmlformats-officedocument.themeOverride+xml"/>
  <Override PartName="/ppt/theme/themeOverride12.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theme/themeOverride10.xml" ContentType="application/vnd.openxmlformats-officedocument.themeOverride+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charts/chart9.xml" ContentType="application/vnd.openxmlformats-officedocument.drawingml.chart+xml"/>
  <Override PartName="/ppt/charts/chart11.xml" ContentType="application/vnd.openxmlformats-officedocument.drawingml.chart+xml"/>
  <Override PartName="/docProps/custom.xml" ContentType="application/vnd.openxmlformats-officedocument.custom-properties+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theme/themeOverride15.xml" ContentType="application/vnd.openxmlformats-officedocument.themeOverr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ppt/theme/themeOverride9.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Default Extension="png" ContentType="image/png"/>
  <Override PartName="/ppt/theme/themeOverride8.xml" ContentType="application/vnd.openxmlformats-officedocument.themeOverride+xml"/>
  <Override PartName="/ppt/theme/themeOverride11.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Override6.xml" ContentType="application/vnd.openxmlformats-officedocument.themeOverride+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heme/themeOverride4.xml" ContentType="application/vnd.openxmlformats-officedocument.themeOverride+xml"/>
  <Override PartName="/ppt/charts/chart16.xml" ContentType="application/vnd.openxmlformats-officedocument.drawingml.char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charts/chart6.xml" ContentType="application/vnd.openxmlformats-officedocument.drawingml.chart+xml"/>
  <Override PartName="/ppt/charts/chart10.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26"/>
  </p:notesMasterIdLst>
  <p:handoutMasterIdLst>
    <p:handoutMasterId r:id="rId27"/>
  </p:handoutMasterIdLst>
  <p:sldIdLst>
    <p:sldId id="529" r:id="rId2"/>
    <p:sldId id="544" r:id="rId3"/>
    <p:sldId id="545" r:id="rId4"/>
    <p:sldId id="546" r:id="rId5"/>
    <p:sldId id="547" r:id="rId6"/>
    <p:sldId id="548" r:id="rId7"/>
    <p:sldId id="549" r:id="rId8"/>
    <p:sldId id="550" r:id="rId9"/>
    <p:sldId id="551" r:id="rId10"/>
    <p:sldId id="552" r:id="rId11"/>
    <p:sldId id="530" r:id="rId12"/>
    <p:sldId id="531" r:id="rId13"/>
    <p:sldId id="532" r:id="rId14"/>
    <p:sldId id="533" r:id="rId15"/>
    <p:sldId id="543" r:id="rId16"/>
    <p:sldId id="534" r:id="rId17"/>
    <p:sldId id="535" r:id="rId18"/>
    <p:sldId id="536" r:id="rId19"/>
    <p:sldId id="537" r:id="rId20"/>
    <p:sldId id="538" r:id="rId21"/>
    <p:sldId id="539" r:id="rId22"/>
    <p:sldId id="540" r:id="rId23"/>
    <p:sldId id="541" r:id="rId24"/>
    <p:sldId id="542"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6CCFF"/>
    <a:srgbClr val="FF0000"/>
    <a:srgbClr val="3399FF"/>
    <a:srgbClr val="FF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27" autoAdjust="0"/>
    <p:restoredTop sz="95501" autoAdjust="0"/>
  </p:normalViewPr>
  <p:slideViewPr>
    <p:cSldViewPr>
      <p:cViewPr varScale="1">
        <p:scale>
          <a:sx n="86" d="100"/>
          <a:sy n="86" d="100"/>
        </p:scale>
        <p:origin x="-86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1" d="100"/>
          <a:sy n="91" d="100"/>
        </p:scale>
        <p:origin x="3732"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tk10539\Documents\9.%20reports\%5b0%5d%20Spatial%20Reuse\%5b2016.08.31%5d%20-%20SR%20update%20-%20OA-CCA\data.xlsx" TargetMode="External"/></Relationships>
</file>

<file path=ppt/charts/_rels/chart10.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8.xml"/></Relationships>
</file>

<file path=ppt/charts/_rels/chart11.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9.xml"/></Relationships>
</file>

<file path=ppt/charts/_rels/chart12.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10.xml"/></Relationships>
</file>

<file path=ppt/charts/_rels/chart13.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11.xml"/></Relationships>
</file>

<file path=ppt/charts/_rels/chart14.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12.xml"/></Relationships>
</file>

<file path=ppt/charts/_rels/chart15.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13.xml"/></Relationships>
</file>

<file path=ppt/charts/_rels/chart16.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14.xml"/></Relationships>
</file>

<file path=ppt/charts/_rels/chart17.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15.xml"/></Relationships>
</file>

<file path=ppt/charts/_rels/chart18.xml.rels><?xml version="1.0" encoding="UTF-8" standalone="yes"?>
<Relationships xmlns="http://schemas.openxmlformats.org/package/2006/relationships"><Relationship Id="rId1" Type="http://schemas.openxmlformats.org/officeDocument/2006/relationships/oleObject" Target="file:///C:\Users\mtk10539\Documents\9.%20reports\%5b0%5d%20Spatial%20Reuse\%5b2016.08.31%5d%20-%20SR%20update%20-%20OA-CCA\data.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mtk10539\Documents\9.%20reports\%5b0%5d%20Spatial%20Reuse\%5b2016.08.31%5d%20-%20SR%20update%20-%20OA-CCA\da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tk10539\Documents\9.%20reports\%5b0%5d%20Spatial%20Reuse\%5b2016.08.31%5d%20-%20SR%20update%20-%20OA-CCA\data.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4.xml"/></Relationships>
</file>

<file path=ppt/charts/_rels/chart7.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5.xml"/></Relationships>
</file>

<file path=ppt/charts/_rels/chart8.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6.xml"/></Relationships>
</file>

<file path=ppt/charts/_rels/chart9.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7.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Existing Link MCS</a:t>
            </a:r>
            <a:endParaRPr lang="en-US" dirty="0"/>
          </a:p>
        </c:rich>
      </c:tx>
      <c:layout/>
    </c:title>
    <c:plotArea>
      <c:layout/>
      <c:barChart>
        <c:barDir val="col"/>
        <c:grouping val="clustered"/>
        <c:ser>
          <c:idx val="0"/>
          <c:order val="0"/>
          <c:tx>
            <c:v>MCS</c:v>
          </c:tx>
          <c:cat>
            <c:numRef>
              <c:f>Sheet2!$B$205:$K$205</c:f>
              <c:numCache>
                <c:formatCode>General</c:formatCode>
                <c:ptCount val="10"/>
                <c:pt idx="0">
                  <c:v>0</c:v>
                </c:pt>
                <c:pt idx="1">
                  <c:v>1</c:v>
                </c:pt>
                <c:pt idx="2">
                  <c:v>2</c:v>
                </c:pt>
                <c:pt idx="3">
                  <c:v>3</c:v>
                </c:pt>
                <c:pt idx="4" formatCode="0">
                  <c:v>4</c:v>
                </c:pt>
                <c:pt idx="5">
                  <c:v>5</c:v>
                </c:pt>
                <c:pt idx="6">
                  <c:v>6</c:v>
                </c:pt>
                <c:pt idx="7">
                  <c:v>7</c:v>
                </c:pt>
                <c:pt idx="8">
                  <c:v>8</c:v>
                </c:pt>
                <c:pt idx="9">
                  <c:v>9</c:v>
                </c:pt>
              </c:numCache>
            </c:numRef>
          </c:cat>
          <c:val>
            <c:numRef>
              <c:f>Sheet2!$B$206:$K$206</c:f>
              <c:numCache>
                <c:formatCode>General</c:formatCode>
                <c:ptCount val="10"/>
                <c:pt idx="0">
                  <c:v>0</c:v>
                </c:pt>
                <c:pt idx="1">
                  <c:v>0</c:v>
                </c:pt>
                <c:pt idx="2">
                  <c:v>0</c:v>
                </c:pt>
                <c:pt idx="3">
                  <c:v>0</c:v>
                </c:pt>
                <c:pt idx="4" formatCode="0">
                  <c:v>0</c:v>
                </c:pt>
                <c:pt idx="5">
                  <c:v>0</c:v>
                </c:pt>
                <c:pt idx="6">
                  <c:v>0</c:v>
                </c:pt>
                <c:pt idx="7">
                  <c:v>0</c:v>
                </c:pt>
                <c:pt idx="8">
                  <c:v>1</c:v>
                </c:pt>
                <c:pt idx="9">
                  <c:v>18</c:v>
                </c:pt>
              </c:numCache>
            </c:numRef>
          </c:val>
        </c:ser>
        <c:axId val="128020864"/>
        <c:axId val="128023168"/>
      </c:barChart>
      <c:catAx>
        <c:axId val="128020864"/>
        <c:scaling>
          <c:orientation val="minMax"/>
        </c:scaling>
        <c:axPos val="b"/>
        <c:numFmt formatCode="General" sourceLinked="1"/>
        <c:tickLblPos val="nextTo"/>
        <c:crossAx val="128023168"/>
        <c:crosses val="autoZero"/>
        <c:auto val="1"/>
        <c:lblAlgn val="ctr"/>
        <c:lblOffset val="100"/>
      </c:catAx>
      <c:valAx>
        <c:axId val="128023168"/>
        <c:scaling>
          <c:orientation val="minMax"/>
        </c:scaling>
        <c:axPos val="l"/>
        <c:majorGridlines/>
        <c:numFmt formatCode="General" sourceLinked="1"/>
        <c:tickLblPos val="nextTo"/>
        <c:crossAx val="128020864"/>
        <c:crosses val="autoZero"/>
        <c:crossBetween val="between"/>
      </c:valAx>
    </c:plotArea>
    <c:legend>
      <c:legendPos val="r"/>
      <c:layout/>
    </c:legend>
    <c:plotVisOnly val="1"/>
    <c:dispBlanksAs val="gap"/>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(Sheet2!$C$82,Sheet2!$C$84,Sheet2!$C$86,Sheet2!$C$88,Sheet2!$C$90,Sheet2!$C$92,Sheet2!$C$94,Sheet2!$C$96,Sheet2!$C$98,Sheet2!$C$100,Sheet2!$C$102,Sheet2!$C$104,Sheet2!$C$106,Sheet2!$C$108,Sheet2!$C$110,Sheet2!$C$112,Sheet2!$C$114,Sheet2!$C$116,Sheet2!$C$118,Sheet2!$C$120)</c:f>
              <c:numCache>
                <c:formatCode>General</c:formatCode>
                <c:ptCount val="20"/>
                <c:pt idx="0">
                  <c:v>5.9</c:v>
                </c:pt>
                <c:pt idx="1">
                  <c:v>18.3</c:v>
                </c:pt>
                <c:pt idx="2">
                  <c:v>20.2</c:v>
                </c:pt>
                <c:pt idx="3">
                  <c:v>34.4</c:v>
                </c:pt>
                <c:pt idx="4">
                  <c:v>47.7</c:v>
                </c:pt>
                <c:pt idx="5">
                  <c:v>53.7</c:v>
                </c:pt>
                <c:pt idx="6">
                  <c:v>67.400000000000006</c:v>
                </c:pt>
                <c:pt idx="7">
                  <c:v>79.400000000000006</c:v>
                </c:pt>
                <c:pt idx="8">
                  <c:v>89.1</c:v>
                </c:pt>
                <c:pt idx="9">
                  <c:v>96.8</c:v>
                </c:pt>
                <c:pt idx="10">
                  <c:v>2.2000000000000002</c:v>
                </c:pt>
                <c:pt idx="11">
                  <c:v>17.399999999999999</c:v>
                </c:pt>
                <c:pt idx="12">
                  <c:v>29.2</c:v>
                </c:pt>
                <c:pt idx="13">
                  <c:v>30.5</c:v>
                </c:pt>
                <c:pt idx="14">
                  <c:v>47.4</c:v>
                </c:pt>
                <c:pt idx="15">
                  <c:v>57.9</c:v>
                </c:pt>
                <c:pt idx="16">
                  <c:v>67.5</c:v>
                </c:pt>
                <c:pt idx="17">
                  <c:v>77.7</c:v>
                </c:pt>
                <c:pt idx="18">
                  <c:v>80.5</c:v>
                </c:pt>
                <c:pt idx="19">
                  <c:v>97.9</c:v>
                </c:pt>
              </c:numCache>
            </c:numRef>
          </c:xVal>
          <c:yVal>
            <c:numRef>
              <c:f>(Sheet2!$D$82,Sheet2!$D$84,Sheet2!$D$86,Sheet2!$D$88,Sheet2!$D$90,Sheet2!$D$92,Sheet2!$D$94,Sheet2!$D$96,Sheet2!$D$98,Sheet2!$D$100,Sheet2!$D$102,Sheet2!$D$104,Sheet2!$D$106,Sheet2!$D$108,Sheet2!$D$110,Sheet2!$D$112,Sheet2!$D$114,Sheet2!$D$116,Sheet2!$D$118,Sheet2!$D$120)</c:f>
              <c:numCache>
                <c:formatCode>General</c:formatCode>
                <c:ptCount val="20"/>
                <c:pt idx="0">
                  <c:v>7.7</c:v>
                </c:pt>
                <c:pt idx="1">
                  <c:v>0.4</c:v>
                </c:pt>
                <c:pt idx="2">
                  <c:v>8.9</c:v>
                </c:pt>
                <c:pt idx="3">
                  <c:v>7</c:v>
                </c:pt>
                <c:pt idx="4">
                  <c:v>0</c:v>
                </c:pt>
                <c:pt idx="5">
                  <c:v>3.6</c:v>
                </c:pt>
                <c:pt idx="6">
                  <c:v>8.4</c:v>
                </c:pt>
                <c:pt idx="7">
                  <c:v>5.8</c:v>
                </c:pt>
                <c:pt idx="8">
                  <c:v>2.5</c:v>
                </c:pt>
                <c:pt idx="9">
                  <c:v>5.0999999999999996</c:v>
                </c:pt>
                <c:pt idx="10">
                  <c:v>14.3</c:v>
                </c:pt>
                <c:pt idx="11">
                  <c:v>11.6</c:v>
                </c:pt>
                <c:pt idx="12">
                  <c:v>16</c:v>
                </c:pt>
                <c:pt idx="13">
                  <c:v>11.1</c:v>
                </c:pt>
                <c:pt idx="14">
                  <c:v>14.4</c:v>
                </c:pt>
                <c:pt idx="15">
                  <c:v>12.9</c:v>
                </c:pt>
                <c:pt idx="16">
                  <c:v>11.3</c:v>
                </c:pt>
                <c:pt idx="17">
                  <c:v>14.7</c:v>
                </c:pt>
                <c:pt idx="18">
                  <c:v>11.8</c:v>
                </c:pt>
                <c:pt idx="19">
                  <c:v>19.8</c:v>
                </c:pt>
              </c:numCache>
            </c:numRef>
          </c:yVal>
        </c:ser>
        <c:axId val="156657152"/>
        <c:axId val="156658688"/>
      </c:scatterChart>
      <c:valAx>
        <c:axId val="156657152"/>
        <c:scaling>
          <c:orientation val="minMax"/>
          <c:max val="100"/>
        </c:scaling>
        <c:delete val="1"/>
        <c:axPos val="b"/>
        <c:majorGridlines/>
        <c:numFmt formatCode="General" sourceLinked="1"/>
        <c:tickLblPos val="none"/>
        <c:crossAx val="156658688"/>
        <c:crosses val="autoZero"/>
        <c:crossBetween val="midCat"/>
        <c:majorUnit val="10"/>
        <c:minorUnit val="10"/>
      </c:valAx>
      <c:valAx>
        <c:axId val="156658688"/>
        <c:scaling>
          <c:orientation val="minMax"/>
          <c:max val="20"/>
        </c:scaling>
        <c:axPos val="l"/>
        <c:majorGridlines/>
        <c:numFmt formatCode="General" sourceLinked="1"/>
        <c:tickLblPos val="nextTo"/>
        <c:crossAx val="156657152"/>
        <c:crosses val="autoZero"/>
        <c:crossBetween val="midCat"/>
        <c:majorUnit val="10"/>
      </c:valAx>
    </c:plotArea>
    <c:legend>
      <c:legendPos val="r"/>
      <c:layout/>
    </c:legend>
    <c:plotVisOnly val="1"/>
    <c:dispBlanksAs val="gap"/>
  </c:chart>
  <c:externalData r:id="rId2"/>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$122,Sheet2!$C$124,Sheet2!$C$126,Sheet2!$C$128,Sheet2!$C$130,Sheet2!$C$132,Sheet2!$C$134,Sheet2!$C$136,Sheet2!$C$138,Sheet2!$C$140,Sheet2!$C$142,Sheet2!$C$144,Sheet2!$C$146,Sheet2!$C$148,Sheet2!$C$150,Sheet2!$C$152,Sheet2!$C$154,Sheet2!$C$156,Sheet2!$C$158,Sheet2!$C$160)</c:f>
              <c:numCache>
                <c:formatCode>General</c:formatCode>
                <c:ptCount val="20"/>
                <c:pt idx="0">
                  <c:v>1.9000000000000001</c:v>
                </c:pt>
                <c:pt idx="1">
                  <c:v>17.8</c:v>
                </c:pt>
                <c:pt idx="2">
                  <c:v>21</c:v>
                </c:pt>
                <c:pt idx="3">
                  <c:v>37.9</c:v>
                </c:pt>
                <c:pt idx="4">
                  <c:v>43.3</c:v>
                </c:pt>
                <c:pt idx="5">
                  <c:v>58.5</c:v>
                </c:pt>
                <c:pt idx="6">
                  <c:v>63.5</c:v>
                </c:pt>
                <c:pt idx="7">
                  <c:v>75.099999999999994</c:v>
                </c:pt>
                <c:pt idx="8">
                  <c:v>84.7</c:v>
                </c:pt>
                <c:pt idx="9">
                  <c:v>92.7</c:v>
                </c:pt>
                <c:pt idx="10">
                  <c:v>1.6</c:v>
                </c:pt>
                <c:pt idx="11">
                  <c:v>19.899999999999999</c:v>
                </c:pt>
                <c:pt idx="12">
                  <c:v>22.9</c:v>
                </c:pt>
                <c:pt idx="13">
                  <c:v>37</c:v>
                </c:pt>
                <c:pt idx="14">
                  <c:v>46.7</c:v>
                </c:pt>
                <c:pt idx="15">
                  <c:v>50.3</c:v>
                </c:pt>
                <c:pt idx="16">
                  <c:v>68</c:v>
                </c:pt>
                <c:pt idx="17">
                  <c:v>72.5</c:v>
                </c:pt>
                <c:pt idx="18">
                  <c:v>83.6</c:v>
                </c:pt>
                <c:pt idx="19">
                  <c:v>92.7</c:v>
                </c:pt>
              </c:numCache>
            </c:numRef>
          </c:xVal>
          <c:yVal>
            <c:numRef>
              <c:f>(Sheet2!$D$122,Sheet2!$D$124,Sheet2!$D$126,Sheet2!$D$128,Sheet2!$D$130,Sheet2!$D$132,Sheet2!$D$134,Sheet2!$D$136,Sheet2!$D$138,Sheet2!$D$140,Sheet2!$D$142,Sheet2!$D$144,Sheet2!$D$146,Sheet2!$D$148,Sheet2!$D$150,Sheet2!$D$152,Sheet2!$D$154,Sheet2!$D$156,Sheet2!$D$158,Sheet2!$D$160)</c:f>
              <c:numCache>
                <c:formatCode>General</c:formatCode>
                <c:ptCount val="20"/>
                <c:pt idx="0">
                  <c:v>5.2</c:v>
                </c:pt>
                <c:pt idx="1">
                  <c:v>4.5999999999999996</c:v>
                </c:pt>
                <c:pt idx="2">
                  <c:v>8.9</c:v>
                </c:pt>
                <c:pt idx="3">
                  <c:v>2.2000000000000002</c:v>
                </c:pt>
                <c:pt idx="4">
                  <c:v>0.60000000000000064</c:v>
                </c:pt>
                <c:pt idx="5">
                  <c:v>6.3</c:v>
                </c:pt>
                <c:pt idx="6">
                  <c:v>6.9</c:v>
                </c:pt>
                <c:pt idx="7">
                  <c:v>2.7</c:v>
                </c:pt>
                <c:pt idx="8">
                  <c:v>7.2</c:v>
                </c:pt>
                <c:pt idx="9">
                  <c:v>5.7</c:v>
                </c:pt>
                <c:pt idx="10">
                  <c:v>11.9</c:v>
                </c:pt>
                <c:pt idx="11">
                  <c:v>14</c:v>
                </c:pt>
                <c:pt idx="12">
                  <c:v>18.5</c:v>
                </c:pt>
                <c:pt idx="13">
                  <c:v>11.3</c:v>
                </c:pt>
                <c:pt idx="14">
                  <c:v>11.1</c:v>
                </c:pt>
                <c:pt idx="15">
                  <c:v>11.9</c:v>
                </c:pt>
                <c:pt idx="16">
                  <c:v>17.5</c:v>
                </c:pt>
                <c:pt idx="17">
                  <c:v>13.3</c:v>
                </c:pt>
                <c:pt idx="18">
                  <c:v>18</c:v>
                </c:pt>
                <c:pt idx="19">
                  <c:v>17.8</c:v>
                </c:pt>
              </c:numCache>
            </c:numRef>
          </c:yVal>
        </c:ser>
        <c:axId val="156670976"/>
        <c:axId val="156685056"/>
      </c:scatterChart>
      <c:valAx>
        <c:axId val="156670976"/>
        <c:scaling>
          <c:orientation val="minMax"/>
          <c:max val="100"/>
        </c:scaling>
        <c:delete val="1"/>
        <c:axPos val="b"/>
        <c:majorGridlines/>
        <c:numFmt formatCode="General" sourceLinked="1"/>
        <c:tickLblPos val="none"/>
        <c:crossAx val="156685056"/>
        <c:crosses val="autoZero"/>
        <c:crossBetween val="midCat"/>
        <c:majorUnit val="10"/>
        <c:minorUnit val="10"/>
      </c:valAx>
      <c:valAx>
        <c:axId val="156685056"/>
        <c:scaling>
          <c:orientation val="minMax"/>
          <c:max val="20"/>
        </c:scaling>
        <c:axPos val="l"/>
        <c:majorGridlines/>
        <c:numFmt formatCode="General" sourceLinked="1"/>
        <c:tickLblPos val="nextTo"/>
        <c:crossAx val="156670976"/>
        <c:crosses val="autoZero"/>
        <c:crossBetween val="midCat"/>
        <c:majorUnit val="10"/>
      </c:valAx>
    </c:plotArea>
    <c:legend>
      <c:legendPos val="r"/>
      <c:layout/>
    </c:legend>
    <c:plotVisOnly val="1"/>
    <c:dispBlanksAs val="gap"/>
  </c:chart>
  <c:externalData r:id="rId2"/>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$162,Sheet2!$C$164,Sheet2!$C$166,Sheet2!$C$168,Sheet2!$C$170,Sheet2!$C$172,Sheet2!$C$174,Sheet2!$C$176,Sheet2!$C$178,Sheet2!$C$180,Sheet2!$C$182,Sheet2!$C$184,Sheet2!$C$186,Sheet2!$C$188,Sheet2!$C$190,Sheet2!$C$192,Sheet2!$C$194,Sheet2!$C$196,Sheet2!$C$198,Sheet2!$C$200)</c:f>
              <c:numCache>
                <c:formatCode>General</c:formatCode>
                <c:ptCount val="20"/>
                <c:pt idx="0">
                  <c:v>0.5</c:v>
                </c:pt>
                <c:pt idx="1">
                  <c:v>10.6</c:v>
                </c:pt>
                <c:pt idx="2">
                  <c:v>23.5</c:v>
                </c:pt>
                <c:pt idx="3">
                  <c:v>35.300000000000004</c:v>
                </c:pt>
                <c:pt idx="4">
                  <c:v>42.2</c:v>
                </c:pt>
                <c:pt idx="5">
                  <c:v>52.6</c:v>
                </c:pt>
                <c:pt idx="6">
                  <c:v>61.4</c:v>
                </c:pt>
                <c:pt idx="7">
                  <c:v>78.2</c:v>
                </c:pt>
                <c:pt idx="8">
                  <c:v>82.3</c:v>
                </c:pt>
                <c:pt idx="9">
                  <c:v>91</c:v>
                </c:pt>
                <c:pt idx="10">
                  <c:v>5.7</c:v>
                </c:pt>
                <c:pt idx="11">
                  <c:v>11.1</c:v>
                </c:pt>
                <c:pt idx="12">
                  <c:v>26</c:v>
                </c:pt>
                <c:pt idx="13">
                  <c:v>33.1</c:v>
                </c:pt>
                <c:pt idx="14">
                  <c:v>43.8</c:v>
                </c:pt>
                <c:pt idx="15">
                  <c:v>54.1</c:v>
                </c:pt>
                <c:pt idx="16">
                  <c:v>64.400000000000006</c:v>
                </c:pt>
                <c:pt idx="17">
                  <c:v>78.7</c:v>
                </c:pt>
                <c:pt idx="18">
                  <c:v>80.7</c:v>
                </c:pt>
                <c:pt idx="19">
                  <c:v>90.5</c:v>
                </c:pt>
              </c:numCache>
            </c:numRef>
          </c:xVal>
          <c:yVal>
            <c:numRef>
              <c:f>(Sheet2!$D$162,Sheet2!$D$164,Sheet2!$D$166,Sheet2!$D$168,Sheet2!$D$170,Sheet2!$D$172,Sheet2!$D$174,Sheet2!$D$176,Sheet2!$D$178,Sheet2!$D$180,Sheet2!$D$182,Sheet2!$D$184,Sheet2!$D$186,Sheet2!$D$188:$D$189,Sheet2!$D$189,Sheet2!$D$190,Sheet2!$D$192,Sheet2!$D$194,Sheet2!$D$196,Sheet2!$D$198,Sheet2!$D$200)</c:f>
              <c:numCache>
                <c:formatCode>General</c:formatCode>
                <c:ptCount val="22"/>
                <c:pt idx="0">
                  <c:v>1.4</c:v>
                </c:pt>
                <c:pt idx="1">
                  <c:v>1.8</c:v>
                </c:pt>
                <c:pt idx="2">
                  <c:v>4.4000000000000004</c:v>
                </c:pt>
                <c:pt idx="3">
                  <c:v>1.4</c:v>
                </c:pt>
                <c:pt idx="4">
                  <c:v>6.7</c:v>
                </c:pt>
                <c:pt idx="5">
                  <c:v>5.3</c:v>
                </c:pt>
                <c:pt idx="6">
                  <c:v>2.2000000000000002</c:v>
                </c:pt>
                <c:pt idx="7">
                  <c:v>6.8</c:v>
                </c:pt>
                <c:pt idx="8">
                  <c:v>6.3</c:v>
                </c:pt>
                <c:pt idx="9">
                  <c:v>4.5999999999999996</c:v>
                </c:pt>
                <c:pt idx="10">
                  <c:v>18.5</c:v>
                </c:pt>
                <c:pt idx="11">
                  <c:v>16</c:v>
                </c:pt>
                <c:pt idx="12">
                  <c:v>18.899999999999999</c:v>
                </c:pt>
                <c:pt idx="13">
                  <c:v>11.3</c:v>
                </c:pt>
                <c:pt idx="14">
                  <c:v>15</c:v>
                </c:pt>
                <c:pt idx="15">
                  <c:v>15</c:v>
                </c:pt>
                <c:pt idx="16">
                  <c:v>13.2</c:v>
                </c:pt>
                <c:pt idx="17">
                  <c:v>15.8</c:v>
                </c:pt>
                <c:pt idx="18">
                  <c:v>10.4</c:v>
                </c:pt>
                <c:pt idx="19">
                  <c:v>18.7</c:v>
                </c:pt>
                <c:pt idx="20">
                  <c:v>19.5</c:v>
                </c:pt>
                <c:pt idx="21">
                  <c:v>17.399999999999999</c:v>
                </c:pt>
              </c:numCache>
            </c:numRef>
          </c:yVal>
        </c:ser>
        <c:axId val="156906624"/>
        <c:axId val="156908160"/>
      </c:scatterChart>
      <c:valAx>
        <c:axId val="156906624"/>
        <c:scaling>
          <c:orientation val="minMax"/>
          <c:max val="100"/>
        </c:scaling>
        <c:delete val="1"/>
        <c:axPos val="b"/>
        <c:majorGridlines/>
        <c:numFmt formatCode="General" sourceLinked="1"/>
        <c:tickLblPos val="none"/>
        <c:crossAx val="156908160"/>
        <c:crosses val="autoZero"/>
        <c:crossBetween val="midCat"/>
        <c:majorUnit val="10"/>
        <c:minorUnit val="10"/>
      </c:valAx>
      <c:valAx>
        <c:axId val="156908160"/>
        <c:scaling>
          <c:orientation val="minMax"/>
          <c:max val="20"/>
        </c:scaling>
        <c:axPos val="l"/>
        <c:majorGridlines/>
        <c:numFmt formatCode="General" sourceLinked="1"/>
        <c:tickLblPos val="nextTo"/>
        <c:crossAx val="156906624"/>
        <c:crosses val="autoZero"/>
        <c:crossBetween val="midCat"/>
        <c:majorUnit val="10"/>
      </c:valAx>
    </c:plotArea>
    <c:legend>
      <c:legendPos val="r"/>
      <c:layout/>
    </c:legend>
    <c:plotVisOnly val="1"/>
    <c:dispBlanksAs val="gap"/>
  </c:chart>
  <c:externalData r:id="rId2"/>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(Sheet2!$C$2,Sheet2!$C$4,Sheet2!$C$6,Sheet2!$C$8,Sheet2!$C$10,Sheet2!$C$12,Sheet2!$C$14,Sheet2!$C$16,Sheet2!$C$18,Sheet2!$C$20,Sheet2!$C$22,Sheet2!$C$24,Sheet2!$C$26,Sheet2!$C$28,Sheet2!$C$30,Sheet2!$C$32,Sheet2!$C$34,Sheet2!$C$36,Sheet2!$C$38,Sheet2!$C$40)</c:f>
              <c:numCache>
                <c:formatCode>General</c:formatCode>
                <c:ptCount val="20"/>
                <c:pt idx="0">
                  <c:v>0.70000000000000062</c:v>
                </c:pt>
                <c:pt idx="1">
                  <c:v>10.8</c:v>
                </c:pt>
                <c:pt idx="2">
                  <c:v>22</c:v>
                </c:pt>
                <c:pt idx="3">
                  <c:v>36.5</c:v>
                </c:pt>
                <c:pt idx="4">
                  <c:v>45.1</c:v>
                </c:pt>
                <c:pt idx="5">
                  <c:v>58.6</c:v>
                </c:pt>
                <c:pt idx="6">
                  <c:v>62.4</c:v>
                </c:pt>
                <c:pt idx="7">
                  <c:v>75</c:v>
                </c:pt>
                <c:pt idx="8">
                  <c:v>81.900000000000006</c:v>
                </c:pt>
                <c:pt idx="9">
                  <c:v>94.5</c:v>
                </c:pt>
                <c:pt idx="10">
                  <c:v>3.1</c:v>
                </c:pt>
                <c:pt idx="11">
                  <c:v>11.4</c:v>
                </c:pt>
                <c:pt idx="12">
                  <c:v>22.2</c:v>
                </c:pt>
                <c:pt idx="13">
                  <c:v>32.6</c:v>
                </c:pt>
                <c:pt idx="14">
                  <c:v>41.3</c:v>
                </c:pt>
                <c:pt idx="15">
                  <c:v>53.3</c:v>
                </c:pt>
                <c:pt idx="16">
                  <c:v>64.599999999999994</c:v>
                </c:pt>
                <c:pt idx="17">
                  <c:v>77.2</c:v>
                </c:pt>
                <c:pt idx="18">
                  <c:v>82.2</c:v>
                </c:pt>
                <c:pt idx="19">
                  <c:v>92.4</c:v>
                </c:pt>
              </c:numCache>
            </c:numRef>
          </c:xVal>
          <c:yVal>
            <c:numRef>
              <c:f>(Sheet2!$D$2,Sheet2!$D$4,Sheet2!$D$6,Sheet2!$D$8,Sheet2!$D$10,Sheet2!$D$12,Sheet2!$D$14,Sheet2!$D$16,Sheet2!$D$18,Sheet2!$D$20,Sheet2!$D$22,Sheet2!$D$24,Sheet2!$D$26,Sheet2!$D$28,Sheet2!$D$30,Sheet2!$D$32,Sheet2!$D$34,Sheet2!$D$36,Sheet2!$D$38,Sheet2!$D$40)</c:f>
              <c:numCache>
                <c:formatCode>General</c:formatCode>
                <c:ptCount val="20"/>
                <c:pt idx="0">
                  <c:v>6.7</c:v>
                </c:pt>
                <c:pt idx="1">
                  <c:v>4.0999999999999996</c:v>
                </c:pt>
                <c:pt idx="2">
                  <c:v>5.0999999999999996</c:v>
                </c:pt>
                <c:pt idx="3">
                  <c:v>2.4</c:v>
                </c:pt>
                <c:pt idx="4">
                  <c:v>2.8</c:v>
                </c:pt>
                <c:pt idx="5">
                  <c:v>5.9</c:v>
                </c:pt>
                <c:pt idx="6">
                  <c:v>8.3000000000000007</c:v>
                </c:pt>
                <c:pt idx="7">
                  <c:v>6.4</c:v>
                </c:pt>
                <c:pt idx="8">
                  <c:v>3.1</c:v>
                </c:pt>
                <c:pt idx="9">
                  <c:v>4.9000000000000004</c:v>
                </c:pt>
                <c:pt idx="10">
                  <c:v>19</c:v>
                </c:pt>
                <c:pt idx="11">
                  <c:v>10.9</c:v>
                </c:pt>
                <c:pt idx="12">
                  <c:v>10.200000000000001</c:v>
                </c:pt>
                <c:pt idx="13">
                  <c:v>14.1</c:v>
                </c:pt>
                <c:pt idx="14">
                  <c:v>14.3</c:v>
                </c:pt>
                <c:pt idx="15">
                  <c:v>12.5</c:v>
                </c:pt>
                <c:pt idx="16">
                  <c:v>13.3</c:v>
                </c:pt>
                <c:pt idx="17">
                  <c:v>18.5</c:v>
                </c:pt>
                <c:pt idx="18">
                  <c:v>15.5</c:v>
                </c:pt>
                <c:pt idx="19">
                  <c:v>10.200000000000001</c:v>
                </c:pt>
              </c:numCache>
            </c:numRef>
          </c:yVal>
        </c:ser>
        <c:axId val="152287488"/>
        <c:axId val="152297472"/>
      </c:scatterChart>
      <c:valAx>
        <c:axId val="152287488"/>
        <c:scaling>
          <c:orientation val="minMax"/>
          <c:max val="100"/>
        </c:scaling>
        <c:axPos val="b"/>
        <c:majorGridlines/>
        <c:numFmt formatCode="General" sourceLinked="1"/>
        <c:tickLblPos val="nextTo"/>
        <c:crossAx val="152297472"/>
        <c:crosses val="autoZero"/>
        <c:crossBetween val="midCat"/>
        <c:majorUnit val="10"/>
        <c:minorUnit val="10"/>
      </c:valAx>
      <c:valAx>
        <c:axId val="152297472"/>
        <c:scaling>
          <c:orientation val="minMax"/>
          <c:max val="20"/>
        </c:scaling>
        <c:axPos val="l"/>
        <c:majorGridlines/>
        <c:numFmt formatCode="General" sourceLinked="1"/>
        <c:tickLblPos val="nextTo"/>
        <c:crossAx val="152287488"/>
        <c:crosses val="autoZero"/>
        <c:crossBetween val="midCat"/>
        <c:majorUnit val="10"/>
      </c:valAx>
    </c:plotArea>
    <c:legend>
      <c:legendPos val="r"/>
      <c:layout/>
    </c:legend>
    <c:plotVisOnly val="1"/>
    <c:dispBlanksAs val="gap"/>
  </c:chart>
  <c:externalData r:id="rId2"/>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(Sheet2!$C$42,Sheet2!$C$44,Sheet2!$C$46,Sheet2!$C$48,Sheet2!$C$50,Sheet2!$C$52,Sheet2!$C$54,Sheet2!$C$56,Sheet2!$C$58,Sheet2!$C$60,Sheet2!$C$62,Sheet2!$C$64,Sheet2!$C$66,Sheet2!$C$68,Sheet2!$C$70,Sheet2!$C$72,Sheet2!$C$74,Sheet2!$C$76,Sheet2!$C$78,Sheet2!$C$80)</c:f>
              <c:numCache>
                <c:formatCode>General</c:formatCode>
                <c:ptCount val="20"/>
                <c:pt idx="0">
                  <c:v>3.1</c:v>
                </c:pt>
                <c:pt idx="1">
                  <c:v>14.6</c:v>
                </c:pt>
                <c:pt idx="2">
                  <c:v>26.7</c:v>
                </c:pt>
                <c:pt idx="3">
                  <c:v>34.9</c:v>
                </c:pt>
                <c:pt idx="4">
                  <c:v>41.5</c:v>
                </c:pt>
                <c:pt idx="5">
                  <c:v>50.6</c:v>
                </c:pt>
                <c:pt idx="6">
                  <c:v>68.5</c:v>
                </c:pt>
                <c:pt idx="7">
                  <c:v>76.7</c:v>
                </c:pt>
                <c:pt idx="8">
                  <c:v>86.2</c:v>
                </c:pt>
                <c:pt idx="9">
                  <c:v>95.6</c:v>
                </c:pt>
                <c:pt idx="10">
                  <c:v>3.8</c:v>
                </c:pt>
                <c:pt idx="11">
                  <c:v>18.8</c:v>
                </c:pt>
                <c:pt idx="12">
                  <c:v>26.2</c:v>
                </c:pt>
                <c:pt idx="13">
                  <c:v>33.9</c:v>
                </c:pt>
                <c:pt idx="14">
                  <c:v>44.7</c:v>
                </c:pt>
                <c:pt idx="15">
                  <c:v>58.7</c:v>
                </c:pt>
                <c:pt idx="16">
                  <c:v>62.5</c:v>
                </c:pt>
                <c:pt idx="17">
                  <c:v>72</c:v>
                </c:pt>
                <c:pt idx="18">
                  <c:v>80.900000000000006</c:v>
                </c:pt>
                <c:pt idx="19">
                  <c:v>99</c:v>
                </c:pt>
              </c:numCache>
            </c:numRef>
          </c:xVal>
          <c:yVal>
            <c:numRef>
              <c:f>(Sheet2!$D$42,Sheet2!$D$44,Sheet2!$D$46,Sheet2!$D$48,Sheet2!$D$50,Sheet2!$D$52,Sheet2!$D$54,Sheet2!$D$56,Sheet2!$D$58,Sheet2!$D$60,Sheet2!$D$62,Sheet2!$D$64,Sheet2!$D$66,Sheet2!$D$68,Sheet2!$D$70,Sheet2!$D$72,Sheet2!$D$74,Sheet2!$D$76,Sheet2!$D$78,Sheet2!$D$80,Sheet2!$D$80)</c:f>
              <c:numCache>
                <c:formatCode>General</c:formatCode>
                <c:ptCount val="21"/>
                <c:pt idx="0">
                  <c:v>3.7</c:v>
                </c:pt>
                <c:pt idx="1">
                  <c:v>1.9000000000000001</c:v>
                </c:pt>
                <c:pt idx="2">
                  <c:v>3.8</c:v>
                </c:pt>
                <c:pt idx="3">
                  <c:v>3.9</c:v>
                </c:pt>
                <c:pt idx="4">
                  <c:v>0.70000000000000062</c:v>
                </c:pt>
                <c:pt idx="5">
                  <c:v>7.2</c:v>
                </c:pt>
                <c:pt idx="6">
                  <c:v>0.5</c:v>
                </c:pt>
                <c:pt idx="7">
                  <c:v>2.9</c:v>
                </c:pt>
                <c:pt idx="8">
                  <c:v>5.2</c:v>
                </c:pt>
                <c:pt idx="9">
                  <c:v>8.8000000000000007</c:v>
                </c:pt>
                <c:pt idx="10">
                  <c:v>13.8</c:v>
                </c:pt>
                <c:pt idx="11">
                  <c:v>14.4</c:v>
                </c:pt>
                <c:pt idx="12">
                  <c:v>10.7</c:v>
                </c:pt>
                <c:pt idx="13">
                  <c:v>14.8</c:v>
                </c:pt>
                <c:pt idx="14">
                  <c:v>19.399999999999999</c:v>
                </c:pt>
                <c:pt idx="15">
                  <c:v>18.2</c:v>
                </c:pt>
                <c:pt idx="16">
                  <c:v>10.9</c:v>
                </c:pt>
                <c:pt idx="17">
                  <c:v>13.3</c:v>
                </c:pt>
                <c:pt idx="18">
                  <c:v>11.4</c:v>
                </c:pt>
                <c:pt idx="19">
                  <c:v>13.4</c:v>
                </c:pt>
                <c:pt idx="20">
                  <c:v>13.4</c:v>
                </c:pt>
              </c:numCache>
            </c:numRef>
          </c:yVal>
        </c:ser>
        <c:axId val="157102464"/>
        <c:axId val="157104000"/>
      </c:scatterChart>
      <c:valAx>
        <c:axId val="157102464"/>
        <c:scaling>
          <c:orientation val="minMax"/>
          <c:max val="100"/>
        </c:scaling>
        <c:delete val="1"/>
        <c:axPos val="b"/>
        <c:majorGridlines/>
        <c:numFmt formatCode="General" sourceLinked="1"/>
        <c:tickLblPos val="none"/>
        <c:crossAx val="157104000"/>
        <c:crosses val="autoZero"/>
        <c:crossBetween val="midCat"/>
        <c:majorUnit val="10"/>
        <c:minorUnit val="10"/>
      </c:valAx>
      <c:valAx>
        <c:axId val="157104000"/>
        <c:scaling>
          <c:orientation val="minMax"/>
          <c:max val="20"/>
        </c:scaling>
        <c:axPos val="l"/>
        <c:majorGridlines/>
        <c:numFmt formatCode="General" sourceLinked="1"/>
        <c:tickLblPos val="nextTo"/>
        <c:crossAx val="157102464"/>
        <c:crosses val="autoZero"/>
        <c:crossBetween val="midCat"/>
        <c:majorUnit val="10"/>
      </c:valAx>
    </c:plotArea>
    <c:legend>
      <c:legendPos val="r"/>
      <c:layout/>
    </c:legend>
    <c:plotVisOnly val="1"/>
    <c:dispBlanksAs val="gap"/>
  </c:chart>
  <c:externalData r:id="rId2"/>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(Sheet2!$C$82,Sheet2!$C$84,Sheet2!$C$86,Sheet2!$C$88,Sheet2!$C$90,Sheet2!$C$92,Sheet2!$C$94,Sheet2!$C$96,Sheet2!$C$98,Sheet2!$C$100,Sheet2!$C$102,Sheet2!$C$104,Sheet2!$C$106,Sheet2!$C$108,Sheet2!$C$110,Sheet2!$C$112,Sheet2!$C$114,Sheet2!$C$116,Sheet2!$C$118,Sheet2!$C$120)</c:f>
              <c:numCache>
                <c:formatCode>General</c:formatCode>
                <c:ptCount val="20"/>
                <c:pt idx="0">
                  <c:v>5.9</c:v>
                </c:pt>
                <c:pt idx="1">
                  <c:v>18.3</c:v>
                </c:pt>
                <c:pt idx="2">
                  <c:v>20.2</c:v>
                </c:pt>
                <c:pt idx="3">
                  <c:v>34.4</c:v>
                </c:pt>
                <c:pt idx="4">
                  <c:v>47.7</c:v>
                </c:pt>
                <c:pt idx="5">
                  <c:v>53.7</c:v>
                </c:pt>
                <c:pt idx="6">
                  <c:v>67.400000000000006</c:v>
                </c:pt>
                <c:pt idx="7">
                  <c:v>79.400000000000006</c:v>
                </c:pt>
                <c:pt idx="8">
                  <c:v>89.1</c:v>
                </c:pt>
                <c:pt idx="9">
                  <c:v>96.8</c:v>
                </c:pt>
                <c:pt idx="10">
                  <c:v>2.2000000000000002</c:v>
                </c:pt>
                <c:pt idx="11">
                  <c:v>17.399999999999999</c:v>
                </c:pt>
                <c:pt idx="12">
                  <c:v>29.2</c:v>
                </c:pt>
                <c:pt idx="13">
                  <c:v>30.5</c:v>
                </c:pt>
                <c:pt idx="14">
                  <c:v>47.4</c:v>
                </c:pt>
                <c:pt idx="15">
                  <c:v>57.9</c:v>
                </c:pt>
                <c:pt idx="16">
                  <c:v>67.5</c:v>
                </c:pt>
                <c:pt idx="17">
                  <c:v>77.7</c:v>
                </c:pt>
                <c:pt idx="18">
                  <c:v>80.5</c:v>
                </c:pt>
                <c:pt idx="19">
                  <c:v>97.9</c:v>
                </c:pt>
              </c:numCache>
            </c:numRef>
          </c:xVal>
          <c:yVal>
            <c:numRef>
              <c:f>(Sheet2!$D$82,Sheet2!$D$84,Sheet2!$D$86,Sheet2!$D$88,Sheet2!$D$90,Sheet2!$D$92,Sheet2!$D$94,Sheet2!$D$96,Sheet2!$D$98,Sheet2!$D$100,Sheet2!$D$102,Sheet2!$D$104,Sheet2!$D$106,Sheet2!$D$108,Sheet2!$D$110,Sheet2!$D$112,Sheet2!$D$114,Sheet2!$D$116,Sheet2!$D$118,Sheet2!$D$120)</c:f>
              <c:numCache>
                <c:formatCode>General</c:formatCode>
                <c:ptCount val="20"/>
                <c:pt idx="0">
                  <c:v>7.7</c:v>
                </c:pt>
                <c:pt idx="1">
                  <c:v>0.4</c:v>
                </c:pt>
                <c:pt idx="2">
                  <c:v>8.9</c:v>
                </c:pt>
                <c:pt idx="3">
                  <c:v>7</c:v>
                </c:pt>
                <c:pt idx="4">
                  <c:v>0</c:v>
                </c:pt>
                <c:pt idx="5">
                  <c:v>3.6</c:v>
                </c:pt>
                <c:pt idx="6">
                  <c:v>8.4</c:v>
                </c:pt>
                <c:pt idx="7">
                  <c:v>5.8</c:v>
                </c:pt>
                <c:pt idx="8">
                  <c:v>2.5</c:v>
                </c:pt>
                <c:pt idx="9">
                  <c:v>5.0999999999999996</c:v>
                </c:pt>
                <c:pt idx="10">
                  <c:v>14.3</c:v>
                </c:pt>
                <c:pt idx="11">
                  <c:v>11.6</c:v>
                </c:pt>
                <c:pt idx="12">
                  <c:v>16</c:v>
                </c:pt>
                <c:pt idx="13">
                  <c:v>11.1</c:v>
                </c:pt>
                <c:pt idx="14">
                  <c:v>14.4</c:v>
                </c:pt>
                <c:pt idx="15">
                  <c:v>12.9</c:v>
                </c:pt>
                <c:pt idx="16">
                  <c:v>11.3</c:v>
                </c:pt>
                <c:pt idx="17">
                  <c:v>14.7</c:v>
                </c:pt>
                <c:pt idx="18">
                  <c:v>11.8</c:v>
                </c:pt>
                <c:pt idx="19">
                  <c:v>19.8</c:v>
                </c:pt>
              </c:numCache>
            </c:numRef>
          </c:yVal>
        </c:ser>
        <c:axId val="157120000"/>
        <c:axId val="157121536"/>
      </c:scatterChart>
      <c:valAx>
        <c:axId val="157120000"/>
        <c:scaling>
          <c:orientation val="minMax"/>
          <c:max val="100"/>
        </c:scaling>
        <c:delete val="1"/>
        <c:axPos val="b"/>
        <c:majorGridlines/>
        <c:numFmt formatCode="General" sourceLinked="1"/>
        <c:tickLblPos val="none"/>
        <c:crossAx val="157121536"/>
        <c:crosses val="autoZero"/>
        <c:crossBetween val="midCat"/>
        <c:majorUnit val="10"/>
        <c:minorUnit val="10"/>
      </c:valAx>
      <c:valAx>
        <c:axId val="157121536"/>
        <c:scaling>
          <c:orientation val="minMax"/>
          <c:max val="20"/>
        </c:scaling>
        <c:axPos val="l"/>
        <c:majorGridlines/>
        <c:numFmt formatCode="General" sourceLinked="1"/>
        <c:tickLblPos val="nextTo"/>
        <c:crossAx val="157120000"/>
        <c:crosses val="autoZero"/>
        <c:crossBetween val="midCat"/>
        <c:majorUnit val="10"/>
      </c:valAx>
    </c:plotArea>
    <c:legend>
      <c:legendPos val="r"/>
      <c:layout/>
    </c:legend>
    <c:plotVisOnly val="1"/>
    <c:dispBlanksAs val="gap"/>
  </c:chart>
  <c:externalData r:id="rId2"/>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$122,Sheet2!$C$124,Sheet2!$C$126,Sheet2!$C$128,Sheet2!$C$130,Sheet2!$C$132,Sheet2!$C$134,Sheet2!$C$136,Sheet2!$C$138,Sheet2!$C$140,Sheet2!$C$142,Sheet2!$C$144,Sheet2!$C$146,Sheet2!$C$148,Sheet2!$C$150,Sheet2!$C$152,Sheet2!$C$154,Sheet2!$C$156,Sheet2!$C$158,Sheet2!$C$160)</c:f>
              <c:numCache>
                <c:formatCode>General</c:formatCode>
                <c:ptCount val="20"/>
                <c:pt idx="0">
                  <c:v>1.9000000000000001</c:v>
                </c:pt>
                <c:pt idx="1">
                  <c:v>17.8</c:v>
                </c:pt>
                <c:pt idx="2">
                  <c:v>21</c:v>
                </c:pt>
                <c:pt idx="3">
                  <c:v>37.9</c:v>
                </c:pt>
                <c:pt idx="4">
                  <c:v>43.3</c:v>
                </c:pt>
                <c:pt idx="5">
                  <c:v>58.5</c:v>
                </c:pt>
                <c:pt idx="6">
                  <c:v>63.5</c:v>
                </c:pt>
                <c:pt idx="7">
                  <c:v>75.099999999999994</c:v>
                </c:pt>
                <c:pt idx="8">
                  <c:v>84.7</c:v>
                </c:pt>
                <c:pt idx="9">
                  <c:v>92.7</c:v>
                </c:pt>
                <c:pt idx="10">
                  <c:v>1.6</c:v>
                </c:pt>
                <c:pt idx="11">
                  <c:v>19.899999999999999</c:v>
                </c:pt>
                <c:pt idx="12">
                  <c:v>22.9</c:v>
                </c:pt>
                <c:pt idx="13">
                  <c:v>37</c:v>
                </c:pt>
                <c:pt idx="14">
                  <c:v>46.7</c:v>
                </c:pt>
                <c:pt idx="15">
                  <c:v>50.3</c:v>
                </c:pt>
                <c:pt idx="16">
                  <c:v>68</c:v>
                </c:pt>
                <c:pt idx="17">
                  <c:v>72.5</c:v>
                </c:pt>
                <c:pt idx="18">
                  <c:v>83.6</c:v>
                </c:pt>
                <c:pt idx="19">
                  <c:v>92.7</c:v>
                </c:pt>
              </c:numCache>
            </c:numRef>
          </c:xVal>
          <c:yVal>
            <c:numRef>
              <c:f>(Sheet2!$D$122,Sheet2!$D$124,Sheet2!$D$126,Sheet2!$D$128,Sheet2!$D$130,Sheet2!$D$132,Sheet2!$D$134,Sheet2!$D$136,Sheet2!$D$138,Sheet2!$D$140,Sheet2!$D$142,Sheet2!$D$144,Sheet2!$D$146,Sheet2!$D$148,Sheet2!$D$150,Sheet2!$D$152,Sheet2!$D$154,Sheet2!$D$156,Sheet2!$D$158,Sheet2!$D$160)</c:f>
              <c:numCache>
                <c:formatCode>General</c:formatCode>
                <c:ptCount val="20"/>
                <c:pt idx="0">
                  <c:v>5.2</c:v>
                </c:pt>
                <c:pt idx="1">
                  <c:v>4.5999999999999996</c:v>
                </c:pt>
                <c:pt idx="2">
                  <c:v>8.9</c:v>
                </c:pt>
                <c:pt idx="3">
                  <c:v>2.2000000000000002</c:v>
                </c:pt>
                <c:pt idx="4">
                  <c:v>0.60000000000000064</c:v>
                </c:pt>
                <c:pt idx="5">
                  <c:v>6.3</c:v>
                </c:pt>
                <c:pt idx="6">
                  <c:v>6.9</c:v>
                </c:pt>
                <c:pt idx="7">
                  <c:v>2.7</c:v>
                </c:pt>
                <c:pt idx="8">
                  <c:v>7.2</c:v>
                </c:pt>
                <c:pt idx="9">
                  <c:v>5.7</c:v>
                </c:pt>
                <c:pt idx="10">
                  <c:v>11.9</c:v>
                </c:pt>
                <c:pt idx="11">
                  <c:v>14</c:v>
                </c:pt>
                <c:pt idx="12">
                  <c:v>18.5</c:v>
                </c:pt>
                <c:pt idx="13">
                  <c:v>11.3</c:v>
                </c:pt>
                <c:pt idx="14">
                  <c:v>11.1</c:v>
                </c:pt>
                <c:pt idx="15">
                  <c:v>11.9</c:v>
                </c:pt>
                <c:pt idx="16">
                  <c:v>17.5</c:v>
                </c:pt>
                <c:pt idx="17">
                  <c:v>13.3</c:v>
                </c:pt>
                <c:pt idx="18">
                  <c:v>18</c:v>
                </c:pt>
                <c:pt idx="19">
                  <c:v>17.8</c:v>
                </c:pt>
              </c:numCache>
            </c:numRef>
          </c:yVal>
        </c:ser>
        <c:axId val="157150208"/>
        <c:axId val="158814976"/>
      </c:scatterChart>
      <c:valAx>
        <c:axId val="157150208"/>
        <c:scaling>
          <c:orientation val="minMax"/>
          <c:max val="100"/>
        </c:scaling>
        <c:delete val="1"/>
        <c:axPos val="b"/>
        <c:majorGridlines/>
        <c:numFmt formatCode="General" sourceLinked="1"/>
        <c:tickLblPos val="none"/>
        <c:crossAx val="158814976"/>
        <c:crosses val="autoZero"/>
        <c:crossBetween val="midCat"/>
        <c:majorUnit val="10"/>
        <c:minorUnit val="10"/>
      </c:valAx>
      <c:valAx>
        <c:axId val="158814976"/>
        <c:scaling>
          <c:orientation val="minMax"/>
          <c:max val="20"/>
        </c:scaling>
        <c:axPos val="l"/>
        <c:majorGridlines/>
        <c:numFmt formatCode="General" sourceLinked="1"/>
        <c:tickLblPos val="nextTo"/>
        <c:crossAx val="157150208"/>
        <c:crosses val="autoZero"/>
        <c:crossBetween val="midCat"/>
        <c:majorUnit val="10"/>
      </c:valAx>
    </c:plotArea>
    <c:legend>
      <c:legendPos val="r"/>
      <c:layout/>
    </c:legend>
    <c:plotVisOnly val="1"/>
    <c:dispBlanksAs val="gap"/>
  </c:chart>
  <c:externalData r:id="rId2"/>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$162,Sheet2!$C$164,Sheet2!$C$166,Sheet2!$C$168,Sheet2!$C$170,Sheet2!$C$172,Sheet2!$C$174,Sheet2!$C$176,Sheet2!$C$178,Sheet2!$C$180,Sheet2!$C$182,Sheet2!$C$184,Sheet2!$C$186,Sheet2!$C$188,Sheet2!$C$190,Sheet2!$C$192,Sheet2!$C$194,Sheet2!$C$196,Sheet2!$C$198,Sheet2!$C$200)</c:f>
              <c:numCache>
                <c:formatCode>General</c:formatCode>
                <c:ptCount val="20"/>
                <c:pt idx="0">
                  <c:v>0.5</c:v>
                </c:pt>
                <c:pt idx="1">
                  <c:v>10.6</c:v>
                </c:pt>
                <c:pt idx="2">
                  <c:v>23.5</c:v>
                </c:pt>
                <c:pt idx="3">
                  <c:v>35.300000000000004</c:v>
                </c:pt>
                <c:pt idx="4">
                  <c:v>42.2</c:v>
                </c:pt>
                <c:pt idx="5">
                  <c:v>52.6</c:v>
                </c:pt>
                <c:pt idx="6">
                  <c:v>61.4</c:v>
                </c:pt>
                <c:pt idx="7">
                  <c:v>78.2</c:v>
                </c:pt>
                <c:pt idx="8">
                  <c:v>82.3</c:v>
                </c:pt>
                <c:pt idx="9">
                  <c:v>91</c:v>
                </c:pt>
                <c:pt idx="10">
                  <c:v>5.7</c:v>
                </c:pt>
                <c:pt idx="11">
                  <c:v>11.1</c:v>
                </c:pt>
                <c:pt idx="12">
                  <c:v>26</c:v>
                </c:pt>
                <c:pt idx="13">
                  <c:v>33.1</c:v>
                </c:pt>
                <c:pt idx="14">
                  <c:v>43.8</c:v>
                </c:pt>
                <c:pt idx="15">
                  <c:v>54.1</c:v>
                </c:pt>
                <c:pt idx="16">
                  <c:v>64.400000000000006</c:v>
                </c:pt>
                <c:pt idx="17">
                  <c:v>78.7</c:v>
                </c:pt>
                <c:pt idx="18">
                  <c:v>80.7</c:v>
                </c:pt>
                <c:pt idx="19">
                  <c:v>90.5</c:v>
                </c:pt>
              </c:numCache>
            </c:numRef>
          </c:xVal>
          <c:yVal>
            <c:numRef>
              <c:f>(Sheet2!$D$162,Sheet2!$D$164,Sheet2!$D$166,Sheet2!$D$168,Sheet2!$D$170,Sheet2!$D$172,Sheet2!$D$174,Sheet2!$D$176,Sheet2!$D$178,Sheet2!$D$180,Sheet2!$D$182,Sheet2!$D$184,Sheet2!$D$186,Sheet2!$D$188:$D$189,Sheet2!$D$189,Sheet2!$D$190,Sheet2!$D$192,Sheet2!$D$194,Sheet2!$D$196,Sheet2!$D$198,Sheet2!$D$200)</c:f>
              <c:numCache>
                <c:formatCode>General</c:formatCode>
                <c:ptCount val="22"/>
                <c:pt idx="0">
                  <c:v>1.4</c:v>
                </c:pt>
                <c:pt idx="1">
                  <c:v>1.8</c:v>
                </c:pt>
                <c:pt idx="2">
                  <c:v>4.4000000000000004</c:v>
                </c:pt>
                <c:pt idx="3">
                  <c:v>1.4</c:v>
                </c:pt>
                <c:pt idx="4">
                  <c:v>6.7</c:v>
                </c:pt>
                <c:pt idx="5">
                  <c:v>5.3</c:v>
                </c:pt>
                <c:pt idx="6">
                  <c:v>2.2000000000000002</c:v>
                </c:pt>
                <c:pt idx="7">
                  <c:v>6.8</c:v>
                </c:pt>
                <c:pt idx="8">
                  <c:v>6.3</c:v>
                </c:pt>
                <c:pt idx="9">
                  <c:v>4.5999999999999996</c:v>
                </c:pt>
                <c:pt idx="10">
                  <c:v>18.5</c:v>
                </c:pt>
                <c:pt idx="11">
                  <c:v>16</c:v>
                </c:pt>
                <c:pt idx="12">
                  <c:v>18.899999999999999</c:v>
                </c:pt>
                <c:pt idx="13">
                  <c:v>11.3</c:v>
                </c:pt>
                <c:pt idx="14">
                  <c:v>15</c:v>
                </c:pt>
                <c:pt idx="15">
                  <c:v>15</c:v>
                </c:pt>
                <c:pt idx="16">
                  <c:v>13.2</c:v>
                </c:pt>
                <c:pt idx="17">
                  <c:v>15.8</c:v>
                </c:pt>
                <c:pt idx="18">
                  <c:v>10.4</c:v>
                </c:pt>
                <c:pt idx="19">
                  <c:v>18.7</c:v>
                </c:pt>
                <c:pt idx="20">
                  <c:v>19.5</c:v>
                </c:pt>
                <c:pt idx="21">
                  <c:v>17.399999999999999</c:v>
                </c:pt>
              </c:numCache>
            </c:numRef>
          </c:yVal>
        </c:ser>
        <c:axId val="158848128"/>
        <c:axId val="158849664"/>
      </c:scatterChart>
      <c:valAx>
        <c:axId val="158848128"/>
        <c:scaling>
          <c:orientation val="minMax"/>
          <c:max val="100"/>
        </c:scaling>
        <c:delete val="1"/>
        <c:axPos val="b"/>
        <c:majorGridlines/>
        <c:numFmt formatCode="General" sourceLinked="1"/>
        <c:tickLblPos val="none"/>
        <c:crossAx val="158849664"/>
        <c:crosses val="autoZero"/>
        <c:crossBetween val="midCat"/>
        <c:majorUnit val="10"/>
        <c:minorUnit val="10"/>
      </c:valAx>
      <c:valAx>
        <c:axId val="158849664"/>
        <c:scaling>
          <c:orientation val="minMax"/>
          <c:max val="20"/>
        </c:scaling>
        <c:axPos val="l"/>
        <c:majorGridlines/>
        <c:numFmt formatCode="General" sourceLinked="1"/>
        <c:tickLblPos val="nextTo"/>
        <c:crossAx val="158848128"/>
        <c:crosses val="autoZero"/>
        <c:crossBetween val="midCat"/>
        <c:majorUnit val="10"/>
      </c:valAx>
    </c:plotArea>
    <c:legend>
      <c:legendPos val="r"/>
      <c:layout/>
    </c:legend>
    <c:plotVisOnly val="1"/>
    <c:dispBlanksAs val="gap"/>
  </c:chart>
  <c:externalData r:id="rId2"/>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Existing Link MCS</a:t>
            </a:r>
            <a:endParaRPr lang="en-US" dirty="0"/>
          </a:p>
        </c:rich>
      </c:tx>
    </c:title>
    <c:plotArea>
      <c:layout/>
      <c:barChart>
        <c:barDir val="col"/>
        <c:grouping val="clustered"/>
        <c:ser>
          <c:idx val="0"/>
          <c:order val="0"/>
          <c:tx>
            <c:v>MCS</c:v>
          </c:tx>
          <c:cat>
            <c:numRef>
              <c:f>Sheet2!$B$205:$K$205</c:f>
              <c:numCache>
                <c:formatCode>General</c:formatCode>
                <c:ptCount val="10"/>
                <c:pt idx="0">
                  <c:v>0</c:v>
                </c:pt>
                <c:pt idx="1">
                  <c:v>1</c:v>
                </c:pt>
                <c:pt idx="2">
                  <c:v>2</c:v>
                </c:pt>
                <c:pt idx="3">
                  <c:v>3</c:v>
                </c:pt>
                <c:pt idx="4" formatCode="0">
                  <c:v>4</c:v>
                </c:pt>
                <c:pt idx="5">
                  <c:v>5</c:v>
                </c:pt>
                <c:pt idx="6">
                  <c:v>6</c:v>
                </c:pt>
                <c:pt idx="7">
                  <c:v>7</c:v>
                </c:pt>
                <c:pt idx="8">
                  <c:v>8</c:v>
                </c:pt>
                <c:pt idx="9">
                  <c:v>9</c:v>
                </c:pt>
              </c:numCache>
            </c:numRef>
          </c:cat>
          <c:val>
            <c:numRef>
              <c:f>Sheet2!$B$206:$K$206</c:f>
              <c:numCache>
                <c:formatCode>General</c:formatCode>
                <c:ptCount val="10"/>
                <c:pt idx="0">
                  <c:v>0</c:v>
                </c:pt>
                <c:pt idx="1">
                  <c:v>0</c:v>
                </c:pt>
                <c:pt idx="2">
                  <c:v>0</c:v>
                </c:pt>
                <c:pt idx="3">
                  <c:v>0</c:v>
                </c:pt>
                <c:pt idx="4" formatCode="0">
                  <c:v>0</c:v>
                </c:pt>
                <c:pt idx="5">
                  <c:v>0</c:v>
                </c:pt>
                <c:pt idx="6">
                  <c:v>0</c:v>
                </c:pt>
                <c:pt idx="7">
                  <c:v>0</c:v>
                </c:pt>
                <c:pt idx="8">
                  <c:v>1</c:v>
                </c:pt>
                <c:pt idx="9">
                  <c:v>18</c:v>
                </c:pt>
              </c:numCache>
            </c:numRef>
          </c:val>
        </c:ser>
        <c:axId val="158860032"/>
        <c:axId val="159199232"/>
      </c:barChart>
      <c:catAx>
        <c:axId val="158860032"/>
        <c:scaling>
          <c:orientation val="minMax"/>
        </c:scaling>
        <c:axPos val="b"/>
        <c:numFmt formatCode="General" sourceLinked="1"/>
        <c:tickLblPos val="nextTo"/>
        <c:crossAx val="159199232"/>
        <c:crosses val="autoZero"/>
        <c:auto val="1"/>
        <c:lblAlgn val="ctr"/>
        <c:lblOffset val="100"/>
      </c:catAx>
      <c:valAx>
        <c:axId val="159199232"/>
        <c:scaling>
          <c:orientation val="minMax"/>
        </c:scaling>
        <c:axPos val="l"/>
        <c:majorGridlines/>
        <c:numFmt formatCode="General" sourceLinked="1"/>
        <c:tickLblPos val="nextTo"/>
        <c:crossAx val="158860032"/>
        <c:crosses val="autoZero"/>
        <c:crossBetween val="between"/>
      </c:valAx>
    </c:plotArea>
    <c:legend>
      <c:legendPos val="r"/>
    </c:legend>
    <c:plotVisOnly val="1"/>
    <c:dispBlanksAs val="gap"/>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800" b="1" i="0" baseline="0" dirty="0" smtClean="0"/>
              <a:t>Extra SR Link MCS</a:t>
            </a:r>
            <a:endParaRPr lang="en-US" sz="1800" b="1" i="0" baseline="0" dirty="0"/>
          </a:p>
        </c:rich>
      </c:tx>
    </c:title>
    <c:plotArea>
      <c:layout/>
      <c:barChart>
        <c:barDir val="col"/>
        <c:grouping val="clustered"/>
        <c:ser>
          <c:idx val="0"/>
          <c:order val="0"/>
          <c:tx>
            <c:v>MCS</c:v>
          </c:tx>
          <c:cat>
            <c:numRef>
              <c:f>Sheet2!$B$205:$K$205</c:f>
              <c:numCache>
                <c:formatCode>General</c:formatCode>
                <c:ptCount val="10"/>
                <c:pt idx="0">
                  <c:v>0</c:v>
                </c:pt>
                <c:pt idx="1">
                  <c:v>1</c:v>
                </c:pt>
                <c:pt idx="2">
                  <c:v>2</c:v>
                </c:pt>
                <c:pt idx="3">
                  <c:v>3</c:v>
                </c:pt>
                <c:pt idx="4" formatCode="0">
                  <c:v>4</c:v>
                </c:pt>
                <c:pt idx="5">
                  <c:v>5</c:v>
                </c:pt>
                <c:pt idx="6">
                  <c:v>6</c:v>
                </c:pt>
                <c:pt idx="7">
                  <c:v>7</c:v>
                </c:pt>
                <c:pt idx="8">
                  <c:v>8</c:v>
                </c:pt>
                <c:pt idx="9">
                  <c:v>9</c:v>
                </c:pt>
              </c:numCache>
            </c:numRef>
          </c:cat>
          <c:val>
            <c:numRef>
              <c:f>Sheet2!$B$220:$K$220</c:f>
              <c:numCache>
                <c:formatCode>General</c:formatCode>
                <c:ptCount val="10"/>
                <c:pt idx="0">
                  <c:v>7</c:v>
                </c:pt>
                <c:pt idx="1">
                  <c:v>6</c:v>
                </c:pt>
                <c:pt idx="2">
                  <c:v>14</c:v>
                </c:pt>
                <c:pt idx="3">
                  <c:v>9</c:v>
                </c:pt>
                <c:pt idx="4" formatCode="0">
                  <c:v>7</c:v>
                </c:pt>
                <c:pt idx="5">
                  <c:v>2</c:v>
                </c:pt>
                <c:pt idx="6">
                  <c:v>0</c:v>
                </c:pt>
                <c:pt idx="7">
                  <c:v>1</c:v>
                </c:pt>
                <c:pt idx="8">
                  <c:v>1</c:v>
                </c:pt>
                <c:pt idx="9">
                  <c:v>3</c:v>
                </c:pt>
              </c:numCache>
            </c:numRef>
          </c:val>
        </c:ser>
        <c:axId val="159206784"/>
        <c:axId val="159220864"/>
      </c:barChart>
      <c:catAx>
        <c:axId val="159206784"/>
        <c:scaling>
          <c:orientation val="minMax"/>
        </c:scaling>
        <c:axPos val="b"/>
        <c:numFmt formatCode="General" sourceLinked="1"/>
        <c:tickLblPos val="nextTo"/>
        <c:crossAx val="159220864"/>
        <c:crosses val="autoZero"/>
        <c:auto val="1"/>
        <c:lblAlgn val="ctr"/>
        <c:lblOffset val="100"/>
      </c:catAx>
      <c:valAx>
        <c:axId val="159220864"/>
        <c:scaling>
          <c:orientation val="minMax"/>
          <c:max val="20"/>
        </c:scaling>
        <c:axPos val="l"/>
        <c:majorGridlines/>
        <c:numFmt formatCode="General" sourceLinked="1"/>
        <c:tickLblPos val="nextTo"/>
        <c:crossAx val="159206784"/>
        <c:crosses val="autoZero"/>
        <c:crossBetween val="between"/>
      </c:valAx>
    </c:plotArea>
    <c:legend>
      <c:legendPos val="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0" baseline="0" dirty="0" smtClean="0"/>
              <a:t>Extra SR Link MCS</a:t>
            </a:r>
            <a:endParaRPr lang="en-US" sz="1800" b="1" i="0" baseline="0" dirty="0"/>
          </a:p>
        </c:rich>
      </c:tx>
      <c:layout/>
    </c:title>
    <c:plotArea>
      <c:layout/>
      <c:barChart>
        <c:barDir val="col"/>
        <c:grouping val="clustered"/>
        <c:ser>
          <c:idx val="0"/>
          <c:order val="0"/>
          <c:tx>
            <c:v>MCS</c:v>
          </c:tx>
          <c:cat>
            <c:numRef>
              <c:f>Sheet2!$B$205:$K$205</c:f>
              <c:numCache>
                <c:formatCode>General</c:formatCode>
                <c:ptCount val="10"/>
                <c:pt idx="0">
                  <c:v>0</c:v>
                </c:pt>
                <c:pt idx="1">
                  <c:v>1</c:v>
                </c:pt>
                <c:pt idx="2">
                  <c:v>2</c:v>
                </c:pt>
                <c:pt idx="3">
                  <c:v>3</c:v>
                </c:pt>
                <c:pt idx="4" formatCode="0">
                  <c:v>4</c:v>
                </c:pt>
                <c:pt idx="5">
                  <c:v>5</c:v>
                </c:pt>
                <c:pt idx="6">
                  <c:v>6</c:v>
                </c:pt>
                <c:pt idx="7">
                  <c:v>7</c:v>
                </c:pt>
                <c:pt idx="8">
                  <c:v>8</c:v>
                </c:pt>
                <c:pt idx="9">
                  <c:v>9</c:v>
                </c:pt>
              </c:numCache>
            </c:numRef>
          </c:cat>
          <c:val>
            <c:numRef>
              <c:f>Sheet2!$B$220:$K$220</c:f>
              <c:numCache>
                <c:formatCode>General</c:formatCode>
                <c:ptCount val="10"/>
                <c:pt idx="0">
                  <c:v>7</c:v>
                </c:pt>
                <c:pt idx="1">
                  <c:v>6</c:v>
                </c:pt>
                <c:pt idx="2">
                  <c:v>14</c:v>
                </c:pt>
                <c:pt idx="3">
                  <c:v>9</c:v>
                </c:pt>
                <c:pt idx="4" formatCode="0">
                  <c:v>7</c:v>
                </c:pt>
                <c:pt idx="5">
                  <c:v>2</c:v>
                </c:pt>
                <c:pt idx="6">
                  <c:v>0</c:v>
                </c:pt>
                <c:pt idx="7">
                  <c:v>1</c:v>
                </c:pt>
                <c:pt idx="8">
                  <c:v>1</c:v>
                </c:pt>
                <c:pt idx="9">
                  <c:v>3</c:v>
                </c:pt>
              </c:numCache>
            </c:numRef>
          </c:val>
        </c:ser>
        <c:axId val="149056512"/>
        <c:axId val="149062400"/>
      </c:barChart>
      <c:catAx>
        <c:axId val="149056512"/>
        <c:scaling>
          <c:orientation val="minMax"/>
        </c:scaling>
        <c:axPos val="b"/>
        <c:numFmt formatCode="General" sourceLinked="1"/>
        <c:tickLblPos val="nextTo"/>
        <c:crossAx val="149062400"/>
        <c:crosses val="autoZero"/>
        <c:auto val="1"/>
        <c:lblAlgn val="ctr"/>
        <c:lblOffset val="100"/>
      </c:catAx>
      <c:valAx>
        <c:axId val="149062400"/>
        <c:scaling>
          <c:orientation val="minMax"/>
          <c:max val="20"/>
        </c:scaling>
        <c:axPos val="l"/>
        <c:majorGridlines/>
        <c:numFmt formatCode="General" sourceLinked="1"/>
        <c:tickLblPos val="nextTo"/>
        <c:crossAx val="149056512"/>
        <c:crosses val="autoZero"/>
        <c:crossBetween val="between"/>
      </c:valAx>
    </c:plotArea>
    <c:legend>
      <c:legendPos val="r"/>
      <c:layout/>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(Sheet2!$C$2,Sheet2!$C$4,Sheet2!$C$6,Sheet2!$C$8,Sheet2!$C$10,Sheet2!$C$12,Sheet2!$C$14,Sheet2!$C$16,Sheet2!$C$18,Sheet2!$C$20,Sheet2!$C$22,Sheet2!$C$24,Sheet2!$C$26,Sheet2!$C$28,Sheet2!$C$30,Sheet2!$C$32,Sheet2!$C$34,Sheet2!$C$36,Sheet2!$C$38,Sheet2!$C$40)</c:f>
              <c:numCache>
                <c:formatCode>General</c:formatCode>
                <c:ptCount val="20"/>
                <c:pt idx="0">
                  <c:v>0.70000000000000062</c:v>
                </c:pt>
                <c:pt idx="1">
                  <c:v>10.8</c:v>
                </c:pt>
                <c:pt idx="2">
                  <c:v>22</c:v>
                </c:pt>
                <c:pt idx="3">
                  <c:v>36.5</c:v>
                </c:pt>
                <c:pt idx="4">
                  <c:v>45.1</c:v>
                </c:pt>
                <c:pt idx="5">
                  <c:v>58.6</c:v>
                </c:pt>
                <c:pt idx="6">
                  <c:v>62.4</c:v>
                </c:pt>
                <c:pt idx="7">
                  <c:v>75</c:v>
                </c:pt>
                <c:pt idx="8">
                  <c:v>81.900000000000006</c:v>
                </c:pt>
                <c:pt idx="9">
                  <c:v>94.5</c:v>
                </c:pt>
                <c:pt idx="10">
                  <c:v>3.1</c:v>
                </c:pt>
                <c:pt idx="11">
                  <c:v>11.4</c:v>
                </c:pt>
                <c:pt idx="12">
                  <c:v>22.2</c:v>
                </c:pt>
                <c:pt idx="13">
                  <c:v>32.6</c:v>
                </c:pt>
                <c:pt idx="14">
                  <c:v>41.3</c:v>
                </c:pt>
                <c:pt idx="15">
                  <c:v>53.3</c:v>
                </c:pt>
                <c:pt idx="16">
                  <c:v>64.599999999999994</c:v>
                </c:pt>
                <c:pt idx="17">
                  <c:v>77.2</c:v>
                </c:pt>
                <c:pt idx="18">
                  <c:v>82.2</c:v>
                </c:pt>
                <c:pt idx="19">
                  <c:v>92.4</c:v>
                </c:pt>
              </c:numCache>
            </c:numRef>
          </c:xVal>
          <c:yVal>
            <c:numRef>
              <c:f>(Sheet2!$D$2,Sheet2!$D$4,Sheet2!$D$6,Sheet2!$D$8,Sheet2!$D$10,Sheet2!$D$12,Sheet2!$D$14,Sheet2!$D$16,Sheet2!$D$18,Sheet2!$D$20,Sheet2!$D$22,Sheet2!$D$24,Sheet2!$D$26,Sheet2!$D$28,Sheet2!$D$30,Sheet2!$D$32,Sheet2!$D$34,Sheet2!$D$36,Sheet2!$D$38,Sheet2!$D$40)</c:f>
              <c:numCache>
                <c:formatCode>General</c:formatCode>
                <c:ptCount val="20"/>
                <c:pt idx="0">
                  <c:v>6.7</c:v>
                </c:pt>
                <c:pt idx="1">
                  <c:v>4.0999999999999996</c:v>
                </c:pt>
                <c:pt idx="2">
                  <c:v>5.0999999999999996</c:v>
                </c:pt>
                <c:pt idx="3">
                  <c:v>2.4</c:v>
                </c:pt>
                <c:pt idx="4">
                  <c:v>2.8</c:v>
                </c:pt>
                <c:pt idx="5">
                  <c:v>5.9</c:v>
                </c:pt>
                <c:pt idx="6">
                  <c:v>8.3000000000000007</c:v>
                </c:pt>
                <c:pt idx="7">
                  <c:v>6.4</c:v>
                </c:pt>
                <c:pt idx="8">
                  <c:v>3.1</c:v>
                </c:pt>
                <c:pt idx="9">
                  <c:v>4.9000000000000004</c:v>
                </c:pt>
                <c:pt idx="10">
                  <c:v>19</c:v>
                </c:pt>
                <c:pt idx="11">
                  <c:v>10.9</c:v>
                </c:pt>
                <c:pt idx="12">
                  <c:v>10.200000000000001</c:v>
                </c:pt>
                <c:pt idx="13">
                  <c:v>14.1</c:v>
                </c:pt>
                <c:pt idx="14">
                  <c:v>14.3</c:v>
                </c:pt>
                <c:pt idx="15">
                  <c:v>12.5</c:v>
                </c:pt>
                <c:pt idx="16">
                  <c:v>13.3</c:v>
                </c:pt>
                <c:pt idx="17">
                  <c:v>18.5</c:v>
                </c:pt>
                <c:pt idx="18">
                  <c:v>15.5</c:v>
                </c:pt>
                <c:pt idx="19">
                  <c:v>10.200000000000001</c:v>
                </c:pt>
              </c:numCache>
            </c:numRef>
          </c:yVal>
        </c:ser>
        <c:axId val="151455616"/>
        <c:axId val="151457152"/>
      </c:scatterChart>
      <c:valAx>
        <c:axId val="151455616"/>
        <c:scaling>
          <c:orientation val="minMax"/>
          <c:max val="100"/>
        </c:scaling>
        <c:axPos val="b"/>
        <c:majorGridlines/>
        <c:numFmt formatCode="General" sourceLinked="1"/>
        <c:tickLblPos val="nextTo"/>
        <c:crossAx val="151457152"/>
        <c:crosses val="autoZero"/>
        <c:crossBetween val="midCat"/>
        <c:majorUnit val="10"/>
        <c:minorUnit val="10"/>
      </c:valAx>
      <c:valAx>
        <c:axId val="151457152"/>
        <c:scaling>
          <c:orientation val="minMax"/>
          <c:max val="20"/>
        </c:scaling>
        <c:axPos val="l"/>
        <c:majorGridlines/>
        <c:numFmt formatCode="General" sourceLinked="1"/>
        <c:tickLblPos val="nextTo"/>
        <c:crossAx val="151455616"/>
        <c:crosses val="autoZero"/>
        <c:crossBetween val="midCat"/>
        <c:majorUnit val="10"/>
      </c:valAx>
    </c:plotArea>
    <c:legend>
      <c:legendPos val="r"/>
      <c:layout/>
    </c:legend>
    <c:plotVisOnly val="1"/>
    <c:dispBlanksAs val="gap"/>
  </c:chart>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(Sheet2!$C$42,Sheet2!$C$44,Sheet2!$C$46,Sheet2!$C$48,Sheet2!$C$50,Sheet2!$C$52,Sheet2!$C$54,Sheet2!$C$56,Sheet2!$C$58,Sheet2!$C$60,Sheet2!$C$62,Sheet2!$C$64,Sheet2!$C$66,Sheet2!$C$68,Sheet2!$C$70,Sheet2!$C$72,Sheet2!$C$74,Sheet2!$C$76,Sheet2!$C$78,Sheet2!$C$80)</c:f>
              <c:numCache>
                <c:formatCode>General</c:formatCode>
                <c:ptCount val="20"/>
                <c:pt idx="0">
                  <c:v>3.1</c:v>
                </c:pt>
                <c:pt idx="1">
                  <c:v>14.6</c:v>
                </c:pt>
                <c:pt idx="2">
                  <c:v>26.7</c:v>
                </c:pt>
                <c:pt idx="3">
                  <c:v>34.9</c:v>
                </c:pt>
                <c:pt idx="4">
                  <c:v>41.5</c:v>
                </c:pt>
                <c:pt idx="5">
                  <c:v>50.6</c:v>
                </c:pt>
                <c:pt idx="6">
                  <c:v>68.5</c:v>
                </c:pt>
                <c:pt idx="7">
                  <c:v>76.7</c:v>
                </c:pt>
                <c:pt idx="8">
                  <c:v>86.2</c:v>
                </c:pt>
                <c:pt idx="9">
                  <c:v>95.6</c:v>
                </c:pt>
                <c:pt idx="10">
                  <c:v>3.8</c:v>
                </c:pt>
                <c:pt idx="11">
                  <c:v>18.8</c:v>
                </c:pt>
                <c:pt idx="12">
                  <c:v>26.2</c:v>
                </c:pt>
                <c:pt idx="13">
                  <c:v>33.9</c:v>
                </c:pt>
                <c:pt idx="14">
                  <c:v>44.7</c:v>
                </c:pt>
                <c:pt idx="15">
                  <c:v>58.7</c:v>
                </c:pt>
                <c:pt idx="16">
                  <c:v>62.5</c:v>
                </c:pt>
                <c:pt idx="17">
                  <c:v>72</c:v>
                </c:pt>
                <c:pt idx="18">
                  <c:v>80.900000000000006</c:v>
                </c:pt>
                <c:pt idx="19">
                  <c:v>99</c:v>
                </c:pt>
              </c:numCache>
            </c:numRef>
          </c:xVal>
          <c:yVal>
            <c:numRef>
              <c:f>(Sheet2!$D$42,Sheet2!$D$44,Sheet2!$D$46,Sheet2!$D$48,Sheet2!$D$50,Sheet2!$D$52,Sheet2!$D$54,Sheet2!$D$56,Sheet2!$D$58,Sheet2!$D$60,Sheet2!$D$62,Sheet2!$D$64,Sheet2!$D$66,Sheet2!$D$68,Sheet2!$D$70,Sheet2!$D$72,Sheet2!$D$74,Sheet2!$D$76,Sheet2!$D$78,Sheet2!$D$80,Sheet2!$D$80)</c:f>
              <c:numCache>
                <c:formatCode>General</c:formatCode>
                <c:ptCount val="21"/>
                <c:pt idx="0">
                  <c:v>3.7</c:v>
                </c:pt>
                <c:pt idx="1">
                  <c:v>1.9000000000000001</c:v>
                </c:pt>
                <c:pt idx="2">
                  <c:v>3.8</c:v>
                </c:pt>
                <c:pt idx="3">
                  <c:v>3.9</c:v>
                </c:pt>
                <c:pt idx="4">
                  <c:v>0.70000000000000062</c:v>
                </c:pt>
                <c:pt idx="5">
                  <c:v>7.2</c:v>
                </c:pt>
                <c:pt idx="6">
                  <c:v>0.5</c:v>
                </c:pt>
                <c:pt idx="7">
                  <c:v>2.9</c:v>
                </c:pt>
                <c:pt idx="8">
                  <c:v>5.2</c:v>
                </c:pt>
                <c:pt idx="9">
                  <c:v>8.8000000000000007</c:v>
                </c:pt>
                <c:pt idx="10">
                  <c:v>13.8</c:v>
                </c:pt>
                <c:pt idx="11">
                  <c:v>14.4</c:v>
                </c:pt>
                <c:pt idx="12">
                  <c:v>10.7</c:v>
                </c:pt>
                <c:pt idx="13">
                  <c:v>14.8</c:v>
                </c:pt>
                <c:pt idx="14">
                  <c:v>19.399999999999999</c:v>
                </c:pt>
                <c:pt idx="15">
                  <c:v>18.2</c:v>
                </c:pt>
                <c:pt idx="16">
                  <c:v>10.9</c:v>
                </c:pt>
                <c:pt idx="17">
                  <c:v>13.3</c:v>
                </c:pt>
                <c:pt idx="18">
                  <c:v>11.4</c:v>
                </c:pt>
                <c:pt idx="19">
                  <c:v>13.4</c:v>
                </c:pt>
                <c:pt idx="20">
                  <c:v>13.4</c:v>
                </c:pt>
              </c:numCache>
            </c:numRef>
          </c:yVal>
        </c:ser>
        <c:axId val="151846912"/>
        <c:axId val="151848448"/>
      </c:scatterChart>
      <c:valAx>
        <c:axId val="151846912"/>
        <c:scaling>
          <c:orientation val="minMax"/>
          <c:max val="100"/>
        </c:scaling>
        <c:delete val="1"/>
        <c:axPos val="b"/>
        <c:majorGridlines/>
        <c:numFmt formatCode="General" sourceLinked="1"/>
        <c:tickLblPos val="none"/>
        <c:crossAx val="151848448"/>
        <c:crosses val="autoZero"/>
        <c:crossBetween val="midCat"/>
        <c:majorUnit val="10"/>
        <c:minorUnit val="10"/>
      </c:valAx>
      <c:valAx>
        <c:axId val="151848448"/>
        <c:scaling>
          <c:orientation val="minMax"/>
          <c:max val="20"/>
        </c:scaling>
        <c:axPos val="l"/>
        <c:majorGridlines/>
        <c:numFmt formatCode="General" sourceLinked="1"/>
        <c:tickLblPos val="nextTo"/>
        <c:crossAx val="151846912"/>
        <c:crosses val="autoZero"/>
        <c:crossBetween val="midCat"/>
        <c:majorUnit val="10"/>
      </c:valAx>
    </c:plotArea>
    <c:legend>
      <c:legendPos val="r"/>
      <c:layout/>
    </c:legend>
    <c:plotVisOnly val="1"/>
    <c:dispBlanksAs val="gap"/>
  </c:chart>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(Sheet2!$C$82,Sheet2!$C$84,Sheet2!$C$86,Sheet2!$C$88,Sheet2!$C$90,Sheet2!$C$92,Sheet2!$C$94,Sheet2!$C$96,Sheet2!$C$98,Sheet2!$C$100,Sheet2!$C$102,Sheet2!$C$104,Sheet2!$C$106,Sheet2!$C$108,Sheet2!$C$110,Sheet2!$C$112,Sheet2!$C$114,Sheet2!$C$116,Sheet2!$C$118,Sheet2!$C$120)</c:f>
              <c:numCache>
                <c:formatCode>General</c:formatCode>
                <c:ptCount val="20"/>
                <c:pt idx="0">
                  <c:v>5.9</c:v>
                </c:pt>
                <c:pt idx="1">
                  <c:v>18.3</c:v>
                </c:pt>
                <c:pt idx="2">
                  <c:v>20.2</c:v>
                </c:pt>
                <c:pt idx="3">
                  <c:v>34.4</c:v>
                </c:pt>
                <c:pt idx="4">
                  <c:v>47.7</c:v>
                </c:pt>
                <c:pt idx="5">
                  <c:v>53.7</c:v>
                </c:pt>
                <c:pt idx="6">
                  <c:v>67.400000000000006</c:v>
                </c:pt>
                <c:pt idx="7">
                  <c:v>79.400000000000006</c:v>
                </c:pt>
                <c:pt idx="8">
                  <c:v>89.1</c:v>
                </c:pt>
                <c:pt idx="9">
                  <c:v>96.8</c:v>
                </c:pt>
                <c:pt idx="10">
                  <c:v>2.2000000000000002</c:v>
                </c:pt>
                <c:pt idx="11">
                  <c:v>17.399999999999999</c:v>
                </c:pt>
                <c:pt idx="12">
                  <c:v>29.2</c:v>
                </c:pt>
                <c:pt idx="13">
                  <c:v>30.5</c:v>
                </c:pt>
                <c:pt idx="14">
                  <c:v>47.4</c:v>
                </c:pt>
                <c:pt idx="15">
                  <c:v>57.9</c:v>
                </c:pt>
                <c:pt idx="16">
                  <c:v>67.5</c:v>
                </c:pt>
                <c:pt idx="17">
                  <c:v>77.7</c:v>
                </c:pt>
                <c:pt idx="18">
                  <c:v>80.5</c:v>
                </c:pt>
                <c:pt idx="19">
                  <c:v>97.9</c:v>
                </c:pt>
              </c:numCache>
            </c:numRef>
          </c:xVal>
          <c:yVal>
            <c:numRef>
              <c:f>(Sheet2!$D$82,Sheet2!$D$84,Sheet2!$D$86,Sheet2!$D$88,Sheet2!$D$90,Sheet2!$D$92,Sheet2!$D$94,Sheet2!$D$96,Sheet2!$D$98,Sheet2!$D$100,Sheet2!$D$102,Sheet2!$D$104,Sheet2!$D$106,Sheet2!$D$108,Sheet2!$D$110,Sheet2!$D$112,Sheet2!$D$114,Sheet2!$D$116,Sheet2!$D$118,Sheet2!$D$120)</c:f>
              <c:numCache>
                <c:formatCode>General</c:formatCode>
                <c:ptCount val="20"/>
                <c:pt idx="0">
                  <c:v>7.7</c:v>
                </c:pt>
                <c:pt idx="1">
                  <c:v>0.4</c:v>
                </c:pt>
                <c:pt idx="2">
                  <c:v>8.9</c:v>
                </c:pt>
                <c:pt idx="3">
                  <c:v>7</c:v>
                </c:pt>
                <c:pt idx="4">
                  <c:v>0</c:v>
                </c:pt>
                <c:pt idx="5">
                  <c:v>3.6</c:v>
                </c:pt>
                <c:pt idx="6">
                  <c:v>8.4</c:v>
                </c:pt>
                <c:pt idx="7">
                  <c:v>5.8</c:v>
                </c:pt>
                <c:pt idx="8">
                  <c:v>2.5</c:v>
                </c:pt>
                <c:pt idx="9">
                  <c:v>5.0999999999999996</c:v>
                </c:pt>
                <c:pt idx="10">
                  <c:v>14.3</c:v>
                </c:pt>
                <c:pt idx="11">
                  <c:v>11.6</c:v>
                </c:pt>
                <c:pt idx="12">
                  <c:v>16</c:v>
                </c:pt>
                <c:pt idx="13">
                  <c:v>11.1</c:v>
                </c:pt>
                <c:pt idx="14">
                  <c:v>14.4</c:v>
                </c:pt>
                <c:pt idx="15">
                  <c:v>12.9</c:v>
                </c:pt>
                <c:pt idx="16">
                  <c:v>11.3</c:v>
                </c:pt>
                <c:pt idx="17">
                  <c:v>14.7</c:v>
                </c:pt>
                <c:pt idx="18">
                  <c:v>11.8</c:v>
                </c:pt>
                <c:pt idx="19">
                  <c:v>19.8</c:v>
                </c:pt>
              </c:numCache>
            </c:numRef>
          </c:yVal>
        </c:ser>
        <c:axId val="151893120"/>
        <c:axId val="151894656"/>
      </c:scatterChart>
      <c:valAx>
        <c:axId val="151893120"/>
        <c:scaling>
          <c:orientation val="minMax"/>
          <c:max val="100"/>
        </c:scaling>
        <c:delete val="1"/>
        <c:axPos val="b"/>
        <c:majorGridlines/>
        <c:numFmt formatCode="General" sourceLinked="1"/>
        <c:tickLblPos val="none"/>
        <c:crossAx val="151894656"/>
        <c:crosses val="autoZero"/>
        <c:crossBetween val="midCat"/>
        <c:majorUnit val="10"/>
        <c:minorUnit val="10"/>
      </c:valAx>
      <c:valAx>
        <c:axId val="151894656"/>
        <c:scaling>
          <c:orientation val="minMax"/>
          <c:max val="20"/>
        </c:scaling>
        <c:axPos val="l"/>
        <c:majorGridlines/>
        <c:numFmt formatCode="General" sourceLinked="1"/>
        <c:tickLblPos val="nextTo"/>
        <c:crossAx val="151893120"/>
        <c:crosses val="autoZero"/>
        <c:crossBetween val="midCat"/>
        <c:majorUnit val="10"/>
      </c:valAx>
    </c:plotArea>
    <c:legend>
      <c:legendPos val="r"/>
      <c:layout/>
    </c:legend>
    <c:plotVisOnly val="1"/>
    <c:dispBlanksAs val="gap"/>
  </c:chart>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$122,Sheet2!$C$124,Sheet2!$C$126,Sheet2!$C$128,Sheet2!$C$130,Sheet2!$C$132,Sheet2!$C$134,Sheet2!$C$136,Sheet2!$C$138,Sheet2!$C$140,Sheet2!$C$142,Sheet2!$C$144,Sheet2!$C$146,Sheet2!$C$148,Sheet2!$C$150,Sheet2!$C$152,Sheet2!$C$154,Sheet2!$C$156,Sheet2!$C$158,Sheet2!$C$160)</c:f>
              <c:numCache>
                <c:formatCode>General</c:formatCode>
                <c:ptCount val="20"/>
                <c:pt idx="0">
                  <c:v>1.9000000000000001</c:v>
                </c:pt>
                <c:pt idx="1">
                  <c:v>17.8</c:v>
                </c:pt>
                <c:pt idx="2">
                  <c:v>21</c:v>
                </c:pt>
                <c:pt idx="3">
                  <c:v>37.9</c:v>
                </c:pt>
                <c:pt idx="4">
                  <c:v>43.3</c:v>
                </c:pt>
                <c:pt idx="5">
                  <c:v>58.5</c:v>
                </c:pt>
                <c:pt idx="6">
                  <c:v>63.5</c:v>
                </c:pt>
                <c:pt idx="7">
                  <c:v>75.099999999999994</c:v>
                </c:pt>
                <c:pt idx="8">
                  <c:v>84.7</c:v>
                </c:pt>
                <c:pt idx="9">
                  <c:v>92.7</c:v>
                </c:pt>
                <c:pt idx="10">
                  <c:v>1.6</c:v>
                </c:pt>
                <c:pt idx="11">
                  <c:v>19.899999999999999</c:v>
                </c:pt>
                <c:pt idx="12">
                  <c:v>22.9</c:v>
                </c:pt>
                <c:pt idx="13">
                  <c:v>37</c:v>
                </c:pt>
                <c:pt idx="14">
                  <c:v>46.7</c:v>
                </c:pt>
                <c:pt idx="15">
                  <c:v>50.3</c:v>
                </c:pt>
                <c:pt idx="16">
                  <c:v>68</c:v>
                </c:pt>
                <c:pt idx="17">
                  <c:v>72.5</c:v>
                </c:pt>
                <c:pt idx="18">
                  <c:v>83.6</c:v>
                </c:pt>
                <c:pt idx="19">
                  <c:v>92.7</c:v>
                </c:pt>
              </c:numCache>
            </c:numRef>
          </c:xVal>
          <c:yVal>
            <c:numRef>
              <c:f>(Sheet2!$D$122,Sheet2!$D$124,Sheet2!$D$126,Sheet2!$D$128,Sheet2!$D$130,Sheet2!$D$132,Sheet2!$D$134,Sheet2!$D$136,Sheet2!$D$138,Sheet2!$D$140,Sheet2!$D$142,Sheet2!$D$144,Sheet2!$D$146,Sheet2!$D$148,Sheet2!$D$150,Sheet2!$D$152,Sheet2!$D$154,Sheet2!$D$156,Sheet2!$D$158,Sheet2!$D$160)</c:f>
              <c:numCache>
                <c:formatCode>General</c:formatCode>
                <c:ptCount val="20"/>
                <c:pt idx="0">
                  <c:v>5.2</c:v>
                </c:pt>
                <c:pt idx="1">
                  <c:v>4.5999999999999996</c:v>
                </c:pt>
                <c:pt idx="2">
                  <c:v>8.9</c:v>
                </c:pt>
                <c:pt idx="3">
                  <c:v>2.2000000000000002</c:v>
                </c:pt>
                <c:pt idx="4">
                  <c:v>0.60000000000000064</c:v>
                </c:pt>
                <c:pt idx="5">
                  <c:v>6.3</c:v>
                </c:pt>
                <c:pt idx="6">
                  <c:v>6.9</c:v>
                </c:pt>
                <c:pt idx="7">
                  <c:v>2.7</c:v>
                </c:pt>
                <c:pt idx="8">
                  <c:v>7.2</c:v>
                </c:pt>
                <c:pt idx="9">
                  <c:v>5.7</c:v>
                </c:pt>
                <c:pt idx="10">
                  <c:v>11.9</c:v>
                </c:pt>
                <c:pt idx="11">
                  <c:v>14</c:v>
                </c:pt>
                <c:pt idx="12">
                  <c:v>18.5</c:v>
                </c:pt>
                <c:pt idx="13">
                  <c:v>11.3</c:v>
                </c:pt>
                <c:pt idx="14">
                  <c:v>11.1</c:v>
                </c:pt>
                <c:pt idx="15">
                  <c:v>11.9</c:v>
                </c:pt>
                <c:pt idx="16">
                  <c:v>17.5</c:v>
                </c:pt>
                <c:pt idx="17">
                  <c:v>13.3</c:v>
                </c:pt>
                <c:pt idx="18">
                  <c:v>18</c:v>
                </c:pt>
                <c:pt idx="19">
                  <c:v>17.8</c:v>
                </c:pt>
              </c:numCache>
            </c:numRef>
          </c:yVal>
        </c:ser>
        <c:axId val="152005248"/>
        <c:axId val="152019328"/>
      </c:scatterChart>
      <c:valAx>
        <c:axId val="152005248"/>
        <c:scaling>
          <c:orientation val="minMax"/>
          <c:max val="100"/>
        </c:scaling>
        <c:delete val="1"/>
        <c:axPos val="b"/>
        <c:majorGridlines/>
        <c:numFmt formatCode="General" sourceLinked="1"/>
        <c:tickLblPos val="none"/>
        <c:crossAx val="152019328"/>
        <c:crosses val="autoZero"/>
        <c:crossBetween val="midCat"/>
        <c:majorUnit val="10"/>
        <c:minorUnit val="10"/>
      </c:valAx>
      <c:valAx>
        <c:axId val="152019328"/>
        <c:scaling>
          <c:orientation val="minMax"/>
          <c:max val="20"/>
        </c:scaling>
        <c:axPos val="l"/>
        <c:majorGridlines/>
        <c:numFmt formatCode="General" sourceLinked="1"/>
        <c:tickLblPos val="nextTo"/>
        <c:crossAx val="152005248"/>
        <c:crosses val="autoZero"/>
        <c:crossBetween val="midCat"/>
        <c:majorUnit val="10"/>
      </c:valAx>
    </c:plotArea>
    <c:legend>
      <c:legendPos val="r"/>
      <c:layout/>
    </c:legend>
    <c:plotVisOnly val="1"/>
    <c:dispBlanksAs val="gap"/>
  </c:chart>
  <c:externalData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$162,Sheet2!$C$164,Sheet2!$C$166,Sheet2!$C$168,Sheet2!$C$170,Sheet2!$C$172,Sheet2!$C$174,Sheet2!$C$176,Sheet2!$C$178,Sheet2!$C$180,Sheet2!$C$182,Sheet2!$C$184,Sheet2!$C$186,Sheet2!$C$188,Sheet2!$C$190,Sheet2!$C$192,Sheet2!$C$194,Sheet2!$C$196,Sheet2!$C$198,Sheet2!$C$200)</c:f>
              <c:numCache>
                <c:formatCode>General</c:formatCode>
                <c:ptCount val="20"/>
                <c:pt idx="0">
                  <c:v>0.5</c:v>
                </c:pt>
                <c:pt idx="1">
                  <c:v>10.6</c:v>
                </c:pt>
                <c:pt idx="2">
                  <c:v>23.5</c:v>
                </c:pt>
                <c:pt idx="3">
                  <c:v>35.300000000000004</c:v>
                </c:pt>
                <c:pt idx="4">
                  <c:v>42.2</c:v>
                </c:pt>
                <c:pt idx="5">
                  <c:v>52.6</c:v>
                </c:pt>
                <c:pt idx="6">
                  <c:v>61.4</c:v>
                </c:pt>
                <c:pt idx="7">
                  <c:v>78.2</c:v>
                </c:pt>
                <c:pt idx="8">
                  <c:v>82.3</c:v>
                </c:pt>
                <c:pt idx="9">
                  <c:v>91</c:v>
                </c:pt>
                <c:pt idx="10">
                  <c:v>5.7</c:v>
                </c:pt>
                <c:pt idx="11">
                  <c:v>11.1</c:v>
                </c:pt>
                <c:pt idx="12">
                  <c:v>26</c:v>
                </c:pt>
                <c:pt idx="13">
                  <c:v>33.1</c:v>
                </c:pt>
                <c:pt idx="14">
                  <c:v>43.8</c:v>
                </c:pt>
                <c:pt idx="15">
                  <c:v>54.1</c:v>
                </c:pt>
                <c:pt idx="16">
                  <c:v>64.400000000000006</c:v>
                </c:pt>
                <c:pt idx="17">
                  <c:v>78.7</c:v>
                </c:pt>
                <c:pt idx="18">
                  <c:v>80.7</c:v>
                </c:pt>
                <c:pt idx="19">
                  <c:v>90.5</c:v>
                </c:pt>
              </c:numCache>
            </c:numRef>
          </c:xVal>
          <c:yVal>
            <c:numRef>
              <c:f>(Sheet2!$D$162,Sheet2!$D$164,Sheet2!$D$166,Sheet2!$D$168,Sheet2!$D$170,Sheet2!$D$172,Sheet2!$D$174,Sheet2!$D$176,Sheet2!$D$178,Sheet2!$D$180,Sheet2!$D$182,Sheet2!$D$184,Sheet2!$D$186,Sheet2!$D$188:$D$189,Sheet2!$D$189,Sheet2!$D$190,Sheet2!$D$192,Sheet2!$D$194,Sheet2!$D$196,Sheet2!$D$198,Sheet2!$D$200)</c:f>
              <c:numCache>
                <c:formatCode>General</c:formatCode>
                <c:ptCount val="22"/>
                <c:pt idx="0">
                  <c:v>1.4</c:v>
                </c:pt>
                <c:pt idx="1">
                  <c:v>1.8</c:v>
                </c:pt>
                <c:pt idx="2">
                  <c:v>4.4000000000000004</c:v>
                </c:pt>
                <c:pt idx="3">
                  <c:v>1.4</c:v>
                </c:pt>
                <c:pt idx="4">
                  <c:v>6.7</c:v>
                </c:pt>
                <c:pt idx="5">
                  <c:v>5.3</c:v>
                </c:pt>
                <c:pt idx="6">
                  <c:v>2.2000000000000002</c:v>
                </c:pt>
                <c:pt idx="7">
                  <c:v>6.8</c:v>
                </c:pt>
                <c:pt idx="8">
                  <c:v>6.3</c:v>
                </c:pt>
                <c:pt idx="9">
                  <c:v>4.5999999999999996</c:v>
                </c:pt>
                <c:pt idx="10">
                  <c:v>18.5</c:v>
                </c:pt>
                <c:pt idx="11">
                  <c:v>16</c:v>
                </c:pt>
                <c:pt idx="12">
                  <c:v>18.899999999999999</c:v>
                </c:pt>
                <c:pt idx="13">
                  <c:v>11.3</c:v>
                </c:pt>
                <c:pt idx="14">
                  <c:v>15</c:v>
                </c:pt>
                <c:pt idx="15">
                  <c:v>15</c:v>
                </c:pt>
                <c:pt idx="16">
                  <c:v>13.2</c:v>
                </c:pt>
                <c:pt idx="17">
                  <c:v>15.8</c:v>
                </c:pt>
                <c:pt idx="18">
                  <c:v>10.4</c:v>
                </c:pt>
                <c:pt idx="19">
                  <c:v>18.7</c:v>
                </c:pt>
                <c:pt idx="20">
                  <c:v>19.5</c:v>
                </c:pt>
                <c:pt idx="21">
                  <c:v>17.399999999999999</c:v>
                </c:pt>
              </c:numCache>
            </c:numRef>
          </c:yVal>
        </c:ser>
        <c:axId val="152158976"/>
        <c:axId val="152160512"/>
      </c:scatterChart>
      <c:valAx>
        <c:axId val="152158976"/>
        <c:scaling>
          <c:orientation val="minMax"/>
          <c:max val="100"/>
        </c:scaling>
        <c:delete val="1"/>
        <c:axPos val="b"/>
        <c:majorGridlines/>
        <c:numFmt formatCode="General" sourceLinked="1"/>
        <c:tickLblPos val="none"/>
        <c:crossAx val="152160512"/>
        <c:crosses val="autoZero"/>
        <c:crossBetween val="midCat"/>
        <c:majorUnit val="10"/>
        <c:minorUnit val="10"/>
      </c:valAx>
      <c:valAx>
        <c:axId val="152160512"/>
        <c:scaling>
          <c:orientation val="minMax"/>
          <c:max val="20"/>
        </c:scaling>
        <c:axPos val="l"/>
        <c:majorGridlines/>
        <c:numFmt formatCode="General" sourceLinked="1"/>
        <c:tickLblPos val="nextTo"/>
        <c:crossAx val="152158976"/>
        <c:crosses val="autoZero"/>
        <c:crossBetween val="midCat"/>
        <c:majorUnit val="10"/>
      </c:valAx>
    </c:plotArea>
    <c:legend>
      <c:legendPos val="r"/>
      <c:layout/>
    </c:legend>
    <c:plotVisOnly val="1"/>
    <c:dispBlanksAs val="gap"/>
  </c:chart>
  <c:externalData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(Sheet2!$C$2,Sheet2!$C$4,Sheet2!$C$6,Sheet2!$C$8,Sheet2!$C$10,Sheet2!$C$12,Sheet2!$C$14,Sheet2!$C$16,Sheet2!$C$18,Sheet2!$C$20,Sheet2!$C$22,Sheet2!$C$24,Sheet2!$C$26,Sheet2!$C$28,Sheet2!$C$30,Sheet2!$C$32,Sheet2!$C$34,Sheet2!$C$36,Sheet2!$C$38,Sheet2!$C$40)</c:f>
              <c:numCache>
                <c:formatCode>General</c:formatCode>
                <c:ptCount val="20"/>
                <c:pt idx="0">
                  <c:v>0.70000000000000062</c:v>
                </c:pt>
                <c:pt idx="1">
                  <c:v>10.8</c:v>
                </c:pt>
                <c:pt idx="2">
                  <c:v>22</c:v>
                </c:pt>
                <c:pt idx="3">
                  <c:v>36.5</c:v>
                </c:pt>
                <c:pt idx="4">
                  <c:v>45.1</c:v>
                </c:pt>
                <c:pt idx="5">
                  <c:v>58.6</c:v>
                </c:pt>
                <c:pt idx="6">
                  <c:v>62.4</c:v>
                </c:pt>
                <c:pt idx="7">
                  <c:v>75</c:v>
                </c:pt>
                <c:pt idx="8">
                  <c:v>81.900000000000006</c:v>
                </c:pt>
                <c:pt idx="9">
                  <c:v>94.5</c:v>
                </c:pt>
                <c:pt idx="10">
                  <c:v>3.1</c:v>
                </c:pt>
                <c:pt idx="11">
                  <c:v>11.4</c:v>
                </c:pt>
                <c:pt idx="12">
                  <c:v>22.2</c:v>
                </c:pt>
                <c:pt idx="13">
                  <c:v>32.6</c:v>
                </c:pt>
                <c:pt idx="14">
                  <c:v>41.3</c:v>
                </c:pt>
                <c:pt idx="15">
                  <c:v>53.3</c:v>
                </c:pt>
                <c:pt idx="16">
                  <c:v>64.599999999999994</c:v>
                </c:pt>
                <c:pt idx="17">
                  <c:v>77.2</c:v>
                </c:pt>
                <c:pt idx="18">
                  <c:v>82.2</c:v>
                </c:pt>
                <c:pt idx="19">
                  <c:v>92.4</c:v>
                </c:pt>
              </c:numCache>
            </c:numRef>
          </c:xVal>
          <c:yVal>
            <c:numRef>
              <c:f>(Sheet2!$D$2,Sheet2!$D$4,Sheet2!$D$6,Sheet2!$D$8,Sheet2!$D$10,Sheet2!$D$12,Sheet2!$D$14,Sheet2!$D$16,Sheet2!$D$18,Sheet2!$D$20,Sheet2!$D$22,Sheet2!$D$24,Sheet2!$D$26,Sheet2!$D$28,Sheet2!$D$30,Sheet2!$D$32,Sheet2!$D$34,Sheet2!$D$36,Sheet2!$D$38,Sheet2!$D$40)</c:f>
              <c:numCache>
                <c:formatCode>General</c:formatCode>
                <c:ptCount val="20"/>
                <c:pt idx="0">
                  <c:v>6.7</c:v>
                </c:pt>
                <c:pt idx="1">
                  <c:v>4.0999999999999996</c:v>
                </c:pt>
                <c:pt idx="2">
                  <c:v>5.0999999999999996</c:v>
                </c:pt>
                <c:pt idx="3">
                  <c:v>2.4</c:v>
                </c:pt>
                <c:pt idx="4">
                  <c:v>2.8</c:v>
                </c:pt>
                <c:pt idx="5">
                  <c:v>5.9</c:v>
                </c:pt>
                <c:pt idx="6">
                  <c:v>8.3000000000000007</c:v>
                </c:pt>
                <c:pt idx="7">
                  <c:v>6.4</c:v>
                </c:pt>
                <c:pt idx="8">
                  <c:v>3.1</c:v>
                </c:pt>
                <c:pt idx="9">
                  <c:v>4.9000000000000004</c:v>
                </c:pt>
                <c:pt idx="10">
                  <c:v>19</c:v>
                </c:pt>
                <c:pt idx="11">
                  <c:v>10.9</c:v>
                </c:pt>
                <c:pt idx="12">
                  <c:v>10.200000000000001</c:v>
                </c:pt>
                <c:pt idx="13">
                  <c:v>14.1</c:v>
                </c:pt>
                <c:pt idx="14">
                  <c:v>14.3</c:v>
                </c:pt>
                <c:pt idx="15">
                  <c:v>12.5</c:v>
                </c:pt>
                <c:pt idx="16">
                  <c:v>13.3</c:v>
                </c:pt>
                <c:pt idx="17">
                  <c:v>18.5</c:v>
                </c:pt>
                <c:pt idx="18">
                  <c:v>15.5</c:v>
                </c:pt>
                <c:pt idx="19">
                  <c:v>10.200000000000001</c:v>
                </c:pt>
              </c:numCache>
            </c:numRef>
          </c:yVal>
        </c:ser>
        <c:axId val="156788992"/>
        <c:axId val="156794880"/>
      </c:scatterChart>
      <c:valAx>
        <c:axId val="156788992"/>
        <c:scaling>
          <c:orientation val="minMax"/>
          <c:max val="100"/>
        </c:scaling>
        <c:axPos val="b"/>
        <c:majorGridlines/>
        <c:numFmt formatCode="General" sourceLinked="1"/>
        <c:tickLblPos val="nextTo"/>
        <c:crossAx val="156794880"/>
        <c:crosses val="autoZero"/>
        <c:crossBetween val="midCat"/>
        <c:majorUnit val="10"/>
        <c:minorUnit val="10"/>
      </c:valAx>
      <c:valAx>
        <c:axId val="156794880"/>
        <c:scaling>
          <c:orientation val="minMax"/>
          <c:max val="20"/>
        </c:scaling>
        <c:axPos val="l"/>
        <c:majorGridlines/>
        <c:numFmt formatCode="General" sourceLinked="1"/>
        <c:tickLblPos val="nextTo"/>
        <c:crossAx val="156788992"/>
        <c:crosses val="autoZero"/>
        <c:crossBetween val="midCat"/>
        <c:majorUnit val="10"/>
      </c:valAx>
    </c:plotArea>
    <c:legend>
      <c:legendPos val="r"/>
      <c:layout/>
    </c:legend>
    <c:plotVisOnly val="1"/>
    <c:dispBlanksAs val="gap"/>
  </c:chart>
  <c:externalData r:id="rId2"/>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(Sheet2!$C$42,Sheet2!$C$44,Sheet2!$C$46,Sheet2!$C$48,Sheet2!$C$50,Sheet2!$C$52,Sheet2!$C$54,Sheet2!$C$56,Sheet2!$C$58,Sheet2!$C$60,Sheet2!$C$62,Sheet2!$C$64,Sheet2!$C$66,Sheet2!$C$68,Sheet2!$C$70,Sheet2!$C$72,Sheet2!$C$74,Sheet2!$C$76,Sheet2!$C$78,Sheet2!$C$80)</c:f>
              <c:numCache>
                <c:formatCode>General</c:formatCode>
                <c:ptCount val="20"/>
                <c:pt idx="0">
                  <c:v>3.1</c:v>
                </c:pt>
                <c:pt idx="1">
                  <c:v>14.6</c:v>
                </c:pt>
                <c:pt idx="2">
                  <c:v>26.7</c:v>
                </c:pt>
                <c:pt idx="3">
                  <c:v>34.9</c:v>
                </c:pt>
                <c:pt idx="4">
                  <c:v>41.5</c:v>
                </c:pt>
                <c:pt idx="5">
                  <c:v>50.6</c:v>
                </c:pt>
                <c:pt idx="6">
                  <c:v>68.5</c:v>
                </c:pt>
                <c:pt idx="7">
                  <c:v>76.7</c:v>
                </c:pt>
                <c:pt idx="8">
                  <c:v>86.2</c:v>
                </c:pt>
                <c:pt idx="9">
                  <c:v>95.6</c:v>
                </c:pt>
                <c:pt idx="10">
                  <c:v>3.8</c:v>
                </c:pt>
                <c:pt idx="11">
                  <c:v>18.8</c:v>
                </c:pt>
                <c:pt idx="12">
                  <c:v>26.2</c:v>
                </c:pt>
                <c:pt idx="13">
                  <c:v>33.9</c:v>
                </c:pt>
                <c:pt idx="14">
                  <c:v>44.7</c:v>
                </c:pt>
                <c:pt idx="15">
                  <c:v>58.7</c:v>
                </c:pt>
                <c:pt idx="16">
                  <c:v>62.5</c:v>
                </c:pt>
                <c:pt idx="17">
                  <c:v>72</c:v>
                </c:pt>
                <c:pt idx="18">
                  <c:v>80.900000000000006</c:v>
                </c:pt>
                <c:pt idx="19">
                  <c:v>99</c:v>
                </c:pt>
              </c:numCache>
            </c:numRef>
          </c:xVal>
          <c:yVal>
            <c:numRef>
              <c:f>(Sheet2!$D$42,Sheet2!$D$44,Sheet2!$D$46,Sheet2!$D$48,Sheet2!$D$50,Sheet2!$D$52,Sheet2!$D$54,Sheet2!$D$56,Sheet2!$D$58,Sheet2!$D$60,Sheet2!$D$62,Sheet2!$D$64,Sheet2!$D$66,Sheet2!$D$68,Sheet2!$D$70,Sheet2!$D$72,Sheet2!$D$74,Sheet2!$D$76,Sheet2!$D$78,Sheet2!$D$80,Sheet2!$D$80)</c:f>
              <c:numCache>
                <c:formatCode>General</c:formatCode>
                <c:ptCount val="21"/>
                <c:pt idx="0">
                  <c:v>3.7</c:v>
                </c:pt>
                <c:pt idx="1">
                  <c:v>1.9000000000000001</c:v>
                </c:pt>
                <c:pt idx="2">
                  <c:v>3.8</c:v>
                </c:pt>
                <c:pt idx="3">
                  <c:v>3.9</c:v>
                </c:pt>
                <c:pt idx="4">
                  <c:v>0.70000000000000062</c:v>
                </c:pt>
                <c:pt idx="5">
                  <c:v>7.2</c:v>
                </c:pt>
                <c:pt idx="6">
                  <c:v>0.5</c:v>
                </c:pt>
                <c:pt idx="7">
                  <c:v>2.9</c:v>
                </c:pt>
                <c:pt idx="8">
                  <c:v>5.2</c:v>
                </c:pt>
                <c:pt idx="9">
                  <c:v>8.8000000000000007</c:v>
                </c:pt>
                <c:pt idx="10">
                  <c:v>13.8</c:v>
                </c:pt>
                <c:pt idx="11">
                  <c:v>14.4</c:v>
                </c:pt>
                <c:pt idx="12">
                  <c:v>10.7</c:v>
                </c:pt>
                <c:pt idx="13">
                  <c:v>14.8</c:v>
                </c:pt>
                <c:pt idx="14">
                  <c:v>19.399999999999999</c:v>
                </c:pt>
                <c:pt idx="15">
                  <c:v>18.2</c:v>
                </c:pt>
                <c:pt idx="16">
                  <c:v>10.9</c:v>
                </c:pt>
                <c:pt idx="17">
                  <c:v>13.3</c:v>
                </c:pt>
                <c:pt idx="18">
                  <c:v>11.4</c:v>
                </c:pt>
                <c:pt idx="19">
                  <c:v>13.4</c:v>
                </c:pt>
                <c:pt idx="20">
                  <c:v>13.4</c:v>
                </c:pt>
              </c:numCache>
            </c:numRef>
          </c:yVal>
        </c:ser>
        <c:axId val="156815744"/>
        <c:axId val="156817280"/>
      </c:scatterChart>
      <c:valAx>
        <c:axId val="156815744"/>
        <c:scaling>
          <c:orientation val="minMax"/>
          <c:max val="100"/>
        </c:scaling>
        <c:delete val="1"/>
        <c:axPos val="b"/>
        <c:majorGridlines/>
        <c:numFmt formatCode="General" sourceLinked="1"/>
        <c:tickLblPos val="none"/>
        <c:crossAx val="156817280"/>
        <c:crosses val="autoZero"/>
        <c:crossBetween val="midCat"/>
        <c:majorUnit val="10"/>
        <c:minorUnit val="10"/>
      </c:valAx>
      <c:valAx>
        <c:axId val="156817280"/>
        <c:scaling>
          <c:orientation val="minMax"/>
          <c:max val="20"/>
        </c:scaling>
        <c:axPos val="l"/>
        <c:majorGridlines/>
        <c:numFmt formatCode="General" sourceLinked="1"/>
        <c:tickLblPos val="nextTo"/>
        <c:crossAx val="156815744"/>
        <c:crosses val="autoZero"/>
        <c:crossBetween val="midCat"/>
        <c:majorUnit val="10"/>
      </c:valAx>
    </c:plotArea>
    <c:legend>
      <c:legendPos val="r"/>
      <c:layout/>
    </c:legend>
    <c:plotVisOnly val="1"/>
    <c:dispBlanksAs val="gap"/>
  </c:chart>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Yonggang Fang, </a:t>
            </a:r>
            <a:r>
              <a:rPr lang="en-US" dirty="0" err="1" smtClean="0"/>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smtClean="0"/>
              <a:t>Yonggang Fang, </a:t>
            </a:r>
            <a:r>
              <a:rPr lang="en-US" dirty="0" err="1" smtClean="0"/>
              <a:t>ZTETX</a:t>
            </a:r>
            <a:endParaRPr lang="en-US" dirty="0" smtClean="0"/>
          </a:p>
        </p:txBody>
      </p:sp>
    </p:spTree>
    <p:extLst>
      <p:ext uri="{BB962C8B-B14F-4D97-AF65-F5344CB8AC3E}">
        <p14:creationId xmlns:p14="http://schemas.microsoft.com/office/powerpoint/2010/main" xmlns="" val="2348421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smtClean="0"/>
              <a:t>November 2011</a:t>
            </a:r>
            <a:endParaRPr lang="en-US"/>
          </a:p>
        </p:txBody>
      </p:sp>
      <p:sp>
        <p:nvSpPr>
          <p:cNvPr id="5" name="Slide Number Placeholder 4"/>
          <p:cNvSpPr>
            <a:spLocks noGrp="1"/>
          </p:cNvSpPr>
          <p:nvPr>
            <p:ph type="sldNum" sz="quarter" idx="11"/>
          </p:nvPr>
        </p:nvSpPr>
        <p:spPr/>
        <p:txBody>
          <a:bodyPr/>
          <a:lstStyle/>
          <a:p>
            <a:pPr>
              <a:defRPr/>
            </a:pPr>
            <a:r>
              <a:rPr lang="en-US" smtClean="0"/>
              <a:t>Page </a:t>
            </a:r>
            <a:fld id="{8494B09C-02D3-414B-B0EE-19148CC64A93}" type="slidenum">
              <a:rPr lang="en-US" smtClean="0"/>
              <a:pPr>
                <a:defRPr/>
              </a:pPr>
              <a:t>2</a:t>
            </a:fld>
            <a:endParaRPr lang="en-US"/>
          </a:p>
        </p:txBody>
      </p:sp>
    </p:spTree>
    <p:extLst>
      <p:ext uri="{BB962C8B-B14F-4D97-AF65-F5344CB8AC3E}">
        <p14:creationId xmlns:p14="http://schemas.microsoft.com/office/powerpoint/2010/main" xmlns="" val="1644360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xmlns="" val="28003857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extLst>
      <p:ext uri="{BB962C8B-B14F-4D97-AF65-F5344CB8AC3E}">
        <p14:creationId xmlns:p14="http://schemas.microsoft.com/office/powerpoint/2010/main" xmlns=""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extLst>
      <p:ext uri="{BB962C8B-B14F-4D97-AF65-F5344CB8AC3E}">
        <p14:creationId xmlns:p14="http://schemas.microsoft.com/office/powerpoint/2010/main" xmlns="" val="620409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20332" y="6475413"/>
            <a:ext cx="179536" cy="184666"/>
          </a:xfrm>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411797"/>
            <a:ext cx="8229600" cy="1158240"/>
          </a:xfrm>
        </p:spPr>
        <p:txBody>
          <a:bodyPr/>
          <a:lstStyle>
            <a:lvl1pPr>
              <a:defRPr b="0" i="0" baseline="0">
                <a:solidFill>
                  <a:srgbClr val="003C71"/>
                </a:solidFill>
                <a:latin typeface="Intel Clear"/>
                <a:cs typeface="Intel Clear"/>
              </a:defRPr>
            </a:lvl1pPr>
          </a:lstStyle>
          <a:p>
            <a:r>
              <a:rPr lang="en-US" dirty="0" smtClean="0"/>
              <a:t>28pt Intel Clear Headline</a:t>
            </a:r>
            <a:endParaRPr lang="en-US" dirty="0"/>
          </a:p>
        </p:txBody>
      </p:sp>
      <p:sp>
        <p:nvSpPr>
          <p:cNvPr id="9" name="Content Placeholder 8"/>
          <p:cNvSpPr>
            <a:spLocks noGrp="1"/>
          </p:cNvSpPr>
          <p:nvPr>
            <p:ph sz="quarter" idx="13" hasCustomPrompt="1"/>
          </p:nvPr>
        </p:nvSpPr>
        <p:spPr>
          <a:xfrm>
            <a:off x="455613" y="1604434"/>
            <a:ext cx="8228012" cy="4567767"/>
          </a:xfrm>
        </p:spPr>
        <p:txBody>
          <a:bodyPr/>
          <a:lstStyle>
            <a:lvl1pPr>
              <a:defRPr>
                <a:solidFill>
                  <a:srgbClr val="0071C5"/>
                </a:solidFill>
              </a:defRPr>
            </a:lvl1pPr>
            <a:lvl2pPr>
              <a:defRPr sz="1800"/>
            </a:lvl2pPr>
            <a:lvl3pPr>
              <a:defRPr sz="1800"/>
            </a:lvl3pPr>
            <a:lvl4pPr>
              <a:defRPr sz="1600"/>
            </a:lvl4pPr>
          </a:lstStyle>
          <a:p>
            <a:pPr lvl="0"/>
            <a:r>
              <a:rPr lang="en-US" dirty="0" smtClean="0"/>
              <a:t>18pt Intel Clear body text</a:t>
            </a:r>
          </a:p>
          <a:p>
            <a:pPr lvl="1"/>
            <a:r>
              <a:rPr lang="en-US" dirty="0" smtClean="0"/>
              <a:t>18pt Intel Clear bullet one</a:t>
            </a:r>
          </a:p>
          <a:p>
            <a:pPr lvl="2"/>
            <a:r>
              <a:rPr lang="en-US" dirty="0" smtClean="0"/>
              <a:t>18pt Intel Clear sub-bullet</a:t>
            </a:r>
          </a:p>
          <a:p>
            <a:pPr lvl="3"/>
            <a:r>
              <a:rPr lang="en-US" dirty="0" smtClean="0"/>
              <a:t>16pt Intel Clear fourth level</a:t>
            </a:r>
          </a:p>
          <a:p>
            <a:pPr lvl="4"/>
            <a:r>
              <a:rPr lang="en-US" dirty="0" err="1" smtClean="0"/>
              <a:t>14pt</a:t>
            </a:r>
            <a:r>
              <a:rPr lang="en-US" dirty="0" smtClean="0"/>
              <a:t> Intel Clear fifth level</a:t>
            </a:r>
            <a:endParaRPr lang="en-US" dirty="0"/>
          </a:p>
        </p:txBody>
      </p:sp>
    </p:spTree>
    <p:extLst>
      <p:ext uri="{BB962C8B-B14F-4D97-AF65-F5344CB8AC3E}">
        <p14:creationId xmlns:p14="http://schemas.microsoft.com/office/powerpoint/2010/main" xmlns="" val="38997737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666025" y="240268"/>
            <a:ext cx="3154903" cy="338554"/>
          </a:xfrm>
          <a:prstGeom prst="rect">
            <a:avLst/>
          </a:prstGeom>
        </p:spPr>
        <p:txBody>
          <a:bodyPr wrap="none">
            <a:spAutoFit/>
          </a:bodyPr>
          <a:lstStyle/>
          <a:p>
            <a:pPr marL="457200" lvl="4" algn="r" eaLnBrk="0" hangingPunct="0"/>
            <a:r>
              <a:rPr lang="en-US" altLang="ko-KR" sz="1600" b="1" dirty="0" smtClean="0">
                <a:ea typeface="굴림" pitchFamily="34" charset="-127"/>
              </a:rPr>
              <a:t>doc.: </a:t>
            </a:r>
            <a:r>
              <a:rPr lang="en-US" altLang="ko-KR" sz="1600" b="1" dirty="0" smtClean="0">
                <a:solidFill>
                  <a:schemeClr val="tx1"/>
                </a:solidFill>
                <a:ea typeface="굴림" pitchFamily="34" charset="-127"/>
              </a:rPr>
              <a:t>IEEE 802.</a:t>
            </a:r>
            <a:r>
              <a:rPr lang="fr-FR" sz="1600" b="1" dirty="0" smtClean="0"/>
              <a:t>11-16/xxxxr0</a:t>
            </a:r>
            <a:endParaRPr lang="en-US" altLang="ko-KR" sz="1600" b="1" dirty="0" smtClean="0">
              <a:solidFill>
                <a:srgbClr val="FF0000"/>
              </a:solidFill>
              <a:ea typeface="굴림" pitchFamily="34" charset="-127"/>
            </a:endParaRPr>
          </a:p>
        </p:txBody>
      </p:sp>
      <p:sp>
        <p:nvSpPr>
          <p:cNvPr id="11" name="Rectangle 10"/>
          <p:cNvSpPr/>
          <p:nvPr userDrawn="1"/>
        </p:nvSpPr>
        <p:spPr>
          <a:xfrm>
            <a:off x="366089" y="271046"/>
            <a:ext cx="1016625" cy="338554"/>
          </a:xfrm>
          <a:prstGeom prst="rect">
            <a:avLst/>
          </a:prstGeom>
        </p:spPr>
        <p:txBody>
          <a:bodyPr wrap="none">
            <a:spAutoFit/>
          </a:bodyPr>
          <a:lstStyle/>
          <a:p>
            <a:pPr marL="0" lvl="0" indent="-99483" algn="l" eaLnBrk="0" hangingPunct="0"/>
            <a:r>
              <a:rPr lang="en-US" altLang="ko-KR" sz="1600" b="1" i="0" dirty="0" smtClean="0">
                <a:solidFill>
                  <a:schemeClr val="tx1"/>
                </a:solidFill>
                <a:ea typeface="굴림" pitchFamily="34" charset="-127"/>
              </a:rPr>
              <a:t>Sep. 2016</a:t>
            </a:r>
            <a:endParaRPr lang="en-US" altLang="ko-KR" sz="1600" b="1" i="0" dirty="0">
              <a:solidFill>
                <a:schemeClr val="tx1"/>
              </a:solidFill>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12" name="Rectangle 5"/>
          <p:cNvSpPr txBox="1">
            <a:spLocks noChangeArrowheads="1"/>
          </p:cNvSpPr>
          <p:nvPr userDrawn="1"/>
        </p:nvSpPr>
        <p:spPr bwMode="auto">
          <a:xfrm>
            <a:off x="6553200" y="6477000"/>
            <a:ext cx="2124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baseline="0" dirty="0" smtClean="0">
                <a:latin typeface="+mn-lt"/>
              </a:rPr>
              <a:t>James Wang et. al., </a:t>
            </a:r>
            <a:r>
              <a:rPr lang="en-US" baseline="0" dirty="0" err="1" smtClean="0">
                <a:latin typeface="+mn-lt"/>
              </a:rPr>
              <a:t>Mediatek</a:t>
            </a:r>
            <a:r>
              <a:rPr lang="en-US" baseline="0" dirty="0" smtClean="0">
                <a:latin typeface="+mn-lt"/>
              </a:rPr>
              <a:t>.</a:t>
            </a:r>
            <a:endParaRPr lang="en-US" dirty="0">
              <a:latin typeface="+mn-lt"/>
            </a:endParaRPr>
          </a:p>
        </p:txBody>
      </p:sp>
    </p:spTree>
    <p:extLst>
      <p:ext uri="{BB962C8B-B14F-4D97-AF65-F5344CB8AC3E}">
        <p14:creationId xmlns:p14="http://schemas.microsoft.com/office/powerpoint/2010/main" xmlns=""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ames.wang@mediatek.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chaochun.wang@mediatek.com" TargetMode="External"/><Relationship Id="rId4" Type="http://schemas.openxmlformats.org/officeDocument/2006/relationships/hyperlink" Target="mailto:thomas.pare@mediatek.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1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 Id="rId6" Type="http://schemas.openxmlformats.org/officeDocument/2006/relationships/chart" Target="../charts/chart12.xml"/><Relationship Id="rId5" Type="http://schemas.openxmlformats.org/officeDocument/2006/relationships/chart" Target="../charts/chart11.xml"/><Relationship Id="rId4" Type="http://schemas.openxmlformats.org/officeDocument/2006/relationships/chart" Target="../charts/chart10.xml"/></Relationships>
</file>

<file path=ppt/slides/_rels/slide2.xml.rels><?xml version="1.0" encoding="UTF-8" standalone="yes"?>
<Relationships xmlns="http://schemas.openxmlformats.org/package/2006/relationships"><Relationship Id="rId3" Type="http://schemas.openxmlformats.org/officeDocument/2006/relationships/hyperlink" Target="mailto:rporat@broadcom.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 Id="rId6" Type="http://schemas.openxmlformats.org/officeDocument/2006/relationships/chart" Target="../charts/chart17.xml"/><Relationship Id="rId5" Type="http://schemas.openxmlformats.org/officeDocument/2006/relationships/chart" Target="../charts/chart16.xml"/><Relationship Id="rId4" Type="http://schemas.openxmlformats.org/officeDocument/2006/relationships/chart" Target="../charts/chart15.xml"/></Relationships>
</file>

<file path=ppt/slides/_rels/slide21.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mailto:david.halls@toshiba-trel.com" TargetMode="External"/><Relationship Id="rId3" Type="http://schemas.openxmlformats.org/officeDocument/2006/relationships/hyperlink" Target="mailto:narendar.madhavan@toshiba.co.jp" TargetMode="External"/><Relationship Id="rId7" Type="http://schemas.openxmlformats.org/officeDocument/2006/relationships/hyperlink" Target="mailto:kouji.horisaki@toshiba.co.jp" TargetMode="External"/><Relationship Id="rId2" Type="http://schemas.openxmlformats.org/officeDocument/2006/relationships/hyperlink" Target="mailto:tomo.adachi@toshiba.co.jp" TargetMode="External"/><Relationship Id="rId1" Type="http://schemas.openxmlformats.org/officeDocument/2006/relationships/slideLayout" Target="../slideLayouts/slideLayout4.xml"/><Relationship Id="rId6" Type="http://schemas.openxmlformats.org/officeDocument/2006/relationships/hyperlink" Target="mailto:tsuguhide.aoki@toshiba.co.jp" TargetMode="External"/><Relationship Id="rId11" Type="http://schemas.openxmlformats.org/officeDocument/2006/relationships/hyperlink" Target="mailto:fengming.cao@toshiba-trel.com" TargetMode="External"/><Relationship Id="rId5" Type="http://schemas.openxmlformats.org/officeDocument/2006/relationships/hyperlink" Target="mailto:toshihisa.nabetani@toshiba.co.jp" TargetMode="External"/><Relationship Id="rId10" Type="http://schemas.openxmlformats.org/officeDocument/2006/relationships/hyperlink" Target="mailto:zubeir.bocus@toshiba-trel.com" TargetMode="External"/><Relationship Id="rId4" Type="http://schemas.openxmlformats.org/officeDocument/2006/relationships/hyperlink" Target="mailto:kentaro.taniguchi@toshiba.co.jp" TargetMode="External"/><Relationship Id="rId9" Type="http://schemas.openxmlformats.org/officeDocument/2006/relationships/hyperlink" Target="mailto:filippo.tosato@toshiba-tre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914400"/>
          </a:xfrm>
        </p:spPr>
        <p:txBody>
          <a:bodyPr/>
          <a:lstStyle/>
          <a:p>
            <a:r>
              <a:rPr lang="en-US" sz="2800" dirty="0" smtClean="0">
                <a:latin typeface="+mj-lt"/>
                <a:cs typeface="+mj-cs"/>
              </a:rPr>
              <a:t>SR Field SRP Table for He Trigger-Based PPDU</a:t>
            </a:r>
            <a:endParaRPr lang="en-US" sz="2800" dirty="0">
              <a:latin typeface="+mj-lt"/>
              <a:cs typeface="+mj-cs"/>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smtClean="0">
                <a:latin typeface="+mn-lt"/>
              </a:rPr>
              <a:t>Date:</a:t>
            </a:r>
            <a:r>
              <a:rPr lang="en-US" sz="2000" b="0" dirty="0" smtClean="0">
                <a:latin typeface="+mn-lt"/>
              </a:rPr>
              <a:t> 2016-09-11</a:t>
            </a: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1" name="Rectangle 12"/>
          <p:cNvSpPr>
            <a:spLocks noChangeArrowheads="1"/>
          </p:cNvSpPr>
          <p:nvPr/>
        </p:nvSpPr>
        <p:spPr bwMode="auto">
          <a:xfrm>
            <a:off x="304800" y="20574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6" name="Table 5"/>
          <p:cNvGraphicFramePr>
            <a:graphicFrameLocks noGrp="1"/>
          </p:cNvGraphicFramePr>
          <p:nvPr>
            <p:extLst>
              <p:ext uri="{D42A27DB-BD31-4B8C-83A1-F6EECF244321}">
                <p14:modId xmlns:p14="http://schemas.microsoft.com/office/powerpoint/2010/main" xmlns="" val="127187341"/>
              </p:ext>
            </p:extLst>
          </p:nvPr>
        </p:nvGraphicFramePr>
        <p:xfrm>
          <a:off x="762000" y="2667000"/>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smtClean="0">
                        <a:latin typeface="+mn-lt"/>
                        <a:ea typeface="Times New Roman"/>
                        <a:cs typeface="Aria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hlinkClick r:id="rId3"/>
                        </a:rPr>
                        <a:t>james.wang@mediatek.com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hlinkClick r:id="rId4"/>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hlinkClick r:id="rId5"/>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Jianhan</a:t>
                      </a:r>
                      <a:r>
                        <a:rPr lang="en-US" sz="1200" baseline="0" dirty="0" smtClean="0">
                          <a:solidFill>
                            <a:srgbClr val="000000"/>
                          </a:solidFill>
                          <a:latin typeface="+mn-lt"/>
                          <a:ea typeface="Times New Roman"/>
                          <a:cs typeface="Arial"/>
                        </a:rPr>
                        <a:t> </a:t>
                      </a:r>
                      <a:r>
                        <a:rPr lang="en-US" sz="1200" baseline="0" dirty="0" err="1" smtClean="0">
                          <a:solidFill>
                            <a:srgbClr val="000000"/>
                          </a:solidFill>
                          <a:latin typeface="+mn-lt"/>
                          <a:ea typeface="Times New Roman"/>
                          <a:cs typeface="Arial"/>
                        </a:rPr>
                        <a:t>Liu</a:t>
                      </a:r>
                      <a:r>
                        <a:rPr lang="en-US" sz="1200" dirty="0" err="1" smtClean="0">
                          <a:solidFill>
                            <a:srgbClr val="000000"/>
                          </a:solidFill>
                          <a:latin typeface="+mn-lt"/>
                          <a:ea typeface="Times New Roman"/>
                          <a:cs typeface="Arial"/>
                        </a:rPr>
                        <a:t>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Jianhan. 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714938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55223" y="6475413"/>
            <a:ext cx="509756" cy="184666"/>
          </a:xfrm>
        </p:spPr>
        <p:txBody>
          <a:bodyPr/>
          <a:lstStyle/>
          <a:p>
            <a:r>
              <a:rPr lang="en-US" dirty="0" smtClean="0"/>
              <a:t>Slide </a:t>
            </a:r>
            <a:fld id="{EE2556C5-CE8C-6547-B838-EA80C61A4AF7}" type="slidenum">
              <a:rPr lang="en-US" smtClean="0"/>
              <a:pPr/>
              <a:t>10</a:t>
            </a:fld>
            <a:endParaRPr lang="en-US" dirty="0"/>
          </a:p>
        </p:txBody>
      </p:sp>
      <p:sp>
        <p:nvSpPr>
          <p:cNvPr id="5" name="标题 18"/>
          <p:cNvSpPr>
            <a:spLocks noGrp="1"/>
          </p:cNvSpPr>
          <p:nvPr>
            <p:ph type="title"/>
          </p:nvPr>
        </p:nvSpPr>
        <p:spPr>
          <a:xfrm>
            <a:off x="472046" y="762000"/>
            <a:ext cx="7772400" cy="228600"/>
          </a:xfrm>
        </p:spPr>
        <p:txBody>
          <a:bodyPr/>
          <a:lstStyle/>
          <a:p>
            <a:pPr algn="l"/>
            <a:r>
              <a:rPr lang="en-US" altLang="zh-CN" sz="2000" b="1" dirty="0" smtClean="0">
                <a:solidFill>
                  <a:schemeClr val="tx1"/>
                </a:solidFill>
                <a:latin typeface="+mn-lt"/>
              </a:rPr>
              <a:t>Authors (continued)</a:t>
            </a:r>
            <a:endParaRPr lang="zh-CN" altLang="en-US" sz="2000" b="1" dirty="0">
              <a:solidFill>
                <a:schemeClr val="tx1"/>
              </a:solidFill>
              <a:latin typeface="+mn-lt"/>
            </a:endParaRPr>
          </a:p>
        </p:txBody>
      </p:sp>
      <p:graphicFrame>
        <p:nvGraphicFramePr>
          <p:cNvPr id="6" name="Table 5"/>
          <p:cNvGraphicFramePr>
            <a:graphicFrameLocks noGrp="1"/>
          </p:cNvGraphicFramePr>
          <p:nvPr>
            <p:extLst>
              <p:ext uri="{D42A27DB-BD31-4B8C-83A1-F6EECF244321}">
                <p14:modId xmlns:p14="http://schemas.microsoft.com/office/powerpoint/2010/main" xmlns="" val="1594969847"/>
              </p:ext>
            </p:extLst>
          </p:nvPr>
        </p:nvGraphicFramePr>
        <p:xfrm>
          <a:off x="533400" y="1341120"/>
          <a:ext cx="8153400" cy="1916430"/>
        </p:xfrm>
        <a:graphic>
          <a:graphicData uri="http://schemas.openxmlformats.org/drawingml/2006/table">
            <a:tbl>
              <a:tblPr firstRow="1" bandRow="1"/>
              <a:tblGrid>
                <a:gridCol w="1600200"/>
                <a:gridCol w="1295400"/>
                <a:gridCol w="1841221"/>
                <a:gridCol w="1282979"/>
                <a:gridCol w="2133600"/>
              </a:tblGrid>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dirty="0">
                          <a:effectLst/>
                          <a:latin typeface="Times New Roman" panose="02020603050405020304" pitchFamily="18" charset="0"/>
                          <a:ea typeface="Batang" panose="02030600000101010101" pitchFamily="18" charset="-127"/>
                        </a:rPr>
                        <a:t>Newracom, Inc.</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 Seok</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45">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76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Yujin Noh</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yujin.noh@newracom.com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xmlns="" val="3660312126"/>
              </p:ext>
            </p:extLst>
          </p:nvPr>
        </p:nvGraphicFramePr>
        <p:xfrm>
          <a:off x="533400" y="3257550"/>
          <a:ext cx="8153400" cy="628650"/>
        </p:xfrm>
        <a:graphic>
          <a:graphicData uri="http://schemas.openxmlformats.org/drawingml/2006/table">
            <a:tbl>
              <a:tblPr firstRow="1" bandRow="1"/>
              <a:tblGrid>
                <a:gridCol w="1600200"/>
                <a:gridCol w="1295400"/>
                <a:gridCol w="1841221"/>
                <a:gridCol w="1282979"/>
                <a:gridCol w="2133600"/>
              </a:tblGrid>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a:t>
                      </a:r>
                      <a:r>
                        <a:rPr lang="en-GB" sz="1100" baseline="0" dirty="0" smtClean="0">
                          <a:effectLst/>
                          <a:latin typeface="Times New Roman" panose="02020603050405020304" pitchFamily="18" charset="0"/>
                          <a:ea typeface="Batang" panose="02030600000101010101" pitchFamily="18" charset="-127"/>
                        </a:rPr>
                        <a:t> Schelstraete</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lgn="ctr">
                        <a:spcBef>
                          <a:spcPts val="0"/>
                        </a:spcBef>
                        <a:spcAft>
                          <a:spcPts val="0"/>
                        </a:spcAft>
                      </a:pPr>
                      <a:r>
                        <a:rPr lang="en-GB" sz="1100" dirty="0" err="1" smtClean="0">
                          <a:effectLst/>
                          <a:latin typeface="Times New Roman" panose="02020603050405020304" pitchFamily="18" charset="0"/>
                          <a:ea typeface="Batang" panose="02030600000101010101" pitchFamily="18" charset="-127"/>
                        </a:rPr>
                        <a:t>Quantenna</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3450 W. Warren Ave, Fremont, CA 94538</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Sigurd@quantenna.com</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Huizhao</a:t>
                      </a:r>
                      <a:r>
                        <a:rPr lang="en-GB" sz="1100" baseline="0" dirty="0" smtClean="0">
                          <a:effectLst/>
                          <a:latin typeface="Times New Roman" panose="02020603050405020304" pitchFamily="18" charset="0"/>
                          <a:ea typeface="Batang" panose="02030600000101010101" pitchFamily="18" charset="-127"/>
                        </a:rPr>
                        <a:t> Wang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hwang@quanetnna.com</a:t>
                      </a:r>
                      <a:endParaRPr lang="en-GB" sz="9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488242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Re-Cap: HE Trigger-Based PPDU and SRP</a:t>
            </a:r>
            <a:endParaRPr lang="en-US" dirty="0">
              <a:latin typeface="+mn-lt"/>
            </a:endParaRP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11</a:t>
            </a:fld>
            <a:endParaRPr lang="en-US" dirty="0"/>
          </a:p>
        </p:txBody>
      </p:sp>
      <p:sp>
        <p:nvSpPr>
          <p:cNvPr id="6" name="Content Placeholder 2"/>
          <p:cNvSpPr>
            <a:spLocks noGrp="1"/>
          </p:cNvSpPr>
          <p:nvPr>
            <p:ph idx="1"/>
          </p:nvPr>
        </p:nvSpPr>
        <p:spPr>
          <a:xfrm>
            <a:off x="609600" y="1820333"/>
            <a:ext cx="7772400" cy="4114800"/>
          </a:xfrm>
        </p:spPr>
        <p:txBody>
          <a:bodyPr/>
          <a:lstStyle/>
          <a:p>
            <a:r>
              <a:rPr lang="en-US" sz="1900" b="0" dirty="0" smtClean="0">
                <a:latin typeface="+mn-lt"/>
              </a:rPr>
              <a:t>Trigger frame from STA2 (AP) for UL MU carries SRP, OBSS Color, and the uplink duration. </a:t>
            </a:r>
          </a:p>
          <a:p>
            <a:pPr lvl="1"/>
            <a:r>
              <a:rPr lang="en-US" sz="1700" dirty="0" smtClean="0">
                <a:latin typeface="+mn-lt"/>
              </a:rPr>
              <a:t>Uplink STA (STA1) copies SRP from trigger frame into SR field of SIG A</a:t>
            </a:r>
            <a:endParaRPr lang="en-US" sz="1700" b="0" dirty="0" smtClean="0">
              <a:latin typeface="+mn-lt"/>
            </a:endParaRPr>
          </a:p>
          <a:p>
            <a:r>
              <a:rPr lang="en-US" sz="1900" b="0" dirty="0" smtClean="0">
                <a:latin typeface="+mn-lt"/>
              </a:rPr>
              <a:t>SR STA uses </a:t>
            </a:r>
            <a:r>
              <a:rPr lang="en-US" sz="1900" b="0" dirty="0" err="1" smtClean="0">
                <a:latin typeface="+mn-lt"/>
              </a:rPr>
              <a:t>RSSI</a:t>
            </a:r>
            <a:r>
              <a:rPr lang="en-US" sz="1900" b="0" baseline="-25000" dirty="0" err="1" smtClean="0">
                <a:latin typeface="+mn-lt"/>
              </a:rPr>
              <a:t>trigger</a:t>
            </a:r>
            <a:r>
              <a:rPr lang="en-US" sz="1900" b="0" baseline="-25000" dirty="0" smtClean="0">
                <a:latin typeface="+mn-lt"/>
              </a:rPr>
              <a:t> frame</a:t>
            </a:r>
            <a:r>
              <a:rPr lang="en-US" sz="1900" b="0" dirty="0" smtClean="0">
                <a:latin typeface="+mn-lt"/>
              </a:rPr>
              <a:t> from the trigger frame and SRP is in UL HE Trigger-based PPDU transmitted by UL STA to make adjustment for satisfying SR conditions.</a:t>
            </a:r>
            <a:endParaRPr lang="en-US" sz="1900" dirty="0" smtClean="0"/>
          </a:p>
          <a:p>
            <a:endParaRPr lang="en-US" sz="800" dirty="0" smtClean="0"/>
          </a:p>
        </p:txBody>
      </p:sp>
      <p:sp>
        <p:nvSpPr>
          <p:cNvPr id="7" name="TextBox 6"/>
          <p:cNvSpPr txBox="1"/>
          <p:nvPr/>
        </p:nvSpPr>
        <p:spPr>
          <a:xfrm>
            <a:off x="2396542" y="3802259"/>
            <a:ext cx="720080" cy="276999"/>
          </a:xfrm>
          <a:prstGeom prst="rect">
            <a:avLst/>
          </a:prstGeom>
          <a:noFill/>
          <a:ln>
            <a:solidFill>
              <a:schemeClr val="tx1"/>
            </a:solidFill>
          </a:ln>
        </p:spPr>
        <p:txBody>
          <a:bodyPr wrap="square" rtlCol="0">
            <a:spAutoFit/>
          </a:bodyPr>
          <a:lstStyle/>
          <a:p>
            <a:r>
              <a:rPr lang="en-US" dirty="0" smtClean="0"/>
              <a:t>Trigger</a:t>
            </a:r>
            <a:endParaRPr lang="en-US" dirty="0"/>
          </a:p>
        </p:txBody>
      </p:sp>
      <p:sp>
        <p:nvSpPr>
          <p:cNvPr id="8" name="Freeform 7"/>
          <p:cNvSpPr/>
          <p:nvPr/>
        </p:nvSpPr>
        <p:spPr bwMode="auto">
          <a:xfrm>
            <a:off x="1994312" y="4082786"/>
            <a:ext cx="524656" cy="648072"/>
          </a:xfrm>
          <a:custGeom>
            <a:avLst/>
            <a:gdLst>
              <a:gd name="connsiteX0" fmla="*/ 0 w 524656"/>
              <a:gd name="connsiteY0" fmla="*/ 944380 h 944380"/>
              <a:gd name="connsiteX1" fmla="*/ 164892 w 524656"/>
              <a:gd name="connsiteY1" fmla="*/ 569626 h 944380"/>
              <a:gd name="connsiteX2" fmla="*/ 194872 w 524656"/>
              <a:gd name="connsiteY2" fmla="*/ 659567 h 944380"/>
              <a:gd name="connsiteX3" fmla="*/ 524656 w 524656"/>
              <a:gd name="connsiteY3" fmla="*/ 0 h 944380"/>
            </a:gdLst>
            <a:ahLst/>
            <a:cxnLst>
              <a:cxn ang="0">
                <a:pos x="connsiteX0" y="connsiteY0"/>
              </a:cxn>
              <a:cxn ang="0">
                <a:pos x="connsiteX1" y="connsiteY1"/>
              </a:cxn>
              <a:cxn ang="0">
                <a:pos x="connsiteX2" y="connsiteY2"/>
              </a:cxn>
              <a:cxn ang="0">
                <a:pos x="connsiteX3" y="connsiteY3"/>
              </a:cxn>
            </a:cxnLst>
            <a:rect l="l" t="t" r="r" b="b"/>
            <a:pathLst>
              <a:path w="524656" h="944380">
                <a:moveTo>
                  <a:pt x="0" y="944380"/>
                </a:moveTo>
                <a:cubicBezTo>
                  <a:pt x="66206" y="780737"/>
                  <a:pt x="132413" y="617095"/>
                  <a:pt x="164892" y="569626"/>
                </a:cubicBezTo>
                <a:cubicBezTo>
                  <a:pt x="197371" y="522157"/>
                  <a:pt x="134911" y="754505"/>
                  <a:pt x="194872" y="659567"/>
                </a:cubicBezTo>
                <a:cubicBezTo>
                  <a:pt x="254833" y="564629"/>
                  <a:pt x="389744" y="282314"/>
                  <a:pt x="524656" y="0"/>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33462" y="4720919"/>
            <a:ext cx="2376264" cy="523220"/>
          </a:xfrm>
          <a:prstGeom prst="rect">
            <a:avLst/>
          </a:prstGeom>
          <a:noFill/>
        </p:spPr>
        <p:txBody>
          <a:bodyPr wrap="square" rtlCol="0">
            <a:spAutoFit/>
          </a:bodyPr>
          <a:lstStyle/>
          <a:p>
            <a:r>
              <a:rPr lang="en-US" sz="1400" dirty="0" smtClean="0"/>
              <a:t>Trigger frame carries SRP (not in SIG A) for UL STAs</a:t>
            </a:r>
          </a:p>
        </p:txBody>
      </p:sp>
      <p:cxnSp>
        <p:nvCxnSpPr>
          <p:cNvPr id="10" name="Straight Connector 9"/>
          <p:cNvCxnSpPr/>
          <p:nvPr/>
        </p:nvCxnSpPr>
        <p:spPr bwMode="auto">
          <a:xfrm>
            <a:off x="3365867" y="5522946"/>
            <a:ext cx="0" cy="629815"/>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1" name="Straight Arrow Connector 10"/>
          <p:cNvCxnSpPr/>
          <p:nvPr/>
        </p:nvCxnSpPr>
        <p:spPr bwMode="auto">
          <a:xfrm>
            <a:off x="3395579" y="5625432"/>
            <a:ext cx="2005263" cy="0"/>
          </a:xfrm>
          <a:prstGeom prst="straightConnector1">
            <a:avLst/>
          </a:prstGeom>
          <a:solidFill>
            <a:schemeClr val="accent1"/>
          </a:solidFill>
          <a:ln w="12700" cap="flat" cmpd="sng" algn="ctr">
            <a:solidFill>
              <a:srgbClr val="FF0000"/>
            </a:solidFill>
            <a:prstDash val="solid"/>
            <a:round/>
            <a:headEnd type="none" w="med" len="med"/>
            <a:tailEnd type="arrow" w="med" len="med"/>
          </a:ln>
          <a:effectLst/>
        </p:spPr>
      </p:cxnSp>
      <p:sp>
        <p:nvSpPr>
          <p:cNvPr id="12" name="TextBox 11"/>
          <p:cNvSpPr txBox="1"/>
          <p:nvPr/>
        </p:nvSpPr>
        <p:spPr>
          <a:xfrm>
            <a:off x="3350416" y="5583171"/>
            <a:ext cx="3928827" cy="830997"/>
          </a:xfrm>
          <a:prstGeom prst="rect">
            <a:avLst/>
          </a:prstGeom>
          <a:noFill/>
        </p:spPr>
        <p:txBody>
          <a:bodyPr wrap="square" rtlCol="0">
            <a:spAutoFit/>
          </a:bodyPr>
          <a:lstStyle/>
          <a:p>
            <a:r>
              <a:rPr lang="en-US" b="1" dirty="0" smtClean="0">
                <a:solidFill>
                  <a:srgbClr val="FF0000"/>
                </a:solidFill>
              </a:rPr>
              <a:t>SR transmission duration</a:t>
            </a:r>
          </a:p>
          <a:p>
            <a:r>
              <a:rPr lang="en-US" b="1" dirty="0" smtClean="0">
                <a:solidFill>
                  <a:srgbClr val="FF0000"/>
                </a:solidFill>
              </a:rPr>
              <a:t>TX_PWR adjusted based on RSSI and SRP .                  TX Power</a:t>
            </a:r>
            <a:r>
              <a:rPr lang="en-US" b="1" baseline="-25000" dirty="0" smtClean="0">
                <a:solidFill>
                  <a:srgbClr val="FF0000"/>
                </a:solidFill>
              </a:rPr>
              <a:t>STA2</a:t>
            </a:r>
            <a:r>
              <a:rPr lang="en-US" b="1" dirty="0" smtClean="0">
                <a:solidFill>
                  <a:srgbClr val="FF0000"/>
                </a:solidFill>
              </a:rPr>
              <a:t> &lt; SRP – </a:t>
            </a:r>
            <a:r>
              <a:rPr lang="en-US" b="1" dirty="0" err="1" smtClean="0">
                <a:solidFill>
                  <a:srgbClr val="FF0000"/>
                </a:solidFill>
              </a:rPr>
              <a:t>RSSI</a:t>
            </a:r>
            <a:r>
              <a:rPr lang="en-US" b="1" baseline="-25000" dirty="0" err="1" smtClean="0">
                <a:solidFill>
                  <a:srgbClr val="FF0000"/>
                </a:solidFill>
              </a:rPr>
              <a:t>trigger</a:t>
            </a:r>
            <a:r>
              <a:rPr lang="en-US" b="1" baseline="-25000" dirty="0" smtClean="0">
                <a:solidFill>
                  <a:srgbClr val="FF0000"/>
                </a:solidFill>
              </a:rPr>
              <a:t> frame</a:t>
            </a:r>
            <a:r>
              <a:rPr lang="en-US" b="1" dirty="0" smtClean="0">
                <a:solidFill>
                  <a:srgbClr val="FF0000"/>
                </a:solidFill>
              </a:rPr>
              <a:t>    </a:t>
            </a:r>
          </a:p>
          <a:p>
            <a:r>
              <a:rPr lang="en-US" b="1" dirty="0" smtClean="0">
                <a:solidFill>
                  <a:srgbClr val="FF0000"/>
                </a:solidFill>
              </a:rPr>
              <a:t>SRP= TX PWR + Acceptable Receiver Interference level </a:t>
            </a:r>
            <a:endParaRPr lang="en-US" b="1" baseline="-25000" dirty="0" smtClean="0">
              <a:solidFill>
                <a:srgbClr val="FF0000"/>
              </a:solidFill>
            </a:endParaRPr>
          </a:p>
        </p:txBody>
      </p:sp>
      <p:sp>
        <p:nvSpPr>
          <p:cNvPr id="13" name="TextBox 12"/>
          <p:cNvSpPr txBox="1"/>
          <p:nvPr/>
        </p:nvSpPr>
        <p:spPr>
          <a:xfrm>
            <a:off x="3280516" y="4040596"/>
            <a:ext cx="2088232" cy="288032"/>
          </a:xfrm>
          <a:prstGeom prst="rect">
            <a:avLst/>
          </a:prstGeom>
          <a:noFill/>
          <a:ln>
            <a:solidFill>
              <a:schemeClr val="tx1"/>
            </a:solidFill>
          </a:ln>
        </p:spPr>
        <p:txBody>
          <a:bodyPr wrap="square" rtlCol="0">
            <a:spAutoFit/>
          </a:bodyPr>
          <a:lstStyle/>
          <a:p>
            <a:r>
              <a:rPr lang="en-US" dirty="0" smtClean="0"/>
              <a:t>UL MU</a:t>
            </a:r>
            <a:endParaRPr lang="en-US" dirty="0"/>
          </a:p>
        </p:txBody>
      </p:sp>
      <p:sp>
        <p:nvSpPr>
          <p:cNvPr id="14" name="TextBox 13"/>
          <p:cNvSpPr txBox="1"/>
          <p:nvPr/>
        </p:nvSpPr>
        <p:spPr>
          <a:xfrm>
            <a:off x="3290456" y="4370818"/>
            <a:ext cx="2088232" cy="288032"/>
          </a:xfrm>
          <a:prstGeom prst="rect">
            <a:avLst/>
          </a:prstGeom>
          <a:noFill/>
          <a:ln>
            <a:solidFill>
              <a:schemeClr val="tx1"/>
            </a:solidFill>
          </a:ln>
        </p:spPr>
        <p:txBody>
          <a:bodyPr wrap="square" rtlCol="0">
            <a:spAutoFit/>
          </a:bodyPr>
          <a:lstStyle/>
          <a:p>
            <a:r>
              <a:rPr lang="en-US" dirty="0" smtClean="0"/>
              <a:t>UL MU</a:t>
            </a:r>
            <a:endParaRPr lang="en-US" dirty="0"/>
          </a:p>
        </p:txBody>
      </p:sp>
      <p:sp>
        <p:nvSpPr>
          <p:cNvPr id="15" name="TextBox 14"/>
          <p:cNvSpPr txBox="1"/>
          <p:nvPr/>
        </p:nvSpPr>
        <p:spPr>
          <a:xfrm>
            <a:off x="3290456" y="5162906"/>
            <a:ext cx="2088232" cy="288032"/>
          </a:xfrm>
          <a:prstGeom prst="rect">
            <a:avLst/>
          </a:prstGeom>
          <a:noFill/>
          <a:ln>
            <a:solidFill>
              <a:schemeClr val="tx1"/>
            </a:solidFill>
          </a:ln>
        </p:spPr>
        <p:txBody>
          <a:bodyPr wrap="square" rtlCol="0">
            <a:spAutoFit/>
          </a:bodyPr>
          <a:lstStyle/>
          <a:p>
            <a:r>
              <a:rPr lang="en-US" dirty="0" smtClean="0"/>
              <a:t>UL _MU</a:t>
            </a:r>
            <a:endParaRPr lang="en-US" dirty="0"/>
          </a:p>
        </p:txBody>
      </p:sp>
      <p:cxnSp>
        <p:nvCxnSpPr>
          <p:cNvPr id="16" name="Straight Connector 15"/>
          <p:cNvCxnSpPr/>
          <p:nvPr/>
        </p:nvCxnSpPr>
        <p:spPr bwMode="auto">
          <a:xfrm flipH="1">
            <a:off x="4154146" y="4741405"/>
            <a:ext cx="910" cy="188843"/>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7" name="Freeform 16"/>
          <p:cNvSpPr/>
          <p:nvPr/>
        </p:nvSpPr>
        <p:spPr bwMode="auto">
          <a:xfrm>
            <a:off x="2971264" y="4477827"/>
            <a:ext cx="393538" cy="1006999"/>
          </a:xfrm>
          <a:custGeom>
            <a:avLst/>
            <a:gdLst>
              <a:gd name="connsiteX0" fmla="*/ 0 w 524656"/>
              <a:gd name="connsiteY0" fmla="*/ 944380 h 944380"/>
              <a:gd name="connsiteX1" fmla="*/ 164892 w 524656"/>
              <a:gd name="connsiteY1" fmla="*/ 569626 h 944380"/>
              <a:gd name="connsiteX2" fmla="*/ 194872 w 524656"/>
              <a:gd name="connsiteY2" fmla="*/ 659567 h 944380"/>
              <a:gd name="connsiteX3" fmla="*/ 524656 w 524656"/>
              <a:gd name="connsiteY3" fmla="*/ 0 h 944380"/>
            </a:gdLst>
            <a:ahLst/>
            <a:cxnLst>
              <a:cxn ang="0">
                <a:pos x="connsiteX0" y="connsiteY0"/>
              </a:cxn>
              <a:cxn ang="0">
                <a:pos x="connsiteX1" y="connsiteY1"/>
              </a:cxn>
              <a:cxn ang="0">
                <a:pos x="connsiteX2" y="connsiteY2"/>
              </a:cxn>
              <a:cxn ang="0">
                <a:pos x="connsiteX3" y="connsiteY3"/>
              </a:cxn>
            </a:cxnLst>
            <a:rect l="l" t="t" r="r" b="b"/>
            <a:pathLst>
              <a:path w="524656" h="944380">
                <a:moveTo>
                  <a:pt x="0" y="944380"/>
                </a:moveTo>
                <a:cubicBezTo>
                  <a:pt x="66206" y="780737"/>
                  <a:pt x="132413" y="617095"/>
                  <a:pt x="164892" y="569626"/>
                </a:cubicBezTo>
                <a:cubicBezTo>
                  <a:pt x="197371" y="522157"/>
                  <a:pt x="134911" y="754505"/>
                  <a:pt x="194872" y="659567"/>
                </a:cubicBezTo>
                <a:cubicBezTo>
                  <a:pt x="254833" y="564629"/>
                  <a:pt x="389744" y="282314"/>
                  <a:pt x="524656" y="0"/>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TextBox 17"/>
          <p:cNvSpPr txBox="1"/>
          <p:nvPr/>
        </p:nvSpPr>
        <p:spPr>
          <a:xfrm>
            <a:off x="2299931" y="5415379"/>
            <a:ext cx="937549" cy="276999"/>
          </a:xfrm>
          <a:prstGeom prst="rect">
            <a:avLst/>
          </a:prstGeom>
          <a:noFill/>
        </p:spPr>
        <p:txBody>
          <a:bodyPr wrap="square" rtlCol="0">
            <a:spAutoFit/>
          </a:bodyPr>
          <a:lstStyle/>
          <a:p>
            <a:r>
              <a:rPr lang="en-US" dirty="0" smtClean="0"/>
              <a:t>SIG A: SRP</a:t>
            </a:r>
            <a:endParaRPr lang="en-US" dirty="0"/>
          </a:p>
        </p:txBody>
      </p:sp>
      <p:sp>
        <p:nvSpPr>
          <p:cNvPr id="19" name="Freeform 18"/>
          <p:cNvSpPr/>
          <p:nvPr/>
        </p:nvSpPr>
        <p:spPr bwMode="auto">
          <a:xfrm>
            <a:off x="3007917" y="5288057"/>
            <a:ext cx="356886" cy="196770"/>
          </a:xfrm>
          <a:custGeom>
            <a:avLst/>
            <a:gdLst>
              <a:gd name="connsiteX0" fmla="*/ 0 w 524656"/>
              <a:gd name="connsiteY0" fmla="*/ 944380 h 944380"/>
              <a:gd name="connsiteX1" fmla="*/ 164892 w 524656"/>
              <a:gd name="connsiteY1" fmla="*/ 569626 h 944380"/>
              <a:gd name="connsiteX2" fmla="*/ 194872 w 524656"/>
              <a:gd name="connsiteY2" fmla="*/ 659567 h 944380"/>
              <a:gd name="connsiteX3" fmla="*/ 524656 w 524656"/>
              <a:gd name="connsiteY3" fmla="*/ 0 h 944380"/>
            </a:gdLst>
            <a:ahLst/>
            <a:cxnLst>
              <a:cxn ang="0">
                <a:pos x="connsiteX0" y="connsiteY0"/>
              </a:cxn>
              <a:cxn ang="0">
                <a:pos x="connsiteX1" y="connsiteY1"/>
              </a:cxn>
              <a:cxn ang="0">
                <a:pos x="connsiteX2" y="connsiteY2"/>
              </a:cxn>
              <a:cxn ang="0">
                <a:pos x="connsiteX3" y="connsiteY3"/>
              </a:cxn>
            </a:cxnLst>
            <a:rect l="l" t="t" r="r" b="b"/>
            <a:pathLst>
              <a:path w="524656" h="944380">
                <a:moveTo>
                  <a:pt x="0" y="944380"/>
                </a:moveTo>
                <a:cubicBezTo>
                  <a:pt x="66206" y="780737"/>
                  <a:pt x="132413" y="617095"/>
                  <a:pt x="164892" y="569626"/>
                </a:cubicBezTo>
                <a:cubicBezTo>
                  <a:pt x="197371" y="522157"/>
                  <a:pt x="134911" y="754505"/>
                  <a:pt x="194872" y="659567"/>
                </a:cubicBezTo>
                <a:cubicBezTo>
                  <a:pt x="254833" y="564629"/>
                  <a:pt x="389744" y="282314"/>
                  <a:pt x="524656" y="0"/>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Oval 19"/>
          <p:cNvSpPr/>
          <p:nvPr/>
        </p:nvSpPr>
        <p:spPr>
          <a:xfrm>
            <a:off x="6474836" y="4771497"/>
            <a:ext cx="288032" cy="288032"/>
          </a:xfrm>
          <a:prstGeom prst="ellipse">
            <a:avLst/>
          </a:prstGeom>
          <a:solidFill>
            <a:schemeClr val="accent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7698972" y="3619369"/>
            <a:ext cx="288032" cy="288032"/>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5949538" y="4504054"/>
            <a:ext cx="1258784" cy="276999"/>
          </a:xfrm>
          <a:prstGeom prst="rect">
            <a:avLst/>
          </a:prstGeom>
          <a:noFill/>
        </p:spPr>
        <p:txBody>
          <a:bodyPr wrap="square" rtlCol="0">
            <a:spAutoFit/>
          </a:bodyPr>
          <a:lstStyle/>
          <a:p>
            <a:r>
              <a:rPr lang="en-US" dirty="0" smtClean="0"/>
              <a:t>STA1 (UL STA)</a:t>
            </a:r>
            <a:endParaRPr lang="en-US" dirty="0"/>
          </a:p>
        </p:txBody>
      </p:sp>
      <p:sp>
        <p:nvSpPr>
          <p:cNvPr id="23" name="TextBox 22"/>
          <p:cNvSpPr txBox="1"/>
          <p:nvPr/>
        </p:nvSpPr>
        <p:spPr>
          <a:xfrm>
            <a:off x="7229639" y="3394330"/>
            <a:ext cx="1023109" cy="276999"/>
          </a:xfrm>
          <a:prstGeom prst="rect">
            <a:avLst/>
          </a:prstGeom>
          <a:noFill/>
        </p:spPr>
        <p:txBody>
          <a:bodyPr wrap="square" rtlCol="0">
            <a:spAutoFit/>
          </a:bodyPr>
          <a:lstStyle/>
          <a:p>
            <a:r>
              <a:rPr lang="en-US" dirty="0" smtClean="0"/>
              <a:t>STA2 (AP)</a:t>
            </a:r>
            <a:endParaRPr lang="en-US" dirty="0"/>
          </a:p>
        </p:txBody>
      </p:sp>
      <p:sp>
        <p:nvSpPr>
          <p:cNvPr id="24" name="Oval 23"/>
          <p:cNvSpPr/>
          <p:nvPr/>
        </p:nvSpPr>
        <p:spPr>
          <a:xfrm>
            <a:off x="7218575" y="5947497"/>
            <a:ext cx="288032" cy="288032"/>
          </a:xfrm>
          <a:prstGeom prst="ellipse">
            <a:avLst/>
          </a:prstGeom>
          <a:solidFill>
            <a:srgbClr val="00B05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a:off x="8424385" y="4771497"/>
            <a:ext cx="288032" cy="288032"/>
          </a:xfrm>
          <a:prstGeom prst="ellipse">
            <a:avLst/>
          </a:prstGeom>
          <a:solidFill>
            <a:srgbClr val="00B05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TextBox 25"/>
          <p:cNvSpPr txBox="1"/>
          <p:nvPr/>
        </p:nvSpPr>
        <p:spPr>
          <a:xfrm>
            <a:off x="7338932" y="5923625"/>
            <a:ext cx="1022599" cy="461665"/>
          </a:xfrm>
          <a:prstGeom prst="rect">
            <a:avLst/>
          </a:prstGeom>
          <a:noFill/>
        </p:spPr>
        <p:txBody>
          <a:bodyPr wrap="square" rtlCol="0">
            <a:spAutoFit/>
          </a:bodyPr>
          <a:lstStyle/>
          <a:p>
            <a:pPr algn="ctr"/>
            <a:r>
              <a:rPr lang="en-US" dirty="0" smtClean="0"/>
              <a:t>STA3             (SR initiator)</a:t>
            </a:r>
            <a:endParaRPr lang="en-US" dirty="0"/>
          </a:p>
        </p:txBody>
      </p:sp>
      <p:sp>
        <p:nvSpPr>
          <p:cNvPr id="28" name="TextBox 27"/>
          <p:cNvSpPr txBox="1"/>
          <p:nvPr/>
        </p:nvSpPr>
        <p:spPr>
          <a:xfrm>
            <a:off x="6400268" y="3665667"/>
            <a:ext cx="1080120" cy="646331"/>
          </a:xfrm>
          <a:prstGeom prst="rect">
            <a:avLst/>
          </a:prstGeom>
          <a:noFill/>
        </p:spPr>
        <p:txBody>
          <a:bodyPr wrap="square" rtlCol="0">
            <a:spAutoFit/>
          </a:bodyPr>
          <a:lstStyle/>
          <a:p>
            <a:pPr algn="ctr"/>
            <a:r>
              <a:rPr lang="en-US" dirty="0" smtClean="0">
                <a:solidFill>
                  <a:srgbClr val="7030A0"/>
                </a:solidFill>
              </a:rPr>
              <a:t>on-going frame</a:t>
            </a:r>
          </a:p>
          <a:p>
            <a:pPr algn="ctr"/>
            <a:r>
              <a:rPr lang="en-US" dirty="0" smtClean="0">
                <a:solidFill>
                  <a:srgbClr val="7030A0"/>
                </a:solidFill>
              </a:rPr>
              <a:t>Transmission </a:t>
            </a:r>
            <a:endParaRPr lang="en-US" dirty="0">
              <a:solidFill>
                <a:srgbClr val="7030A0"/>
              </a:solidFill>
            </a:endParaRPr>
          </a:p>
        </p:txBody>
      </p:sp>
      <p:sp>
        <p:nvSpPr>
          <p:cNvPr id="29" name="TextBox 28"/>
          <p:cNvSpPr txBox="1"/>
          <p:nvPr/>
        </p:nvSpPr>
        <p:spPr>
          <a:xfrm>
            <a:off x="7991872" y="5131537"/>
            <a:ext cx="1152128" cy="461665"/>
          </a:xfrm>
          <a:prstGeom prst="rect">
            <a:avLst/>
          </a:prstGeom>
          <a:noFill/>
        </p:spPr>
        <p:txBody>
          <a:bodyPr wrap="square" rtlCol="0">
            <a:spAutoFit/>
          </a:bodyPr>
          <a:lstStyle/>
          <a:p>
            <a:pPr algn="ctr"/>
            <a:r>
              <a:rPr lang="en-US" dirty="0" smtClean="0"/>
              <a:t>STA4             (SR responder)</a:t>
            </a:r>
            <a:endParaRPr lang="en-US" dirty="0"/>
          </a:p>
        </p:txBody>
      </p:sp>
      <p:cxnSp>
        <p:nvCxnSpPr>
          <p:cNvPr id="30" name="Straight Arrow Connector 29"/>
          <p:cNvCxnSpPr/>
          <p:nvPr/>
        </p:nvCxnSpPr>
        <p:spPr bwMode="auto">
          <a:xfrm flipV="1">
            <a:off x="6795453" y="3888604"/>
            <a:ext cx="864096" cy="864096"/>
          </a:xfrm>
          <a:prstGeom prst="straightConnector1">
            <a:avLst/>
          </a:prstGeom>
          <a:solidFill>
            <a:schemeClr val="accent1"/>
          </a:solidFill>
          <a:ln w="28575" cap="flat" cmpd="sng" algn="ctr">
            <a:solidFill>
              <a:srgbClr val="92D050"/>
            </a:solidFill>
            <a:prstDash val="solid"/>
            <a:round/>
            <a:headEnd type="none" w="sm" len="sm"/>
            <a:tailEnd type="arrow"/>
          </a:ln>
          <a:effectLst/>
        </p:spPr>
      </p:cxnSp>
      <p:cxnSp>
        <p:nvCxnSpPr>
          <p:cNvPr id="31" name="Straight Arrow Connector 30"/>
          <p:cNvCxnSpPr/>
          <p:nvPr/>
        </p:nvCxnSpPr>
        <p:spPr bwMode="auto">
          <a:xfrm flipH="1">
            <a:off x="7416800" y="4182599"/>
            <a:ext cx="234067" cy="1669327"/>
          </a:xfrm>
          <a:prstGeom prst="straightConnector1">
            <a:avLst/>
          </a:prstGeom>
          <a:solidFill>
            <a:schemeClr val="accent1"/>
          </a:solidFill>
          <a:ln w="9525" cap="flat" cmpd="sng" algn="ctr">
            <a:solidFill>
              <a:schemeClr val="tx1"/>
            </a:solidFill>
            <a:prstDash val="solid"/>
            <a:round/>
            <a:headEnd type="none" w="sm" len="sm"/>
            <a:tailEnd type="arrow"/>
          </a:ln>
          <a:effectLst/>
        </p:spPr>
      </p:cxnSp>
      <p:sp>
        <p:nvSpPr>
          <p:cNvPr id="32" name="TextBox 31"/>
          <p:cNvSpPr txBox="1"/>
          <p:nvPr/>
        </p:nvSpPr>
        <p:spPr>
          <a:xfrm>
            <a:off x="7137401" y="4703282"/>
            <a:ext cx="1143000" cy="276999"/>
          </a:xfrm>
          <a:prstGeom prst="rect">
            <a:avLst/>
          </a:prstGeom>
          <a:noFill/>
        </p:spPr>
        <p:txBody>
          <a:bodyPr wrap="square" rtlCol="0">
            <a:spAutoFit/>
          </a:bodyPr>
          <a:lstStyle/>
          <a:p>
            <a:pPr algn="ctr"/>
            <a:r>
              <a:rPr lang="en-US" dirty="0" err="1" smtClean="0">
                <a:solidFill>
                  <a:srgbClr val="7030A0"/>
                </a:solidFill>
              </a:rPr>
              <a:t>RSSI</a:t>
            </a:r>
            <a:r>
              <a:rPr lang="en-US" baseline="-25000" dirty="0" err="1" smtClean="0">
                <a:solidFill>
                  <a:srgbClr val="7030A0"/>
                </a:solidFill>
              </a:rPr>
              <a:t>trigger</a:t>
            </a:r>
            <a:r>
              <a:rPr lang="en-US" baseline="-25000" dirty="0" smtClean="0">
                <a:solidFill>
                  <a:srgbClr val="7030A0"/>
                </a:solidFill>
              </a:rPr>
              <a:t> frame</a:t>
            </a:r>
            <a:endParaRPr lang="en-US" dirty="0">
              <a:solidFill>
                <a:srgbClr val="7030A0"/>
              </a:solidFill>
            </a:endParaRPr>
          </a:p>
        </p:txBody>
      </p:sp>
      <p:cxnSp>
        <p:nvCxnSpPr>
          <p:cNvPr id="33" name="Straight Arrow Connector 32"/>
          <p:cNvCxnSpPr/>
          <p:nvPr/>
        </p:nvCxnSpPr>
        <p:spPr bwMode="auto">
          <a:xfrm flipV="1">
            <a:off x="7567963" y="5018466"/>
            <a:ext cx="864096" cy="864096"/>
          </a:xfrm>
          <a:prstGeom prst="straightConnector1">
            <a:avLst/>
          </a:prstGeom>
          <a:solidFill>
            <a:schemeClr val="accent1"/>
          </a:solidFill>
          <a:ln w="28575" cap="flat" cmpd="sng" algn="ctr">
            <a:solidFill>
              <a:srgbClr val="92D050"/>
            </a:solidFill>
            <a:prstDash val="solid"/>
            <a:round/>
            <a:headEnd type="none" w="sm" len="sm"/>
            <a:tailEnd type="arrow"/>
          </a:ln>
          <a:effectLst/>
        </p:spPr>
      </p:cxnSp>
      <p:sp>
        <p:nvSpPr>
          <p:cNvPr id="34" name="TextBox 33"/>
          <p:cNvSpPr txBox="1"/>
          <p:nvPr/>
        </p:nvSpPr>
        <p:spPr>
          <a:xfrm>
            <a:off x="7260120" y="4292506"/>
            <a:ext cx="792088" cy="461665"/>
          </a:xfrm>
          <a:prstGeom prst="rect">
            <a:avLst/>
          </a:prstGeom>
          <a:noFill/>
        </p:spPr>
        <p:txBody>
          <a:bodyPr wrap="square" rtlCol="0">
            <a:spAutoFit/>
          </a:bodyPr>
          <a:lstStyle/>
          <a:p>
            <a:pPr algn="ctr"/>
            <a:r>
              <a:rPr lang="en-US" dirty="0" smtClean="0">
                <a:solidFill>
                  <a:srgbClr val="7030A0"/>
                </a:solidFill>
              </a:rPr>
              <a:t>Space Loss</a:t>
            </a:r>
            <a:endParaRPr lang="en-US" dirty="0">
              <a:solidFill>
                <a:srgbClr val="7030A0"/>
              </a:solidFill>
            </a:endParaRPr>
          </a:p>
        </p:txBody>
      </p:sp>
      <p:sp>
        <p:nvSpPr>
          <p:cNvPr id="35" name="TextBox 34"/>
          <p:cNvSpPr txBox="1"/>
          <p:nvPr/>
        </p:nvSpPr>
        <p:spPr>
          <a:xfrm>
            <a:off x="1572244" y="3825862"/>
            <a:ext cx="922796" cy="276999"/>
          </a:xfrm>
          <a:prstGeom prst="rect">
            <a:avLst/>
          </a:prstGeom>
          <a:noFill/>
        </p:spPr>
        <p:txBody>
          <a:bodyPr wrap="square" rtlCol="0">
            <a:spAutoFit/>
          </a:bodyPr>
          <a:lstStyle/>
          <a:p>
            <a:r>
              <a:rPr lang="en-US" dirty="0" smtClean="0"/>
              <a:t>STA2 (AP)</a:t>
            </a:r>
            <a:endParaRPr lang="en-US" dirty="0"/>
          </a:p>
        </p:txBody>
      </p:sp>
      <p:sp>
        <p:nvSpPr>
          <p:cNvPr id="36" name="TextBox 35"/>
          <p:cNvSpPr txBox="1"/>
          <p:nvPr/>
        </p:nvSpPr>
        <p:spPr>
          <a:xfrm>
            <a:off x="3650449" y="3794216"/>
            <a:ext cx="720080" cy="276999"/>
          </a:xfrm>
          <a:prstGeom prst="rect">
            <a:avLst/>
          </a:prstGeom>
          <a:noFill/>
        </p:spPr>
        <p:txBody>
          <a:bodyPr wrap="square" rtlCol="0">
            <a:spAutoFit/>
          </a:bodyPr>
          <a:lstStyle/>
          <a:p>
            <a:r>
              <a:rPr lang="en-US" dirty="0" smtClean="0"/>
              <a:t>STA1s</a:t>
            </a:r>
            <a:endParaRPr lang="en-US" dirty="0"/>
          </a:p>
        </p:txBody>
      </p:sp>
      <p:cxnSp>
        <p:nvCxnSpPr>
          <p:cNvPr id="39" name="Straight Arrow Connector 38"/>
          <p:cNvCxnSpPr/>
          <p:nvPr/>
        </p:nvCxnSpPr>
        <p:spPr bwMode="auto">
          <a:xfrm>
            <a:off x="6818489" y="5027837"/>
            <a:ext cx="462844" cy="65475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0" name="TextBox 39"/>
          <p:cNvSpPr txBox="1"/>
          <p:nvPr/>
        </p:nvSpPr>
        <p:spPr>
          <a:xfrm>
            <a:off x="6242755" y="5043217"/>
            <a:ext cx="1273230" cy="461665"/>
          </a:xfrm>
          <a:prstGeom prst="rect">
            <a:avLst/>
          </a:prstGeom>
          <a:noFill/>
        </p:spPr>
        <p:txBody>
          <a:bodyPr wrap="square" rtlCol="0">
            <a:spAutoFit/>
          </a:bodyPr>
          <a:lstStyle/>
          <a:p>
            <a:pPr algn="ctr"/>
            <a:r>
              <a:rPr lang="en-US" dirty="0" smtClean="0">
                <a:solidFill>
                  <a:srgbClr val="7030A0"/>
                </a:solidFill>
              </a:rPr>
              <a:t>SRP (Trigger-Based PPDU)</a:t>
            </a:r>
            <a:endParaRPr lang="en-US" dirty="0">
              <a:solidFill>
                <a:srgbClr val="7030A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33097"/>
          </a:xfrm>
        </p:spPr>
        <p:txBody>
          <a:bodyPr/>
          <a:lstStyle/>
          <a:p>
            <a:r>
              <a:rPr lang="en-US" sz="2600" dirty="0" smtClean="0">
                <a:latin typeface="+mn-lt"/>
              </a:rPr>
              <a:t>Preliminary Simulation of SRP-Based SR (O</a:t>
            </a:r>
            <a:r>
              <a:rPr lang="en-US" sz="2600" dirty="0" smtClean="0"/>
              <a:t>A-CCA)</a:t>
            </a:r>
            <a:endParaRPr lang="en-US" sz="2600" dirty="0"/>
          </a:p>
        </p:txBody>
      </p:sp>
      <p:sp>
        <p:nvSpPr>
          <p:cNvPr id="9" name="TextBox 8"/>
          <p:cNvSpPr txBox="1"/>
          <p:nvPr/>
        </p:nvSpPr>
        <p:spPr>
          <a:xfrm>
            <a:off x="840827" y="5917323"/>
            <a:ext cx="7882759" cy="584775"/>
          </a:xfrm>
          <a:prstGeom prst="rect">
            <a:avLst/>
          </a:prstGeom>
          <a:noFill/>
        </p:spPr>
        <p:txBody>
          <a:bodyPr wrap="square" rtlCol="0">
            <a:spAutoFit/>
          </a:bodyPr>
          <a:lstStyle/>
          <a:p>
            <a:r>
              <a:rPr lang="en-US" sz="1600" dirty="0" smtClean="0"/>
              <a:t>* Detailed simulation conditions in backup charts (5 Floors, 100 Apartments, no SR back off, full utilization of PPDU)</a:t>
            </a:r>
            <a:endParaRPr lang="en-US" sz="1600" dirty="0"/>
          </a:p>
        </p:txBody>
      </p:sp>
      <p:sp>
        <p:nvSpPr>
          <p:cNvPr id="12" name="TextBox 11"/>
          <p:cNvSpPr txBox="1"/>
          <p:nvPr/>
        </p:nvSpPr>
        <p:spPr>
          <a:xfrm>
            <a:off x="1408387" y="3352800"/>
            <a:ext cx="788275" cy="276999"/>
          </a:xfrm>
          <a:prstGeom prst="rect">
            <a:avLst/>
          </a:prstGeom>
          <a:solidFill>
            <a:srgbClr val="FFFF00"/>
          </a:solidFill>
        </p:spPr>
        <p:txBody>
          <a:bodyPr wrap="square" rtlCol="0">
            <a:spAutoFit/>
          </a:bodyPr>
          <a:lstStyle/>
          <a:p>
            <a:r>
              <a:rPr lang="en-US" dirty="0" smtClean="0"/>
              <a:t>One Shot</a:t>
            </a:r>
            <a:endParaRPr lang="en-US" dirty="0"/>
          </a:p>
        </p:txBody>
      </p:sp>
      <p:sp>
        <p:nvSpPr>
          <p:cNvPr id="13" name="TextBox 12"/>
          <p:cNvSpPr txBox="1"/>
          <p:nvPr/>
        </p:nvSpPr>
        <p:spPr>
          <a:xfrm>
            <a:off x="3047999" y="3258207"/>
            <a:ext cx="3789564" cy="738664"/>
          </a:xfrm>
          <a:prstGeom prst="rect">
            <a:avLst/>
          </a:prstGeom>
          <a:noFill/>
        </p:spPr>
        <p:txBody>
          <a:bodyPr wrap="none" rtlCol="0">
            <a:spAutoFit/>
          </a:bodyPr>
          <a:lstStyle/>
          <a:p>
            <a:r>
              <a:rPr lang="en-US" sz="1400" dirty="0" smtClean="0"/>
              <a:t>19 existing links contribute: </a:t>
            </a:r>
            <a:r>
              <a:rPr lang="en-US" sz="1400" b="1" dirty="0" smtClean="0"/>
              <a:t>251.9 mcs0</a:t>
            </a:r>
            <a:r>
              <a:rPr lang="en-US" sz="1400" dirty="0" smtClean="0"/>
              <a:t> PHY rate</a:t>
            </a:r>
          </a:p>
          <a:p>
            <a:r>
              <a:rPr lang="en-US" sz="1400" dirty="0" smtClean="0"/>
              <a:t>50 extra SR links contribute: </a:t>
            </a:r>
            <a:r>
              <a:rPr lang="en-US" sz="1400" b="1" dirty="0" smtClean="0"/>
              <a:t>217 mcs0 </a:t>
            </a:r>
            <a:r>
              <a:rPr lang="en-US" sz="1400" dirty="0" smtClean="0"/>
              <a:t>PHY rate</a:t>
            </a:r>
          </a:p>
          <a:p>
            <a:r>
              <a:rPr lang="en-US" sz="1400" dirty="0" smtClean="0"/>
              <a:t>System gain of OA-CCA: </a:t>
            </a:r>
            <a:r>
              <a:rPr lang="en-US" sz="1400" b="1" dirty="0" smtClean="0"/>
              <a:t>86%</a:t>
            </a:r>
            <a:endParaRPr lang="en-US" sz="1400" b="1" dirty="0"/>
          </a:p>
        </p:txBody>
      </p:sp>
      <p:sp>
        <p:nvSpPr>
          <p:cNvPr id="14" name="TextBox 13"/>
          <p:cNvSpPr txBox="1"/>
          <p:nvPr/>
        </p:nvSpPr>
        <p:spPr>
          <a:xfrm>
            <a:off x="1219200" y="4204738"/>
            <a:ext cx="1450428" cy="276999"/>
          </a:xfrm>
          <a:prstGeom prst="rect">
            <a:avLst/>
          </a:prstGeom>
          <a:solidFill>
            <a:srgbClr val="FFFF00"/>
          </a:solidFill>
        </p:spPr>
        <p:txBody>
          <a:bodyPr wrap="square" rtlCol="0">
            <a:spAutoFit/>
          </a:bodyPr>
          <a:lstStyle/>
          <a:p>
            <a:r>
              <a:rPr lang="en-US" dirty="0" smtClean="0"/>
              <a:t>Average 1000 Shots</a:t>
            </a:r>
            <a:endParaRPr lang="en-US" dirty="0"/>
          </a:p>
        </p:txBody>
      </p:sp>
      <p:sp>
        <p:nvSpPr>
          <p:cNvPr id="15" name="TextBox 14"/>
          <p:cNvSpPr txBox="1"/>
          <p:nvPr/>
        </p:nvSpPr>
        <p:spPr>
          <a:xfrm>
            <a:off x="2648607" y="4083268"/>
            <a:ext cx="4453207" cy="1877437"/>
          </a:xfrm>
          <a:prstGeom prst="rect">
            <a:avLst/>
          </a:prstGeom>
          <a:noFill/>
        </p:spPr>
        <p:txBody>
          <a:bodyPr wrap="none" rtlCol="0">
            <a:spAutoFit/>
          </a:bodyPr>
          <a:lstStyle/>
          <a:p>
            <a:r>
              <a:rPr lang="en-US" sz="1600" b="1" dirty="0" smtClean="0"/>
              <a:t>Target 0% PER: (Old)</a:t>
            </a:r>
          </a:p>
          <a:p>
            <a:pPr lvl="1"/>
            <a:r>
              <a:rPr lang="en-US" sz="1400" dirty="0" smtClean="0"/>
              <a:t>20 existing links contribute: 261.6 mcs0 PHY rate</a:t>
            </a:r>
          </a:p>
          <a:p>
            <a:pPr lvl="1"/>
            <a:r>
              <a:rPr lang="en-US" sz="1400" dirty="0" smtClean="0"/>
              <a:t>51 extra SR links contribute: 206 mcs0 PHY rate</a:t>
            </a:r>
          </a:p>
          <a:p>
            <a:pPr lvl="1"/>
            <a:r>
              <a:rPr lang="en-US" sz="1400" dirty="0" smtClean="0"/>
              <a:t>System gain of OA-CCA: </a:t>
            </a:r>
            <a:r>
              <a:rPr lang="en-US" sz="1400" b="1" dirty="0" smtClean="0">
                <a:solidFill>
                  <a:srgbClr val="7030A0"/>
                </a:solidFill>
              </a:rPr>
              <a:t>78.7%</a:t>
            </a:r>
          </a:p>
          <a:p>
            <a:r>
              <a:rPr lang="en-US" sz="1600" b="1" dirty="0" smtClean="0"/>
              <a:t>Target 10% PER: (New)</a:t>
            </a:r>
          </a:p>
          <a:p>
            <a:pPr lvl="1"/>
            <a:r>
              <a:rPr lang="en-US" sz="1400" dirty="0" smtClean="0"/>
              <a:t>20 existing links contribute: 259.8 mcs0 PHY rate</a:t>
            </a:r>
          </a:p>
          <a:p>
            <a:pPr lvl="1"/>
            <a:r>
              <a:rPr lang="en-US" sz="1400" dirty="0" smtClean="0"/>
              <a:t>62 extra SR links contribute: 267.5 mcs0 PHY rate</a:t>
            </a:r>
          </a:p>
          <a:p>
            <a:pPr lvl="1"/>
            <a:r>
              <a:rPr lang="en-US" sz="1400" dirty="0" smtClean="0"/>
              <a:t>System gain of OA-CCA: </a:t>
            </a:r>
            <a:r>
              <a:rPr lang="en-US" sz="1400" b="1" dirty="0" smtClean="0">
                <a:solidFill>
                  <a:srgbClr val="7030A0"/>
                </a:solidFill>
              </a:rPr>
              <a:t>102.9%</a:t>
            </a:r>
          </a:p>
        </p:txBody>
      </p:sp>
      <p:graphicFrame>
        <p:nvGraphicFramePr>
          <p:cNvPr id="16" name="Chart 15"/>
          <p:cNvGraphicFramePr/>
          <p:nvPr/>
        </p:nvGraphicFramePr>
        <p:xfrm>
          <a:off x="846133" y="1492071"/>
          <a:ext cx="3651108" cy="18002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p:nvPr/>
        </p:nvGraphicFramePr>
        <p:xfrm>
          <a:off x="4579150" y="1523601"/>
          <a:ext cx="3854824" cy="179372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PDF of SRP2</a:t>
            </a:r>
            <a:endParaRPr lang="en-US" dirty="0">
              <a:latin typeface="+mn-lt"/>
            </a:endParaRP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pic>
        <p:nvPicPr>
          <p:cNvPr id="6" name="Picture 2" descr="C:\Users\mtk10539\Documents\9. reports\[0] Spatial Reuse\[2016.08.31] - SR update - OA-CCA\figure_0.png"/>
          <p:cNvPicPr>
            <a:picLocks noChangeAspect="1" noChangeArrowheads="1"/>
          </p:cNvPicPr>
          <p:nvPr/>
        </p:nvPicPr>
        <p:blipFill>
          <a:blip r:embed="rId2" cstate="print"/>
          <a:srcRect/>
          <a:stretch>
            <a:fillRect/>
          </a:stretch>
        </p:blipFill>
        <p:spPr bwMode="auto">
          <a:xfrm>
            <a:off x="630621" y="1450428"/>
            <a:ext cx="7730868" cy="4992414"/>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375" y="546904"/>
            <a:ext cx="7772400" cy="1066800"/>
          </a:xfrm>
        </p:spPr>
        <p:txBody>
          <a:bodyPr/>
          <a:lstStyle/>
          <a:p>
            <a:r>
              <a:rPr lang="en-US" dirty="0" smtClean="0">
                <a:latin typeface="+mn-lt"/>
              </a:rPr>
              <a:t>Proposed SRP Table </a:t>
            </a:r>
            <a:endParaRPr lang="en-US" dirty="0">
              <a:latin typeface="+mn-lt"/>
            </a:endParaRPr>
          </a:p>
        </p:txBody>
      </p:sp>
      <p:sp>
        <p:nvSpPr>
          <p:cNvPr id="3" name="Content Placeholder 2"/>
          <p:cNvSpPr>
            <a:spLocks noGrp="1"/>
          </p:cNvSpPr>
          <p:nvPr>
            <p:ph idx="1"/>
          </p:nvPr>
        </p:nvSpPr>
        <p:spPr>
          <a:xfrm>
            <a:off x="685800" y="1600200"/>
            <a:ext cx="7618437" cy="3824237"/>
          </a:xfrm>
        </p:spPr>
        <p:txBody>
          <a:bodyPr/>
          <a:lstStyle/>
          <a:p>
            <a:r>
              <a:rPr lang="en-US" sz="1600" b="0" dirty="0" smtClean="0">
                <a:latin typeface="+mn-lt"/>
              </a:rPr>
              <a:t>SR Table for SR field(s) in SIG A (54 dB range, 3 or 6 dB increment) for HE trigger-base PPDU</a:t>
            </a:r>
          </a:p>
          <a:p>
            <a:endParaRPr lang="en-US" sz="2000" b="0" dirty="0" smtClean="0"/>
          </a:p>
          <a:p>
            <a:endParaRPr lang="en-US" sz="2000" b="0" dirty="0" smtClean="0"/>
          </a:p>
          <a:p>
            <a:endParaRPr lang="en-US" sz="2000" b="0" dirty="0" smtClean="0"/>
          </a:p>
          <a:p>
            <a:endParaRPr lang="en-US" sz="2000" b="0" dirty="0" smtClean="0"/>
          </a:p>
          <a:p>
            <a:endParaRPr lang="en-US" sz="2000" b="0" dirty="0" smtClean="0"/>
          </a:p>
          <a:p>
            <a:pPr>
              <a:buNone/>
            </a:pPr>
            <a:endParaRPr lang="en-US" sz="1200" b="0" dirty="0" smtClean="0"/>
          </a:p>
          <a:p>
            <a:pPr>
              <a:buNone/>
            </a:pPr>
            <a:endParaRPr lang="en-US" sz="1200" b="0" dirty="0" smtClean="0"/>
          </a:p>
          <a:p>
            <a:r>
              <a:rPr lang="en-US" sz="1200" b="0" dirty="0" smtClean="0"/>
              <a:t>SRP= TX PWR</a:t>
            </a:r>
            <a:r>
              <a:rPr lang="en-US" sz="1200" b="0" baseline="-25000" dirty="0" smtClean="0"/>
              <a:t>AP</a:t>
            </a:r>
            <a:r>
              <a:rPr lang="en-US" sz="1200" b="0" dirty="0" smtClean="0"/>
              <a:t> + Acceptable Receiver Interference </a:t>
            </a:r>
            <a:r>
              <a:rPr lang="en-US" sz="1200" b="0" dirty="0" err="1" smtClean="0"/>
              <a:t>level</a:t>
            </a:r>
            <a:r>
              <a:rPr lang="en-US" sz="1200" b="0" baseline="-25000" dirty="0" err="1" smtClean="0"/>
              <a:t>AP</a:t>
            </a:r>
            <a:endParaRPr lang="en-US" sz="1200" b="0" dirty="0" smtClean="0"/>
          </a:p>
          <a:p>
            <a:pPr marL="342900" lvl="1" indent="-342900">
              <a:buFontTx/>
              <a:buChar char="•"/>
            </a:pPr>
            <a:r>
              <a:rPr lang="en-US" sz="1200" dirty="0" smtClean="0"/>
              <a:t>Adjustment range for parameters (referenced to </a:t>
            </a:r>
            <a:r>
              <a:rPr lang="en-US" sz="1200" dirty="0" smtClean="0"/>
              <a:t>the antenna </a:t>
            </a:r>
            <a:r>
              <a:rPr lang="en-US" sz="1200" dirty="0" smtClean="0"/>
              <a:t>port):</a:t>
            </a:r>
          </a:p>
          <a:p>
            <a:pPr lvl="1"/>
            <a:r>
              <a:rPr lang="en-US" sz="1200" dirty="0" smtClean="0"/>
              <a:t>TX_PWR</a:t>
            </a:r>
            <a:r>
              <a:rPr lang="en-US" sz="1200" baseline="-25000" dirty="0" smtClean="0"/>
              <a:t>AP</a:t>
            </a:r>
            <a:r>
              <a:rPr lang="en-US" sz="1200" dirty="0" smtClean="0"/>
              <a:t>: -10 </a:t>
            </a:r>
            <a:r>
              <a:rPr lang="en-US" sz="1200" dirty="0" err="1" smtClean="0"/>
              <a:t>dBm</a:t>
            </a:r>
            <a:r>
              <a:rPr lang="en-US" sz="1200" dirty="0" smtClean="0"/>
              <a:t> to 26 </a:t>
            </a:r>
            <a:r>
              <a:rPr lang="en-US" sz="1200" dirty="0" err="1" smtClean="0"/>
              <a:t>dBm</a:t>
            </a:r>
            <a:r>
              <a:rPr lang="en-US" sz="1200" dirty="0" smtClean="0"/>
              <a:t>  </a:t>
            </a:r>
          </a:p>
          <a:p>
            <a:pPr lvl="1"/>
            <a:r>
              <a:rPr lang="en-US" sz="1200" dirty="0" smtClean="0"/>
              <a:t>Acceptable Receiver Interference </a:t>
            </a:r>
            <a:r>
              <a:rPr lang="en-US" sz="1200" dirty="0" err="1" smtClean="0"/>
              <a:t>Level</a:t>
            </a:r>
            <a:r>
              <a:rPr lang="en-US" sz="1200" baseline="-25000" dirty="0" err="1" smtClean="0"/>
              <a:t>AP</a:t>
            </a:r>
            <a:r>
              <a:rPr lang="en-US" sz="1200" dirty="0" smtClean="0"/>
              <a:t>: -82dBm to  -36 </a:t>
            </a:r>
            <a:r>
              <a:rPr lang="en-US" sz="1200" dirty="0" err="1" smtClean="0"/>
              <a:t>dBm</a:t>
            </a:r>
            <a:endParaRPr lang="en-US" sz="1200" dirty="0" smtClean="0"/>
          </a:p>
          <a:p>
            <a:r>
              <a:rPr lang="en-US" sz="1200" b="0" dirty="0" smtClean="0"/>
              <a:t>If SRP is below &lt;-80 </a:t>
            </a:r>
            <a:r>
              <a:rPr lang="en-US" sz="1200" b="0" dirty="0" err="1" smtClean="0"/>
              <a:t>dBm</a:t>
            </a:r>
            <a:r>
              <a:rPr lang="en-US" sz="1200" b="0" dirty="0" smtClean="0"/>
              <a:t>, set to Spatial Reuse to 0001, if SRP is above -26 </a:t>
            </a:r>
            <a:r>
              <a:rPr lang="en-US" sz="1200" b="0" dirty="0" err="1" smtClean="0"/>
              <a:t>dBm</a:t>
            </a:r>
            <a:r>
              <a:rPr lang="en-US" sz="1200" b="0" dirty="0" smtClean="0"/>
              <a:t>, set Spatial reuse to 1110 </a:t>
            </a:r>
          </a:p>
          <a:p>
            <a:r>
              <a:rPr lang="en-US" sz="1200" b="0" dirty="0" smtClean="0"/>
              <a:t>Set </a:t>
            </a:r>
            <a:r>
              <a:rPr lang="en-US" sz="1200" b="0" dirty="0" smtClean="0"/>
              <a:t>Spatial Reuse to 0000 for SR disallowed flag,  Value 1111 is reserved</a:t>
            </a:r>
          </a:p>
          <a:p>
            <a:r>
              <a:rPr lang="en-US" sz="1200" b="0" dirty="0" smtClean="0"/>
              <a:t>Same table is used for AP and STA.</a:t>
            </a:r>
            <a:endParaRPr lang="en-US" sz="1400" b="0" dirty="0" smtClean="0"/>
          </a:p>
          <a:p>
            <a:pPr>
              <a:buNone/>
            </a:pPr>
            <a:endParaRPr lang="en-US" sz="1600" b="0" dirty="0" smtClean="0"/>
          </a:p>
          <a:p>
            <a:endParaRPr lang="en-US" sz="1800" b="0" dirty="0" smtClean="0"/>
          </a:p>
          <a:p>
            <a:endParaRPr lang="en-US" sz="1800" dirty="0" smtClean="0"/>
          </a:p>
          <a:p>
            <a:pPr lvl="1">
              <a:buNone/>
            </a:pPr>
            <a:endParaRPr lang="en-US" sz="1600" b="0" dirty="0" smtClean="0"/>
          </a:p>
          <a:p>
            <a:pPr lvl="1"/>
            <a:endParaRPr lang="en-US" sz="1600" b="0" dirty="0" smtClean="0"/>
          </a:p>
          <a:p>
            <a:pPr>
              <a:buNone/>
            </a:pPr>
            <a:r>
              <a:rPr lang="en-US" sz="2000" b="0" dirty="0" smtClean="0"/>
              <a:t> </a:t>
            </a:r>
          </a:p>
        </p:txBody>
      </p:sp>
      <p:sp>
        <p:nvSpPr>
          <p:cNvPr id="4" name="Slide Number Placeholder 3"/>
          <p:cNvSpPr>
            <a:spLocks noGrp="1"/>
          </p:cNvSpPr>
          <p:nvPr>
            <p:ph type="sldNum" sz="quarter" idx="11"/>
          </p:nvPr>
        </p:nvSpPr>
        <p:spPr/>
        <p:txBody>
          <a:bodyPr/>
          <a:lstStyle/>
          <a:p>
            <a:pPr>
              <a:defRPr/>
            </a:pPr>
            <a:r>
              <a:rPr lang="en-US" dirty="0" smtClean="0"/>
              <a:t>Slide </a:t>
            </a:r>
            <a:fld id="{3099D1E7-2CFE-4362-BB72-AF97192842EA}" type="slidenum">
              <a:rPr lang="en-US" smtClean="0"/>
              <a:pPr>
                <a:defRPr/>
              </a:pPr>
              <a:t>14</a:t>
            </a:fld>
            <a:endParaRPr lang="en-US" dirty="0"/>
          </a:p>
        </p:txBody>
      </p:sp>
      <p:graphicFrame>
        <p:nvGraphicFramePr>
          <p:cNvPr id="7" name="Table 6"/>
          <p:cNvGraphicFramePr>
            <a:graphicFrameLocks noGrp="1"/>
          </p:cNvGraphicFramePr>
          <p:nvPr/>
        </p:nvGraphicFramePr>
        <p:xfrm>
          <a:off x="1524000" y="2133600"/>
          <a:ext cx="6464526" cy="2254201"/>
        </p:xfrm>
        <a:graphic>
          <a:graphicData uri="http://schemas.openxmlformats.org/drawingml/2006/table">
            <a:tbl>
              <a:tblPr firstRow="1" bandRow="1">
                <a:tableStyleId>{5C22544A-7EE6-4342-B048-85BDC9FD1C3A}</a:tableStyleId>
              </a:tblPr>
              <a:tblGrid>
                <a:gridCol w="904554"/>
                <a:gridCol w="2327709"/>
                <a:gridCol w="886604"/>
                <a:gridCol w="2345659"/>
              </a:tblGrid>
              <a:tr h="0">
                <a:tc>
                  <a:txBody>
                    <a:bodyPr/>
                    <a:lstStyle/>
                    <a:p>
                      <a:r>
                        <a:rPr lang="en-US" sz="1200" dirty="0" smtClean="0">
                          <a:solidFill>
                            <a:schemeClr val="tx1"/>
                          </a:solidFill>
                        </a:rPr>
                        <a:t>SR</a:t>
                      </a:r>
                      <a:r>
                        <a:rPr lang="en-US" sz="1200" baseline="0" dirty="0" smtClean="0">
                          <a:solidFill>
                            <a:schemeClr val="tx1"/>
                          </a:solidFill>
                        </a:rPr>
                        <a:t> Field</a:t>
                      </a:r>
                      <a:endParaRPr lang="en-US" sz="1200" dirty="0">
                        <a:solidFill>
                          <a:schemeClr val="tx1"/>
                        </a:solidFill>
                      </a:endParaRPr>
                    </a:p>
                  </a:txBody>
                  <a:tcPr/>
                </a:tc>
                <a:tc>
                  <a:txBody>
                    <a:bodyPr/>
                    <a:lstStyle/>
                    <a:p>
                      <a:r>
                        <a:rPr lang="en-US" sz="1200" dirty="0" smtClean="0">
                          <a:solidFill>
                            <a:schemeClr val="tx1"/>
                          </a:solidFill>
                        </a:rPr>
                        <a:t>SRP</a:t>
                      </a:r>
                      <a:endParaRPr lang="en-US" sz="1200" dirty="0">
                        <a:solidFill>
                          <a:schemeClr val="tx1"/>
                        </a:solidFill>
                      </a:endParaRPr>
                    </a:p>
                  </a:txBody>
                  <a:tcPr/>
                </a:tc>
                <a:tc>
                  <a:txBody>
                    <a:bodyPr/>
                    <a:lstStyle/>
                    <a:p>
                      <a:r>
                        <a:rPr lang="en-US" sz="1200" dirty="0" smtClean="0">
                          <a:solidFill>
                            <a:schemeClr val="tx1"/>
                          </a:solidFill>
                        </a:rPr>
                        <a:t>SR Field</a:t>
                      </a:r>
                      <a:endParaRPr lang="en-US" sz="1200" dirty="0">
                        <a:solidFill>
                          <a:schemeClr val="tx1"/>
                        </a:solidFill>
                      </a:endParaRPr>
                    </a:p>
                  </a:txBody>
                  <a:tcPr/>
                </a:tc>
                <a:tc>
                  <a:txBody>
                    <a:bodyPr/>
                    <a:lstStyle/>
                    <a:p>
                      <a:r>
                        <a:rPr lang="en-US" sz="1200" dirty="0" smtClean="0">
                          <a:solidFill>
                            <a:schemeClr val="tx1"/>
                          </a:solidFill>
                        </a:rPr>
                        <a:t>SRP</a:t>
                      </a:r>
                      <a:endParaRPr lang="en-US" sz="1200" dirty="0">
                        <a:solidFill>
                          <a:schemeClr val="tx1"/>
                        </a:solidFill>
                      </a:endParaRPr>
                    </a:p>
                  </a:txBody>
                  <a:tcPr/>
                </a:tc>
              </a:tr>
              <a:tr h="333961">
                <a:tc>
                  <a:txBody>
                    <a:bodyPr/>
                    <a:lstStyle/>
                    <a:p>
                      <a:r>
                        <a:rPr lang="en-US" sz="1200" dirty="0" smtClean="0"/>
                        <a:t>0001</a:t>
                      </a:r>
                      <a:endParaRPr lang="en-US" sz="1200" dirty="0"/>
                    </a:p>
                  </a:txBody>
                  <a:tcPr/>
                </a:tc>
                <a:tc>
                  <a:txBody>
                    <a:bodyPr/>
                    <a:lstStyle/>
                    <a:p>
                      <a:r>
                        <a:rPr lang="en-US" sz="1200" dirty="0" smtClean="0"/>
                        <a:t>-80 </a:t>
                      </a:r>
                      <a:r>
                        <a:rPr lang="en-US" sz="1200" dirty="0" err="1" smtClean="0"/>
                        <a:t>dBm</a:t>
                      </a:r>
                      <a:endParaRPr lang="en-US" sz="1200" dirty="0"/>
                    </a:p>
                  </a:txBody>
                  <a:tcPr/>
                </a:tc>
                <a:tc>
                  <a:txBody>
                    <a:bodyPr/>
                    <a:lstStyle/>
                    <a:p>
                      <a:r>
                        <a:rPr lang="en-US" sz="1200" dirty="0" smtClean="0"/>
                        <a:t>1000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-44 </a:t>
                      </a:r>
                      <a:r>
                        <a:rPr lang="en-US" sz="1200" dirty="0" err="1" smtClean="0"/>
                        <a:t>dBm</a:t>
                      </a:r>
                      <a:endParaRPr lang="en-US" sz="1200" dirty="0"/>
                    </a:p>
                  </a:txBody>
                  <a:tcPr/>
                </a:tc>
              </a:tr>
              <a:tr h="270285">
                <a:tc>
                  <a:txBody>
                    <a:bodyPr/>
                    <a:lstStyle/>
                    <a:p>
                      <a:r>
                        <a:rPr lang="en-US" sz="1200" dirty="0" smtClean="0"/>
                        <a:t>0010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-74 </a:t>
                      </a:r>
                      <a:r>
                        <a:rPr lang="en-US" sz="1200" dirty="0" err="1" smtClean="0"/>
                        <a:t>dBm</a:t>
                      </a:r>
                      <a:endParaRPr lang="en-US" sz="1200" dirty="0"/>
                    </a:p>
                  </a:txBody>
                  <a:tcPr/>
                </a:tc>
                <a:tc>
                  <a:txBody>
                    <a:bodyPr/>
                    <a:lstStyle/>
                    <a:p>
                      <a:r>
                        <a:rPr lang="en-US" sz="1200" dirty="0" smtClean="0"/>
                        <a:t>1001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-41 </a:t>
                      </a:r>
                      <a:r>
                        <a:rPr lang="en-US" sz="1200" dirty="0" err="1" smtClean="0"/>
                        <a:t>dBm</a:t>
                      </a:r>
                      <a:endParaRPr lang="en-US" sz="1200" dirty="0"/>
                    </a:p>
                  </a:txBody>
                  <a:tcPr/>
                </a:tc>
              </a:tr>
              <a:tr h="270285">
                <a:tc>
                  <a:txBody>
                    <a:bodyPr/>
                    <a:lstStyle/>
                    <a:p>
                      <a:r>
                        <a:rPr lang="en-US" sz="1200" dirty="0" smtClean="0"/>
                        <a:t>0011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-68 </a:t>
                      </a:r>
                      <a:r>
                        <a:rPr lang="en-US" sz="1200" dirty="0" err="1" smtClean="0"/>
                        <a:t>dBm</a:t>
                      </a:r>
                      <a:endParaRPr lang="en-US" sz="1200" dirty="0"/>
                    </a:p>
                  </a:txBody>
                  <a:tcPr/>
                </a:tc>
                <a:tc>
                  <a:txBody>
                    <a:bodyPr/>
                    <a:lstStyle/>
                    <a:p>
                      <a:r>
                        <a:rPr lang="en-US" sz="1200" dirty="0" smtClean="0"/>
                        <a:t>1010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-38dBm</a:t>
                      </a:r>
                      <a:endParaRPr lang="en-US" sz="1200" dirty="0"/>
                    </a:p>
                  </a:txBody>
                  <a:tcPr/>
                </a:tc>
              </a:tr>
              <a:tr h="270285">
                <a:tc>
                  <a:txBody>
                    <a:bodyPr/>
                    <a:lstStyle/>
                    <a:p>
                      <a:r>
                        <a:rPr lang="en-US" sz="1200" dirty="0" smtClean="0"/>
                        <a:t>0100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-62 </a:t>
                      </a:r>
                      <a:r>
                        <a:rPr lang="en-US" sz="1200" dirty="0" err="1" smtClean="0"/>
                        <a:t>dBm</a:t>
                      </a:r>
                      <a:endParaRPr lang="en-US" sz="1200" dirty="0"/>
                    </a:p>
                  </a:txBody>
                  <a:tcPr/>
                </a:tc>
                <a:tc>
                  <a:txBody>
                    <a:bodyPr/>
                    <a:lstStyle/>
                    <a:p>
                      <a:r>
                        <a:rPr lang="en-US" sz="1200" dirty="0" smtClean="0"/>
                        <a:t>1011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-35dBm</a:t>
                      </a:r>
                      <a:endParaRPr lang="en-US" sz="1200" dirty="0"/>
                    </a:p>
                  </a:txBody>
                  <a:tcPr/>
                </a:tc>
              </a:tr>
              <a:tr h="270285">
                <a:tc>
                  <a:txBody>
                    <a:bodyPr/>
                    <a:lstStyle/>
                    <a:p>
                      <a:r>
                        <a:rPr lang="en-US" sz="1200" dirty="0" smtClean="0"/>
                        <a:t>0101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-56 </a:t>
                      </a:r>
                      <a:r>
                        <a:rPr lang="en-US" sz="1200" dirty="0" err="1" smtClean="0"/>
                        <a:t>dBm</a:t>
                      </a:r>
                      <a:endParaRPr lang="en-US" sz="1200" dirty="0"/>
                    </a:p>
                  </a:txBody>
                  <a:tcPr/>
                </a:tc>
                <a:tc>
                  <a:txBody>
                    <a:bodyPr/>
                    <a:lstStyle/>
                    <a:p>
                      <a:r>
                        <a:rPr lang="en-US" sz="1200" dirty="0" smtClean="0"/>
                        <a:t>1100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-32</a:t>
                      </a:r>
                      <a:r>
                        <a:rPr lang="en-US" sz="1200" baseline="0" dirty="0" smtClean="0"/>
                        <a:t> </a:t>
                      </a:r>
                      <a:r>
                        <a:rPr lang="en-US" sz="1200" baseline="0" dirty="0" err="1" smtClean="0"/>
                        <a:t>dBm</a:t>
                      </a:r>
                      <a:endParaRPr lang="en-US" sz="1200" dirty="0"/>
                    </a:p>
                  </a:txBody>
                  <a:tcPr/>
                </a:tc>
              </a:tr>
              <a:tr h="270285">
                <a:tc>
                  <a:txBody>
                    <a:bodyPr/>
                    <a:lstStyle/>
                    <a:p>
                      <a:r>
                        <a:rPr lang="en-US" sz="1200" dirty="0" smtClean="0"/>
                        <a:t>0110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-50 </a:t>
                      </a:r>
                      <a:r>
                        <a:rPr lang="en-US" sz="1200" dirty="0" err="1" smtClean="0"/>
                        <a:t>dBm</a:t>
                      </a:r>
                      <a:endParaRPr lang="en-US" sz="1200" dirty="0"/>
                    </a:p>
                  </a:txBody>
                  <a:tcPr/>
                </a:tc>
                <a:tc>
                  <a:txBody>
                    <a:bodyPr/>
                    <a:lstStyle/>
                    <a:p>
                      <a:r>
                        <a:rPr lang="en-US" sz="1200" dirty="0" smtClean="0"/>
                        <a:t>1101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-29 </a:t>
                      </a:r>
                      <a:r>
                        <a:rPr lang="en-US" sz="1200" dirty="0" err="1" smtClean="0"/>
                        <a:t>dBm</a:t>
                      </a:r>
                      <a:endParaRPr lang="en-US" sz="1200" dirty="0"/>
                    </a:p>
                  </a:txBody>
                  <a:tcPr/>
                </a:tc>
              </a:tr>
              <a:tr h="270285">
                <a:tc>
                  <a:txBody>
                    <a:bodyPr/>
                    <a:lstStyle/>
                    <a:p>
                      <a:r>
                        <a:rPr lang="en-US" sz="1200" dirty="0" smtClean="0"/>
                        <a:t>0111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-47 </a:t>
                      </a:r>
                      <a:r>
                        <a:rPr lang="en-US" sz="1200" dirty="0" err="1" smtClean="0"/>
                        <a:t>dBm</a:t>
                      </a:r>
                      <a:endParaRPr lang="en-US" sz="1200" dirty="0" smtClean="0"/>
                    </a:p>
                  </a:txBody>
                  <a:tcPr/>
                </a:tc>
                <a:tc>
                  <a:txBody>
                    <a:bodyPr/>
                    <a:lstStyle/>
                    <a:p>
                      <a:r>
                        <a:rPr lang="en-US" sz="1200" dirty="0" smtClean="0"/>
                        <a:t>1110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-26 </a:t>
                      </a:r>
                      <a:r>
                        <a:rPr lang="en-US" sz="1200" dirty="0" err="1" smtClean="0"/>
                        <a:t>dBm</a:t>
                      </a:r>
                      <a:endParaRPr lang="en-US" sz="1200"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Straw Poll/Motion</a:t>
            </a:r>
            <a:endParaRPr lang="en-US" dirty="0">
              <a:latin typeface="+mn-lt"/>
            </a:endParaRPr>
          </a:p>
        </p:txBody>
      </p:sp>
      <p:sp>
        <p:nvSpPr>
          <p:cNvPr id="3" name="Content Placeholder 2"/>
          <p:cNvSpPr>
            <a:spLocks noGrp="1"/>
          </p:cNvSpPr>
          <p:nvPr>
            <p:ph idx="1"/>
          </p:nvPr>
        </p:nvSpPr>
        <p:spPr>
          <a:xfrm>
            <a:off x="381000" y="1371600"/>
            <a:ext cx="8305800" cy="4267200"/>
          </a:xfrm>
        </p:spPr>
        <p:txBody>
          <a:bodyPr/>
          <a:lstStyle/>
          <a:p>
            <a:r>
              <a:rPr lang="en-US" sz="1500" dirty="0" smtClean="0"/>
              <a:t>Move to adopt the following SRP values for the corresponding entries in Spatial Reuse fields (in Spatial Reuse 1, Spatial Reuse 2, Spatial Reuse 3, and Spatial Reuse 4) for He Trigger-based PPDU </a:t>
            </a:r>
            <a:endParaRPr lang="en-US" sz="1500" dirty="0" smtClean="0">
              <a:latin typeface="+mn-lt"/>
            </a:endParaRPr>
          </a:p>
          <a:p>
            <a:endParaRPr lang="en-US" sz="2000" b="0" dirty="0" smtClean="0"/>
          </a:p>
          <a:p>
            <a:endParaRPr lang="en-US" sz="2000" b="0" dirty="0" smtClean="0"/>
          </a:p>
          <a:p>
            <a:endParaRPr lang="en-US" sz="2000" b="0" dirty="0" smtClean="0"/>
          </a:p>
          <a:p>
            <a:endParaRPr lang="en-US" sz="2000" b="0" dirty="0" smtClean="0"/>
          </a:p>
          <a:p>
            <a:pPr>
              <a:buNone/>
            </a:pPr>
            <a:endParaRPr lang="en-US" sz="2000" b="0" dirty="0" smtClean="0"/>
          </a:p>
          <a:p>
            <a:pPr>
              <a:buNone/>
            </a:pPr>
            <a:endParaRPr lang="en-US" sz="2000" b="0" dirty="0" smtClean="0"/>
          </a:p>
          <a:p>
            <a:pPr>
              <a:buNone/>
            </a:pPr>
            <a:endParaRPr lang="en-US" sz="1200" b="0" dirty="0" smtClean="0"/>
          </a:p>
          <a:p>
            <a:r>
              <a:rPr lang="en-US" sz="1200" b="0" dirty="0" smtClean="0"/>
              <a:t>SRP= TX PWR</a:t>
            </a:r>
            <a:r>
              <a:rPr lang="en-US" sz="1200" b="0" baseline="-25000" dirty="0" smtClean="0"/>
              <a:t>AP</a:t>
            </a:r>
            <a:r>
              <a:rPr lang="en-US" sz="1200" b="0" dirty="0" smtClean="0"/>
              <a:t> + Acceptable Receiver Interference </a:t>
            </a:r>
            <a:r>
              <a:rPr lang="en-US" sz="1200" b="0" dirty="0" err="1" smtClean="0"/>
              <a:t>level</a:t>
            </a:r>
            <a:r>
              <a:rPr lang="en-US" sz="1200" b="0" baseline="-25000" dirty="0" err="1" smtClean="0"/>
              <a:t>AP</a:t>
            </a:r>
            <a:endParaRPr lang="en-US" sz="1200" b="0" dirty="0" smtClean="0"/>
          </a:p>
          <a:p>
            <a:pPr marL="342900" lvl="1" indent="-342900">
              <a:buFontTx/>
              <a:buChar char="•"/>
            </a:pPr>
            <a:r>
              <a:rPr lang="en-US" sz="1200" b="0" dirty="0" smtClean="0"/>
              <a:t>Adjustment range for parameters (referenced to </a:t>
            </a:r>
            <a:r>
              <a:rPr lang="en-US" sz="1200" b="0" dirty="0" smtClean="0"/>
              <a:t>the antenna port)</a:t>
            </a:r>
            <a:endParaRPr lang="en-US" sz="1200" b="0" dirty="0" smtClean="0"/>
          </a:p>
          <a:p>
            <a:pPr lvl="1"/>
            <a:r>
              <a:rPr lang="en-US" sz="1200" dirty="0" smtClean="0"/>
              <a:t>TX_PWR</a:t>
            </a:r>
            <a:r>
              <a:rPr lang="en-US" sz="1200" baseline="-25000" dirty="0" smtClean="0"/>
              <a:t>AP</a:t>
            </a:r>
            <a:r>
              <a:rPr lang="en-US" sz="1200" dirty="0" smtClean="0"/>
              <a:t>: -10 </a:t>
            </a:r>
            <a:r>
              <a:rPr lang="en-US" sz="1200" dirty="0" err="1" smtClean="0"/>
              <a:t>dBm</a:t>
            </a:r>
            <a:r>
              <a:rPr lang="en-US" sz="1200" dirty="0" smtClean="0"/>
              <a:t> to 26 </a:t>
            </a:r>
            <a:r>
              <a:rPr lang="en-US" sz="1200" dirty="0" err="1" smtClean="0"/>
              <a:t>dBm</a:t>
            </a:r>
            <a:r>
              <a:rPr lang="en-US" sz="1200" dirty="0" smtClean="0"/>
              <a:t>  </a:t>
            </a:r>
          </a:p>
          <a:p>
            <a:pPr lvl="1"/>
            <a:r>
              <a:rPr lang="en-US" sz="1200" dirty="0" smtClean="0"/>
              <a:t>Acceptable Receiver Interference </a:t>
            </a:r>
            <a:r>
              <a:rPr lang="en-US" sz="1200" dirty="0" err="1" smtClean="0"/>
              <a:t>Level</a:t>
            </a:r>
            <a:r>
              <a:rPr lang="en-US" sz="1200" baseline="-25000" dirty="0" err="1" smtClean="0"/>
              <a:t>AP</a:t>
            </a:r>
            <a:r>
              <a:rPr lang="en-US" sz="1200" dirty="0" smtClean="0"/>
              <a:t>: -82dBm to  -36 </a:t>
            </a:r>
            <a:r>
              <a:rPr lang="en-US" sz="1200" dirty="0" err="1" smtClean="0"/>
              <a:t>dBm</a:t>
            </a:r>
            <a:endParaRPr lang="en-US" sz="1200" dirty="0" smtClean="0"/>
          </a:p>
          <a:p>
            <a:r>
              <a:rPr lang="en-US" sz="1200" b="0" dirty="0" smtClean="0">
                <a:latin typeface="+mn-lt"/>
              </a:rPr>
              <a:t>If SRP is below &lt;-80 </a:t>
            </a:r>
            <a:r>
              <a:rPr lang="en-US" sz="1200" b="0" dirty="0" err="1" smtClean="0">
                <a:latin typeface="+mn-lt"/>
              </a:rPr>
              <a:t>dBm</a:t>
            </a:r>
            <a:r>
              <a:rPr lang="en-US" sz="1200" b="0" dirty="0" smtClean="0">
                <a:latin typeface="+mn-lt"/>
              </a:rPr>
              <a:t>, set to Spatial Reuse to 0001, if SRP is above -26 </a:t>
            </a:r>
            <a:r>
              <a:rPr lang="en-US" sz="1200" b="0" dirty="0" err="1" smtClean="0">
                <a:latin typeface="+mn-lt"/>
              </a:rPr>
              <a:t>dBm</a:t>
            </a:r>
            <a:r>
              <a:rPr lang="en-US" sz="1200" b="0" dirty="0" smtClean="0">
                <a:latin typeface="+mn-lt"/>
              </a:rPr>
              <a:t>, set Spatial reuse to 1110 </a:t>
            </a:r>
          </a:p>
          <a:p>
            <a:r>
              <a:rPr lang="en-US" sz="1200" b="0" dirty="0" smtClean="0">
                <a:latin typeface="+mn-lt"/>
              </a:rPr>
              <a:t>Set </a:t>
            </a:r>
            <a:r>
              <a:rPr lang="en-US" sz="1200" b="0" dirty="0" smtClean="0">
                <a:latin typeface="+mn-lt"/>
              </a:rPr>
              <a:t>Spatial </a:t>
            </a:r>
            <a:r>
              <a:rPr lang="en-US" sz="1200" b="0" dirty="0" smtClean="0">
                <a:latin typeface="+mn-lt"/>
              </a:rPr>
              <a:t>Reuse to 0000 for SR disallowed flag,  Value 1111 is reserved</a:t>
            </a:r>
          </a:p>
          <a:p>
            <a:r>
              <a:rPr lang="en-US" sz="1200" b="0" dirty="0" smtClean="0"/>
              <a:t>Same table is used for AP and STA.</a:t>
            </a:r>
            <a:endParaRPr lang="en-US" sz="1400" b="0" dirty="0" smtClean="0"/>
          </a:p>
          <a:p>
            <a:pPr lvl="1"/>
            <a:r>
              <a:rPr lang="en-US" sz="1400" dirty="0" smtClean="0">
                <a:latin typeface="+mn-lt"/>
              </a:rPr>
              <a:t>Yes</a:t>
            </a:r>
          </a:p>
          <a:p>
            <a:pPr lvl="1"/>
            <a:r>
              <a:rPr lang="en-US" sz="1400" dirty="0" smtClean="0">
                <a:latin typeface="+mn-lt"/>
              </a:rPr>
              <a:t>No</a:t>
            </a:r>
          </a:p>
          <a:p>
            <a:pPr lvl="1"/>
            <a:r>
              <a:rPr lang="en-US" sz="1400" dirty="0" smtClean="0">
                <a:latin typeface="+mn-lt"/>
              </a:rPr>
              <a:t>Abstain</a:t>
            </a:r>
          </a:p>
          <a:p>
            <a:pPr lvl="1"/>
            <a:endParaRPr lang="en-US" dirty="0">
              <a:latin typeface="+mn-lt"/>
            </a:endParaRPr>
          </a:p>
        </p:txBody>
      </p:sp>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15</a:t>
            </a:fld>
            <a:endParaRPr lang="en-US" dirty="0"/>
          </a:p>
        </p:txBody>
      </p:sp>
      <p:graphicFrame>
        <p:nvGraphicFramePr>
          <p:cNvPr id="5" name="Table 4"/>
          <p:cNvGraphicFramePr>
            <a:graphicFrameLocks noGrp="1"/>
          </p:cNvGraphicFramePr>
          <p:nvPr/>
        </p:nvGraphicFramePr>
        <p:xfrm>
          <a:off x="838200" y="1981200"/>
          <a:ext cx="7543800" cy="2194560"/>
        </p:xfrm>
        <a:graphic>
          <a:graphicData uri="http://schemas.openxmlformats.org/drawingml/2006/table">
            <a:tbl>
              <a:tblPr firstRow="1" bandRow="1">
                <a:tableStyleId>{5C22544A-7EE6-4342-B048-85BDC9FD1C3A}</a:tableStyleId>
              </a:tblPr>
              <a:tblGrid>
                <a:gridCol w="1295400"/>
                <a:gridCol w="2286000"/>
                <a:gridCol w="1225125"/>
                <a:gridCol w="2737275"/>
              </a:tblGrid>
              <a:tr h="0">
                <a:tc>
                  <a:txBody>
                    <a:bodyPr/>
                    <a:lstStyle/>
                    <a:p>
                      <a:r>
                        <a:rPr lang="en-US" sz="1200" dirty="0" smtClean="0">
                          <a:solidFill>
                            <a:schemeClr val="tx1"/>
                          </a:solidFill>
                        </a:rPr>
                        <a:t>Spatial Reuse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SRP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Spatial Reuse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SRP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0285">
                <a:tc>
                  <a:txBody>
                    <a:bodyPr/>
                    <a:lstStyle/>
                    <a:p>
                      <a:r>
                        <a:rPr lang="en-US" sz="1200" dirty="0" smtClean="0"/>
                        <a:t>0001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t>-80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t>1000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-44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0285">
                <a:tc>
                  <a:txBody>
                    <a:bodyPr/>
                    <a:lstStyle/>
                    <a:p>
                      <a:r>
                        <a:rPr lang="en-US" sz="1200" dirty="0" smtClean="0"/>
                        <a:t>0010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-74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t>1001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-41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0285">
                <a:tc>
                  <a:txBody>
                    <a:bodyPr/>
                    <a:lstStyle/>
                    <a:p>
                      <a:r>
                        <a:rPr lang="en-US" sz="1200" dirty="0" smtClean="0"/>
                        <a:t>0011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-68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t>1010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-38dBm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0285">
                <a:tc>
                  <a:txBody>
                    <a:bodyPr/>
                    <a:lstStyle/>
                    <a:p>
                      <a:r>
                        <a:rPr lang="en-US" sz="1200" dirty="0" smtClean="0"/>
                        <a:t>0100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-62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t>1011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-35dBm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0285">
                <a:tc>
                  <a:txBody>
                    <a:bodyPr/>
                    <a:lstStyle/>
                    <a:p>
                      <a:r>
                        <a:rPr lang="en-US" sz="1200" dirty="0" smtClean="0"/>
                        <a:t>0101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-56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t>1100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-32</a:t>
                      </a:r>
                      <a:r>
                        <a:rPr lang="en-US" sz="1200" baseline="0" dirty="0" smtClean="0"/>
                        <a:t> </a:t>
                      </a:r>
                      <a:r>
                        <a:rPr lang="en-US" sz="1200" baseline="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0285">
                <a:tc>
                  <a:txBody>
                    <a:bodyPr/>
                    <a:lstStyle/>
                    <a:p>
                      <a:r>
                        <a:rPr lang="en-US" sz="1200" dirty="0" smtClean="0"/>
                        <a:t>0110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-50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t>1101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-29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0285">
                <a:tc>
                  <a:txBody>
                    <a:bodyPr/>
                    <a:lstStyle/>
                    <a:p>
                      <a:r>
                        <a:rPr lang="en-US" sz="1200" dirty="0" smtClean="0"/>
                        <a:t>0111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-47 </a:t>
                      </a:r>
                      <a:r>
                        <a:rPr lang="en-US" sz="1200" dirty="0" err="1" smtClean="0"/>
                        <a:t>dBm</a:t>
                      </a:r>
                      <a:endParaRPr 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t>1110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-26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977493"/>
            <a:ext cx="7772400" cy="1362075"/>
          </a:xfrm>
        </p:spPr>
        <p:txBody>
          <a:bodyPr/>
          <a:lstStyle/>
          <a:p>
            <a:r>
              <a:rPr lang="en-US" dirty="0" smtClean="0">
                <a:latin typeface="+mn-lt"/>
              </a:rPr>
              <a:t>Preliminary Simulation Results</a:t>
            </a:r>
            <a:endParaRPr lang="en-US" dirty="0">
              <a:latin typeface="+mn-lt"/>
            </a:endParaRPr>
          </a:p>
        </p:txBody>
      </p:sp>
      <p:sp>
        <p:nvSpPr>
          <p:cNvPr id="4" name="Slide Number Placeholder 3"/>
          <p:cNvSpPr>
            <a:spLocks noGrp="1"/>
          </p:cNvSpPr>
          <p:nvPr>
            <p:ph type="sldNum" sz="quarter" idx="11"/>
          </p:nvPr>
        </p:nvSpPr>
        <p:spPr/>
        <p:txBody>
          <a:bodyPr/>
          <a:lstStyle/>
          <a:p>
            <a:pPr>
              <a:defRPr/>
            </a:pPr>
            <a:r>
              <a:rPr lang="en-US" smtClean="0"/>
              <a:t>Slide </a:t>
            </a:r>
            <a:fld id="{F9CC4226-5898-4289-B3B7-B3B638472375}"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457200" y="830316"/>
            <a:ext cx="8229600" cy="871483"/>
          </a:xfrm>
          <a:prstGeom prst="rect">
            <a:avLst/>
          </a:prstGeom>
        </p:spPr>
        <p:txBody>
          <a:bodyPr vert="horz" lIns="91440" tIns="0" rIns="91440" bIns="45720" rtlCol="0" anchor="t">
            <a:normAutofit/>
          </a:bodyPr>
          <a:lstStyle/>
          <a:p>
            <a:pPr lvl="0" algn="ctr" defTabSz="457200">
              <a:lnSpc>
                <a:spcPct val="80000"/>
              </a:lnSpc>
              <a:spcBef>
                <a:spcPct val="0"/>
              </a:spcBef>
            </a:pPr>
            <a:r>
              <a:rPr kumimoji="1" lang="en-US" altLang="ja-JP" sz="4400" b="1" spc="-150" dirty="0" smtClean="0">
                <a:solidFill>
                  <a:srgbClr val="F39A1E"/>
                </a:solidFill>
                <a:cs typeface="+mj-cs"/>
              </a:rPr>
              <a:t>Simulation Parameters</a:t>
            </a:r>
            <a:endParaRPr kumimoji="0" lang="en-US" sz="4400" b="1" i="0" u="none" strike="noStrike" kern="1200" cap="none" spc="-150" normalizeH="0" baseline="0" noProof="0" dirty="0">
              <a:ln>
                <a:noFill/>
              </a:ln>
              <a:solidFill>
                <a:schemeClr val="accent1"/>
              </a:solidFill>
              <a:effectLst/>
              <a:uLnTx/>
              <a:uFillTx/>
              <a:latin typeface="+mj-lt"/>
              <a:ea typeface="+mj-ea"/>
              <a:cs typeface="+mj-cs"/>
            </a:endParaRPr>
          </a:p>
        </p:txBody>
      </p:sp>
      <p:graphicFrame>
        <p:nvGraphicFramePr>
          <p:cNvPr id="9" name="Table 8"/>
          <p:cNvGraphicFramePr>
            <a:graphicFrameLocks noGrp="1"/>
          </p:cNvGraphicFramePr>
          <p:nvPr>
            <p:extLst>
              <p:ext uri="{D42A27DB-BD31-4B8C-83A1-F6EECF244321}">
                <p14:modId xmlns:p14="http://schemas.microsoft.com/office/powerpoint/2010/main" xmlns="" val="3888412030"/>
              </p:ext>
            </p:extLst>
          </p:nvPr>
        </p:nvGraphicFramePr>
        <p:xfrm>
          <a:off x="410072" y="1523997"/>
          <a:ext cx="8352928" cy="3657603"/>
        </p:xfrm>
        <a:graphic>
          <a:graphicData uri="http://schemas.openxmlformats.org/drawingml/2006/table">
            <a:tbl>
              <a:tblPr firstRow="1" firstCol="1" bandRow="1"/>
              <a:tblGrid>
                <a:gridCol w="3024336"/>
                <a:gridCol w="5328592"/>
              </a:tblGrid>
              <a:tr h="363037">
                <a:tc gridSpan="2">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0" marR="0" algn="ctr">
                        <a:spcBef>
                          <a:spcPts val="0"/>
                        </a:spcBef>
                        <a:spcAft>
                          <a:spcPts val="0"/>
                        </a:spcAft>
                      </a:pPr>
                      <a:r>
                        <a:rPr lang="en-GB" sz="1400" dirty="0">
                          <a:solidFill>
                            <a:schemeClr val="tx1"/>
                          </a:solidFill>
                          <a:effectLst/>
                        </a:rPr>
                        <a:t>PHY parameters</a:t>
                      </a:r>
                      <a:endParaRPr lang="en-US" sz="1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20000"/>
                      </a:srgbClr>
                    </a:solidFill>
                  </a:tcPr>
                </a:tc>
                <a:tc hMerge="1">
                  <a:txBody>
                    <a:bodyPr/>
                    <a:lstStyle/>
                    <a:p>
                      <a:endParaRPr lang="en-US"/>
                    </a:p>
                  </a:txBody>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US" sz="1100" dirty="0">
                          <a:solidFill>
                            <a:schemeClr val="tx1"/>
                          </a:solidFill>
                          <a:effectLst/>
                        </a:rPr>
                        <a:t>BW</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265113" marR="0" lvl="1" indent="192088">
                        <a:lnSpc>
                          <a:spcPct val="150000"/>
                        </a:lnSpc>
                        <a:spcBef>
                          <a:spcPts val="0"/>
                        </a:spcBef>
                        <a:spcAft>
                          <a:spcPts val="0"/>
                        </a:spcAft>
                      </a:pPr>
                      <a:r>
                        <a:rPr lang="en-GB" sz="1100" dirty="0">
                          <a:effectLst/>
                        </a:rPr>
                        <a:t>All BSSs </a:t>
                      </a:r>
                      <a:r>
                        <a:rPr lang="en-US" sz="1100" dirty="0" smtClean="0">
                          <a:effectLst/>
                        </a:rPr>
                        <a:t>at 5GHz  </a:t>
                      </a:r>
                      <a:r>
                        <a:rPr lang="en-GB" sz="1100" dirty="0" smtClean="0">
                          <a:effectLst/>
                        </a:rPr>
                        <a:t>[</a:t>
                      </a:r>
                      <a:r>
                        <a:rPr lang="en-US" sz="1100" dirty="0" smtClean="0">
                          <a:effectLst/>
                        </a:rPr>
                        <a:t>80 MHz</a:t>
                      </a:r>
                      <a:r>
                        <a:rPr lang="en-GB" sz="1100" dirty="0" smtClean="0">
                          <a:effectLst/>
                        </a:rPr>
                        <a:t>] </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4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US" sz="1100" dirty="0">
                          <a:solidFill>
                            <a:schemeClr val="tx1"/>
                          </a:solidFill>
                          <a:effectLst/>
                        </a:rPr>
                        <a:t>STA TX Power </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mpd="sng">
                      <a:solidFill>
                        <a:srgbClr val="9BBB59"/>
                      </a:solidFill>
                    </a:lnB>
                    <a:lnTlToBr w="12700" cmpd="sng">
                      <a:noFill/>
                      <a:prstDash val="solid"/>
                    </a:lnTlToBr>
                    <a:lnBlToTr w="12700" cmpd="sng">
                      <a:noFill/>
                      <a:prstDash val="solid"/>
                    </a:lnBlToTr>
                    <a:solidFill>
                      <a:srgbClr val="9BBB59">
                        <a:tint val="2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a:lnSpc>
                          <a:spcPct val="150000"/>
                        </a:lnSpc>
                        <a:spcBef>
                          <a:spcPts val="0"/>
                        </a:spcBef>
                        <a:spcAft>
                          <a:spcPts val="0"/>
                        </a:spcAft>
                      </a:pPr>
                      <a:r>
                        <a:rPr lang="en-GB" sz="1100" dirty="0" smtClean="0">
                          <a:effectLst/>
                        </a:rPr>
                        <a:t>15 </a:t>
                      </a:r>
                      <a:r>
                        <a:rPr lang="en-GB" sz="1100" dirty="0" err="1">
                          <a:effectLst/>
                        </a:rPr>
                        <a:t>dBm</a:t>
                      </a:r>
                      <a:r>
                        <a:rPr lang="en-GB" sz="1100" dirty="0">
                          <a:effectLst/>
                        </a:rPr>
                        <a:t> per antenna</a:t>
                      </a:r>
                      <a:r>
                        <a:rPr lang="en-GB" sz="800" dirty="0">
                          <a:effectLst/>
                        </a:rPr>
                        <a:t> </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BBB59"/>
                      </a:solidFill>
                      <a:prstDash val="solid"/>
                      <a:round/>
                      <a:headEnd type="none" w="med" len="med"/>
                      <a:tailEnd type="none" w="med" len="med"/>
                    </a:lnL>
                    <a:lnR w="12700" cmpd="sng">
                      <a:solidFill>
                        <a:srgbClr val="9BBB59"/>
                      </a:solidFill>
                    </a:lnR>
                    <a:lnT w="12700" cap="flat" cmpd="sng" algn="ctr">
                      <a:solidFill>
                        <a:srgbClr val="9BBB59"/>
                      </a:solidFill>
                      <a:prstDash val="solid"/>
                      <a:round/>
                      <a:headEnd type="none" w="med" len="med"/>
                      <a:tailEnd type="none" w="med" len="med"/>
                    </a:lnT>
                    <a:lnB w="12700" cmpd="sng">
                      <a:solidFill>
                        <a:srgbClr val="9BBB59"/>
                      </a:solidFill>
                    </a:lnB>
                    <a:lnTlToBr w="12700" cmpd="sng">
                      <a:noFill/>
                      <a:prstDash val="solid"/>
                    </a:lnTlToBr>
                    <a:lnBlToTr w="12700" cmpd="sng">
                      <a:noFill/>
                      <a:prstDash val="solid"/>
                    </a:lnBlToTr>
                    <a:solidFill>
                      <a:srgbClr val="9BBB59">
                        <a:tint val="2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GB" sz="1100" dirty="0">
                          <a:solidFill>
                            <a:schemeClr val="tx1"/>
                          </a:solidFill>
                          <a:effectLst/>
                        </a:rPr>
                        <a:t>AP TX Power </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a:lnSpc>
                          <a:spcPct val="150000"/>
                        </a:lnSpc>
                        <a:spcBef>
                          <a:spcPts val="0"/>
                        </a:spcBef>
                        <a:spcAft>
                          <a:spcPts val="0"/>
                        </a:spcAft>
                      </a:pPr>
                      <a:r>
                        <a:rPr lang="en-GB" sz="1100" dirty="0" smtClean="0">
                          <a:effectLst/>
                        </a:rPr>
                        <a:t>20 </a:t>
                      </a:r>
                      <a:r>
                        <a:rPr lang="en-GB" sz="1100" dirty="0" err="1">
                          <a:effectLst/>
                        </a:rPr>
                        <a:t>dBm</a:t>
                      </a:r>
                      <a:r>
                        <a:rPr lang="en-GB" sz="1100" dirty="0">
                          <a:effectLst/>
                        </a:rPr>
                        <a:t> </a:t>
                      </a:r>
                      <a:r>
                        <a:rPr lang="en-GB" sz="800" dirty="0">
                          <a:effectLst/>
                        </a:rPr>
                        <a:t> </a:t>
                      </a:r>
                      <a:r>
                        <a:rPr lang="en-GB" sz="1100" dirty="0">
                          <a:effectLst/>
                        </a:rPr>
                        <a:t>per antenna</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4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GB" sz="1100" dirty="0">
                          <a:solidFill>
                            <a:schemeClr val="tx1"/>
                          </a:solidFill>
                          <a:effectLst/>
                        </a:rPr>
                        <a:t>AP  </a:t>
                      </a:r>
                      <a:r>
                        <a:rPr lang="en-GB" sz="1100" dirty="0" smtClean="0">
                          <a:solidFill>
                            <a:schemeClr val="tx1"/>
                          </a:solidFill>
                          <a:effectLst/>
                        </a:rPr>
                        <a:t>number </a:t>
                      </a:r>
                      <a:r>
                        <a:rPr lang="en-GB" sz="1100" dirty="0">
                          <a:solidFill>
                            <a:schemeClr val="tx1"/>
                          </a:solidFill>
                          <a:effectLst/>
                        </a:rPr>
                        <a:t>of </a:t>
                      </a:r>
                      <a:r>
                        <a:rPr lang="en-GB" sz="1100" dirty="0" smtClean="0">
                          <a:solidFill>
                            <a:schemeClr val="tx1"/>
                          </a:solidFill>
                          <a:effectLst/>
                        </a:rPr>
                        <a:t>TX/RX </a:t>
                      </a:r>
                      <a:r>
                        <a:rPr lang="en-GB" sz="1100" dirty="0">
                          <a:solidFill>
                            <a:schemeClr val="tx1"/>
                          </a:solidFill>
                          <a:effectLst/>
                        </a:rPr>
                        <a:t>antennas </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2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a:lnSpc>
                          <a:spcPct val="150000"/>
                        </a:lnSpc>
                        <a:spcBef>
                          <a:spcPts val="0"/>
                        </a:spcBef>
                        <a:spcAft>
                          <a:spcPts val="0"/>
                        </a:spcAft>
                      </a:pPr>
                      <a:r>
                        <a:rPr lang="en-GB" sz="1100" dirty="0" smtClean="0">
                          <a:effectLst/>
                        </a:rPr>
                        <a:t>1/1</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2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GB" sz="1100" dirty="0">
                          <a:solidFill>
                            <a:schemeClr val="tx1"/>
                          </a:solidFill>
                          <a:effectLst/>
                        </a:rPr>
                        <a:t>STA </a:t>
                      </a:r>
                      <a:r>
                        <a:rPr lang="en-GB" sz="1100" dirty="0" smtClean="0">
                          <a:solidFill>
                            <a:schemeClr val="tx1"/>
                          </a:solidFill>
                          <a:effectLst/>
                        </a:rPr>
                        <a:t>number </a:t>
                      </a:r>
                      <a:r>
                        <a:rPr lang="en-GB" sz="1100" dirty="0">
                          <a:solidFill>
                            <a:schemeClr val="tx1"/>
                          </a:solidFill>
                          <a:effectLst/>
                        </a:rPr>
                        <a:t>of </a:t>
                      </a:r>
                      <a:r>
                        <a:rPr lang="en-GB" sz="1100" dirty="0" smtClean="0">
                          <a:solidFill>
                            <a:schemeClr val="tx1"/>
                          </a:solidFill>
                          <a:effectLst/>
                        </a:rPr>
                        <a:t>TX/RX</a:t>
                      </a:r>
                      <a:r>
                        <a:rPr lang="en-GB" sz="1100" baseline="0" dirty="0" smtClean="0">
                          <a:solidFill>
                            <a:schemeClr val="tx1"/>
                          </a:solidFill>
                          <a:effectLst/>
                        </a:rPr>
                        <a:t> </a:t>
                      </a:r>
                      <a:r>
                        <a:rPr lang="en-GB" sz="1100" dirty="0" smtClean="0">
                          <a:solidFill>
                            <a:schemeClr val="tx1"/>
                          </a:solidFill>
                          <a:effectLst/>
                        </a:rPr>
                        <a:t>antennas</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a:lnSpc>
                          <a:spcPct val="150000"/>
                        </a:lnSpc>
                        <a:spcBef>
                          <a:spcPts val="0"/>
                        </a:spcBef>
                        <a:spcAft>
                          <a:spcPts val="0"/>
                        </a:spcAft>
                        <a:tabLst>
                          <a:tab pos="1451610" algn="ctr"/>
                        </a:tabLst>
                      </a:pPr>
                      <a:r>
                        <a:rPr lang="en-GB" sz="1100" dirty="0" smtClean="0">
                          <a:effectLst/>
                        </a:rPr>
                        <a:t>1/1</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4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GB" sz="1100" dirty="0">
                          <a:solidFill>
                            <a:schemeClr val="tx1"/>
                          </a:solidFill>
                          <a:effectLst/>
                        </a:rPr>
                        <a:t>AP antenna gain</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2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a:lnSpc>
                          <a:spcPct val="150000"/>
                        </a:lnSpc>
                        <a:spcBef>
                          <a:spcPts val="0"/>
                        </a:spcBef>
                        <a:spcAft>
                          <a:spcPts val="0"/>
                        </a:spcAft>
                        <a:tabLst>
                          <a:tab pos="1451610" algn="ctr"/>
                        </a:tabLst>
                      </a:pPr>
                      <a:r>
                        <a:rPr lang="en-GB" sz="1100" dirty="0" smtClean="0">
                          <a:effectLst/>
                        </a:rPr>
                        <a:t>0 </a:t>
                      </a:r>
                      <a:r>
                        <a:rPr lang="en-GB" sz="1100" dirty="0" err="1" smtClean="0">
                          <a:effectLst/>
                        </a:rPr>
                        <a:t>dBi</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2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GB" sz="1100" dirty="0">
                          <a:solidFill>
                            <a:schemeClr val="tx1"/>
                          </a:solidFill>
                          <a:effectLst/>
                        </a:rPr>
                        <a:t>STA antenna gain</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a:lnSpc>
                          <a:spcPct val="150000"/>
                        </a:lnSpc>
                        <a:spcBef>
                          <a:spcPts val="0"/>
                        </a:spcBef>
                        <a:spcAft>
                          <a:spcPts val="0"/>
                        </a:spcAft>
                        <a:tabLst>
                          <a:tab pos="1451610" algn="ctr"/>
                        </a:tabLst>
                      </a:pPr>
                      <a:r>
                        <a:rPr lang="en-GB" sz="1100" dirty="0" smtClean="0">
                          <a:effectLst/>
                        </a:rPr>
                        <a:t>-2</a:t>
                      </a:r>
                      <a:r>
                        <a:rPr lang="en-GB" sz="1100" baseline="0" dirty="0" smtClean="0">
                          <a:effectLst/>
                        </a:rPr>
                        <a:t> </a:t>
                      </a:r>
                      <a:r>
                        <a:rPr lang="en-GB" sz="1100" dirty="0" err="1" smtClean="0">
                          <a:effectLst/>
                        </a:rPr>
                        <a:t>dBi</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4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GB" sz="1100" dirty="0">
                          <a:solidFill>
                            <a:schemeClr val="tx1"/>
                          </a:solidFill>
                          <a:effectLst/>
                        </a:rPr>
                        <a:t>Noise Figure</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2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a:lnSpc>
                          <a:spcPct val="150000"/>
                        </a:lnSpc>
                        <a:spcBef>
                          <a:spcPts val="0"/>
                        </a:spcBef>
                        <a:spcAft>
                          <a:spcPts val="0"/>
                        </a:spcAft>
                        <a:tabLst>
                          <a:tab pos="1451610" algn="ctr"/>
                        </a:tabLst>
                      </a:pPr>
                      <a:r>
                        <a:rPr lang="en-GB" sz="1100" dirty="0">
                          <a:effectLst/>
                        </a:rPr>
                        <a:t>7dB</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2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US" sz="1100" dirty="0" smtClean="0">
                          <a:solidFill>
                            <a:schemeClr val="tx1"/>
                          </a:solidFill>
                          <a:effectLst/>
                        </a:rPr>
                        <a:t>Rx sensitivity</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mpd="sng">
                      <a:solidFill>
                        <a:srgbClr val="9BBB59"/>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indent="0" algn="l" defTabSz="914400" rtl="0" eaLnBrk="1" fontAlgn="auto" latinLnBrk="0" hangingPunct="1">
                        <a:lnSpc>
                          <a:spcPct val="150000"/>
                        </a:lnSpc>
                        <a:spcBef>
                          <a:spcPts val="0"/>
                        </a:spcBef>
                        <a:spcAft>
                          <a:spcPts val="0"/>
                        </a:spcAft>
                        <a:buClrTx/>
                        <a:buSzTx/>
                        <a:buFontTx/>
                        <a:buNone/>
                        <a:tabLst>
                          <a:tab pos="1451610" algn="ctr"/>
                        </a:tabLst>
                        <a:defRPr/>
                      </a:pPr>
                      <a:r>
                        <a:rPr lang="en-US" sz="1100" dirty="0" smtClean="0">
                          <a:effectLst/>
                        </a:rPr>
                        <a:t>-76dBm/80MHz (a packet with lower</a:t>
                      </a:r>
                      <a:r>
                        <a:rPr lang="en-US" sz="1100" baseline="0" dirty="0" smtClean="0">
                          <a:effectLst/>
                        </a:rPr>
                        <a:t> </a:t>
                      </a:r>
                      <a:r>
                        <a:rPr lang="en-US" sz="1100" baseline="0" dirty="0" err="1" smtClean="0">
                          <a:effectLst/>
                        </a:rPr>
                        <a:t>rx</a:t>
                      </a:r>
                      <a:r>
                        <a:rPr lang="en-US" sz="1100" baseline="0" dirty="0" smtClean="0">
                          <a:effectLst/>
                        </a:rPr>
                        <a:t> power is dropped)</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BBB59"/>
                      </a:solidFill>
                      <a:prstDash val="solid"/>
                      <a:round/>
                      <a:headEnd type="none" w="med" len="med"/>
                      <a:tailEnd type="none" w="med" len="med"/>
                    </a:lnL>
                    <a:lnR w="12700" cmpd="sng">
                      <a:solidFill>
                        <a:srgbClr val="9BBB59"/>
                      </a:solidFill>
                    </a:lnR>
                    <a:lnT w="12700" cap="flat" cmpd="sng" algn="ctr">
                      <a:solidFill>
                        <a:srgbClr val="9BBB59"/>
                      </a:solidFill>
                      <a:prstDash val="solid"/>
                      <a:round/>
                      <a:headEnd type="none" w="med" len="med"/>
                      <a:tailEnd type="none" w="med" len="med"/>
                    </a:lnT>
                    <a:lnB w="12700" cmpd="sng">
                      <a:solidFill>
                        <a:srgbClr val="9BBB59"/>
                      </a:solidFill>
                    </a:lnB>
                    <a:lnTlToBr w="12700" cmpd="sng">
                      <a:noFill/>
                      <a:prstDash val="solid"/>
                    </a:lnTlToBr>
                    <a:lnBlToTr w="12700" cmpd="sng">
                      <a:noFill/>
                      <a:prstDash val="solid"/>
                    </a:lnBlToTr>
                    <a:solidFill>
                      <a:srgbClr val="9BBB59">
                        <a:tint val="4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US" sz="1100" b="1" dirty="0" smtClean="0">
                          <a:solidFill>
                            <a:schemeClr val="tx1"/>
                          </a:solidFill>
                          <a:effectLst/>
                        </a:rPr>
                        <a:t>Link Adaption</a:t>
                      </a:r>
                      <a:endParaRPr lang="en-US" sz="11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mpd="sng">
                      <a:solidFill>
                        <a:srgbClr val="9BBB59"/>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a:lnSpc>
                          <a:spcPct val="150000"/>
                        </a:lnSpc>
                        <a:spcBef>
                          <a:spcPts val="0"/>
                        </a:spcBef>
                        <a:spcAft>
                          <a:spcPts val="0"/>
                        </a:spcAft>
                        <a:tabLst>
                          <a:tab pos="1451610" algn="ctr"/>
                        </a:tabLst>
                      </a:pPr>
                      <a:r>
                        <a:rPr lang="en-US" sz="1100" b="1" dirty="0" smtClean="0">
                          <a:solidFill>
                            <a:schemeClr val="tx1"/>
                          </a:solidFill>
                          <a:effectLst/>
                        </a:rPr>
                        <a:t>Assign</a:t>
                      </a:r>
                      <a:r>
                        <a:rPr lang="en-US" sz="1100" b="1" baseline="0" dirty="0" smtClean="0">
                          <a:solidFill>
                            <a:schemeClr val="tx1"/>
                          </a:solidFill>
                          <a:effectLst/>
                        </a:rPr>
                        <a:t> best MCS based on 10% PER</a:t>
                      </a:r>
                      <a:endParaRPr lang="en-US" sz="11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BBB59"/>
                      </a:solidFill>
                      <a:prstDash val="solid"/>
                      <a:round/>
                      <a:headEnd type="none" w="med" len="med"/>
                      <a:tailEnd type="none" w="med" len="med"/>
                    </a:lnL>
                    <a:lnR w="12700" cmpd="sng">
                      <a:solidFill>
                        <a:srgbClr val="9BBB59"/>
                      </a:solidFill>
                    </a:lnR>
                    <a:lnT w="12700" cap="flat" cmpd="sng" algn="ctr">
                      <a:solidFill>
                        <a:srgbClr val="9BBB59"/>
                      </a:solidFill>
                      <a:prstDash val="solid"/>
                      <a:round/>
                      <a:headEnd type="none" w="med" len="med"/>
                      <a:tailEnd type="none" w="med" len="med"/>
                    </a:lnT>
                    <a:lnB w="12700" cmpd="sng">
                      <a:solidFill>
                        <a:srgbClr val="9BBB59"/>
                      </a:solidFill>
                    </a:lnB>
                    <a:lnTlToBr w="12700" cmpd="sng">
                      <a:noFill/>
                      <a:prstDash val="solid"/>
                    </a:lnTlToBr>
                    <a:lnBlToTr w="12700" cmpd="sng">
                      <a:noFill/>
                      <a:prstDash val="solid"/>
                    </a:lnBlToTr>
                    <a:solidFill>
                      <a:srgbClr val="9BBB59">
                        <a:tint val="4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US" sz="1100" dirty="0" smtClean="0">
                          <a:solidFill>
                            <a:schemeClr val="tx1"/>
                          </a:solidFill>
                          <a:effectLst/>
                        </a:rPr>
                        <a:t>PHY</a:t>
                      </a:r>
                      <a:r>
                        <a:rPr lang="en-US" sz="1100" baseline="0" dirty="0" smtClean="0">
                          <a:solidFill>
                            <a:schemeClr val="tx1"/>
                          </a:solidFill>
                          <a:effectLst/>
                        </a:rPr>
                        <a:t> abstraction</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2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indent="0" algn="l" defTabSz="914400" rtl="0" eaLnBrk="1" fontAlgn="auto" latinLnBrk="0" hangingPunct="1">
                        <a:lnSpc>
                          <a:spcPct val="150000"/>
                        </a:lnSpc>
                        <a:spcBef>
                          <a:spcPts val="0"/>
                        </a:spcBef>
                        <a:spcAft>
                          <a:spcPts val="0"/>
                        </a:spcAft>
                        <a:buClrTx/>
                        <a:buSzTx/>
                        <a:buFontTx/>
                        <a:buNone/>
                        <a:tabLst>
                          <a:tab pos="1451610" algn="ctr"/>
                        </a:tabLst>
                        <a:defRPr/>
                      </a:pPr>
                      <a:r>
                        <a:rPr lang="en-US" sz="1100" dirty="0" smtClean="0">
                          <a:effectLst/>
                        </a:rPr>
                        <a:t>RBIR, </a:t>
                      </a:r>
                      <a:r>
                        <a:rPr lang="en-US" altLang="zh-CN" sz="1100" dirty="0" smtClean="0">
                          <a:effectLst/>
                        </a:rPr>
                        <a:t>BCC</a:t>
                      </a:r>
                      <a:endParaRPr lang="en-US" altLang="zh-CN" sz="1100" dirty="0" smtClean="0">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20000"/>
                      </a:srgbClr>
                    </a:solidFill>
                  </a:tcPr>
                </a:tc>
              </a:tr>
            </a:tbl>
          </a:graphicData>
        </a:graphic>
      </p:graphicFrame>
      <p:sp>
        <p:nvSpPr>
          <p:cNvPr id="10" name="Slide Number Placeholder 3"/>
          <p:cNvSpPr txBox="1">
            <a:spLocks/>
          </p:cNvSpPr>
          <p:nvPr/>
        </p:nvSpPr>
        <p:spPr bwMode="auto">
          <a:xfrm>
            <a:off x="4397539" y="6464902"/>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3099D1E7-2CFE-4362-BB72-AF97192842EA}"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5363247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5 Floors, 100 Apartments</a:t>
            </a:r>
            <a:br>
              <a:rPr lang="en-US" dirty="0" smtClean="0">
                <a:latin typeface="+mn-lt"/>
              </a:rPr>
            </a:br>
            <a:endParaRPr lang="en-US" dirty="0">
              <a:latin typeface="+mn-lt"/>
            </a:endParaRPr>
          </a:p>
        </p:txBody>
      </p:sp>
      <p:grpSp>
        <p:nvGrpSpPr>
          <p:cNvPr id="3" name="Group 21"/>
          <p:cNvGrpSpPr/>
          <p:nvPr/>
        </p:nvGrpSpPr>
        <p:grpSpPr>
          <a:xfrm>
            <a:off x="2735580" y="1274703"/>
            <a:ext cx="5494020" cy="5337294"/>
            <a:chOff x="2133600" y="914400"/>
            <a:chExt cx="5494020" cy="5337294"/>
          </a:xfrm>
        </p:grpSpPr>
        <p:graphicFrame>
          <p:nvGraphicFramePr>
            <p:cNvPr id="17" name="Chart 16"/>
            <p:cNvGraphicFramePr/>
            <p:nvPr/>
          </p:nvGraphicFramePr>
          <p:xfrm>
            <a:off x="2133600" y="4897497"/>
            <a:ext cx="5494020" cy="13541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Chart 17"/>
            <p:cNvGraphicFramePr/>
            <p:nvPr/>
          </p:nvGraphicFramePr>
          <p:xfrm>
            <a:off x="2133600" y="3906897"/>
            <a:ext cx="5402676" cy="1143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p:nvPr/>
          </p:nvGraphicFramePr>
          <p:xfrm>
            <a:off x="2133600" y="2916297"/>
            <a:ext cx="5402676" cy="1143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Chart 19"/>
            <p:cNvGraphicFramePr/>
            <p:nvPr/>
          </p:nvGraphicFramePr>
          <p:xfrm>
            <a:off x="2133600" y="1925697"/>
            <a:ext cx="5402676" cy="1143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Chart 20"/>
            <p:cNvGraphicFramePr/>
            <p:nvPr/>
          </p:nvGraphicFramePr>
          <p:xfrm>
            <a:off x="2133600" y="914400"/>
            <a:ext cx="5402676" cy="1163697"/>
          </p:xfrm>
          <a:graphic>
            <a:graphicData uri="http://schemas.openxmlformats.org/drawingml/2006/chart">
              <c:chart xmlns:c="http://schemas.openxmlformats.org/drawingml/2006/chart" xmlns:r="http://schemas.openxmlformats.org/officeDocument/2006/relationships" r:id="rId6"/>
            </a:graphicData>
          </a:graphic>
        </p:graphicFrame>
      </p:grpSp>
      <p:sp>
        <p:nvSpPr>
          <p:cNvPr id="9" name="Rectangle 8"/>
          <p:cNvSpPr/>
          <p:nvPr/>
        </p:nvSpPr>
        <p:spPr>
          <a:xfrm>
            <a:off x="304800" y="1371600"/>
            <a:ext cx="2209800" cy="2123658"/>
          </a:xfrm>
          <a:prstGeom prst="rect">
            <a:avLst/>
          </a:prstGeom>
        </p:spPr>
        <p:txBody>
          <a:bodyPr wrap="square">
            <a:spAutoFit/>
          </a:bodyPr>
          <a:lstStyle/>
          <a:p>
            <a:r>
              <a:rPr lang="en-US" sz="1200" b="1" dirty="0" smtClean="0"/>
              <a:t>1AP &amp; 1STA per Apt.</a:t>
            </a:r>
          </a:p>
          <a:p>
            <a:r>
              <a:rPr lang="en-US" sz="1200" b="1" dirty="0" smtClean="0"/>
              <a:t>AP</a:t>
            </a:r>
            <a:r>
              <a:rPr lang="en-US" sz="1200" dirty="0" smtClean="0"/>
              <a:t>: Center of cell</a:t>
            </a:r>
          </a:p>
          <a:p>
            <a:r>
              <a:rPr lang="en-US" sz="1200" b="1" dirty="0" smtClean="0"/>
              <a:t>STA</a:t>
            </a:r>
            <a:r>
              <a:rPr lang="en-US" sz="1200" dirty="0" smtClean="0"/>
              <a:t>: Random location in cell</a:t>
            </a:r>
          </a:p>
          <a:p>
            <a:r>
              <a:rPr lang="en-US" sz="1200" b="1" dirty="0" smtClean="0"/>
              <a:t>Link role</a:t>
            </a:r>
            <a:r>
              <a:rPr lang="en-US" sz="1200" dirty="0" smtClean="0"/>
              <a:t>: Random select UL/DL </a:t>
            </a:r>
          </a:p>
          <a:p>
            <a:r>
              <a:rPr lang="en-US" sz="1200" b="1" dirty="0" smtClean="0"/>
              <a:t>Freq. Reuse Factor</a:t>
            </a:r>
            <a:r>
              <a:rPr lang="en-US" sz="1200" dirty="0" smtClean="0"/>
              <a:t>: 1</a:t>
            </a:r>
          </a:p>
          <a:p>
            <a:endParaRPr lang="en-US" sz="1200" dirty="0" smtClean="0"/>
          </a:p>
          <a:p>
            <a:r>
              <a:rPr lang="en-US" sz="1200" b="1" dirty="0" smtClean="0"/>
              <a:t>All Nodes are 11ax</a:t>
            </a:r>
          </a:p>
          <a:p>
            <a:pPr>
              <a:buFontTx/>
              <a:buChar char="-"/>
            </a:pPr>
            <a:r>
              <a:rPr lang="en-US" sz="1200" dirty="0" smtClean="0"/>
              <a:t> Has SRP2</a:t>
            </a:r>
          </a:p>
          <a:p>
            <a:pPr>
              <a:buFontTx/>
              <a:buChar char="-"/>
            </a:pPr>
            <a:r>
              <a:rPr lang="en-US" sz="1200" dirty="0" smtClean="0"/>
              <a:t> Keep track of all other SRP2 &amp; RSSI to determine if SR link can be formed</a:t>
            </a:r>
          </a:p>
        </p:txBody>
      </p:sp>
      <p:sp>
        <p:nvSpPr>
          <p:cNvPr id="10" name="TextBox 9"/>
          <p:cNvSpPr txBox="1"/>
          <p:nvPr/>
        </p:nvSpPr>
        <p:spPr>
          <a:xfrm>
            <a:off x="0" y="914400"/>
            <a:ext cx="1053494" cy="369332"/>
          </a:xfrm>
          <a:prstGeom prst="rect">
            <a:avLst/>
          </a:prstGeom>
          <a:solidFill>
            <a:srgbClr val="FFFF00"/>
          </a:solidFill>
        </p:spPr>
        <p:txBody>
          <a:bodyPr wrap="none" rtlCol="0">
            <a:spAutoFit/>
          </a:bodyPr>
          <a:lstStyle/>
          <a:p>
            <a:r>
              <a:rPr lang="en-US" dirty="0" smtClean="0"/>
              <a:t>One Shot</a:t>
            </a:r>
            <a:endParaRPr lang="en-US" dirty="0"/>
          </a:p>
        </p:txBody>
      </p:sp>
      <p:sp>
        <p:nvSpPr>
          <p:cNvPr id="11" name="Slide Number Placeholder 3"/>
          <p:cNvSpPr>
            <a:spLocks noGrp="1"/>
          </p:cNvSpPr>
          <p:nvPr>
            <p:ph type="sldNum" sz="quarter" idx="11"/>
          </p:nvPr>
        </p:nvSpPr>
        <p:spPr>
          <a:xfrm>
            <a:off x="4344988" y="6475413"/>
            <a:ext cx="530225" cy="182562"/>
          </a:xfrm>
        </p:spPr>
        <p:txBody>
          <a:bodyPr/>
          <a:lstStyle/>
          <a:p>
            <a:pPr>
              <a:defRPr/>
            </a:pPr>
            <a:r>
              <a:rPr lang="en-US" dirty="0" smtClean="0"/>
              <a:t>Slide </a:t>
            </a:r>
            <a:fld id="{3099D1E7-2CFE-4362-BB72-AF97192842EA}"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Existing Link MCS</a:t>
            </a:r>
            <a:r>
              <a:rPr lang="en-US" dirty="0" smtClean="0"/>
              <a:t/>
            </a:r>
            <a:br>
              <a:rPr lang="en-US" dirty="0" smtClean="0"/>
            </a:br>
            <a:endParaRPr lang="en-US" dirty="0"/>
          </a:p>
        </p:txBody>
      </p:sp>
      <p:grpSp>
        <p:nvGrpSpPr>
          <p:cNvPr id="3" name="Group 21"/>
          <p:cNvGrpSpPr/>
          <p:nvPr/>
        </p:nvGrpSpPr>
        <p:grpSpPr>
          <a:xfrm>
            <a:off x="2735580" y="1274703"/>
            <a:ext cx="5494020" cy="5337294"/>
            <a:chOff x="2133600" y="914400"/>
            <a:chExt cx="5494020" cy="5337294"/>
          </a:xfrm>
        </p:grpSpPr>
        <p:graphicFrame>
          <p:nvGraphicFramePr>
            <p:cNvPr id="17" name="Chart 16"/>
            <p:cNvGraphicFramePr/>
            <p:nvPr/>
          </p:nvGraphicFramePr>
          <p:xfrm>
            <a:off x="2133600" y="4897497"/>
            <a:ext cx="5494020" cy="13541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Chart 17"/>
            <p:cNvGraphicFramePr/>
            <p:nvPr/>
          </p:nvGraphicFramePr>
          <p:xfrm>
            <a:off x="2133600" y="3906897"/>
            <a:ext cx="5402676" cy="1143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p:nvPr/>
          </p:nvGraphicFramePr>
          <p:xfrm>
            <a:off x="2133600" y="2916297"/>
            <a:ext cx="5402676" cy="1143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Chart 19"/>
            <p:cNvGraphicFramePr/>
            <p:nvPr/>
          </p:nvGraphicFramePr>
          <p:xfrm>
            <a:off x="2133600" y="1925697"/>
            <a:ext cx="5402676" cy="1143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Chart 20"/>
            <p:cNvGraphicFramePr/>
            <p:nvPr/>
          </p:nvGraphicFramePr>
          <p:xfrm>
            <a:off x="2133600" y="914400"/>
            <a:ext cx="5402676" cy="1163697"/>
          </p:xfrm>
          <a:graphic>
            <a:graphicData uri="http://schemas.openxmlformats.org/drawingml/2006/chart">
              <c:chart xmlns:c="http://schemas.openxmlformats.org/drawingml/2006/chart" xmlns:r="http://schemas.openxmlformats.org/officeDocument/2006/relationships" r:id="rId6"/>
            </a:graphicData>
          </a:graphic>
        </p:graphicFrame>
      </p:grpSp>
      <p:sp>
        <p:nvSpPr>
          <p:cNvPr id="29" name="Oval 28"/>
          <p:cNvSpPr/>
          <p:nvPr/>
        </p:nvSpPr>
        <p:spPr>
          <a:xfrm>
            <a:off x="3754755" y="6096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30" name="Oval 29"/>
          <p:cNvSpPr/>
          <p:nvPr/>
        </p:nvSpPr>
        <p:spPr>
          <a:xfrm>
            <a:off x="4640580" y="6096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31" name="Oval 30"/>
          <p:cNvSpPr/>
          <p:nvPr/>
        </p:nvSpPr>
        <p:spPr>
          <a:xfrm>
            <a:off x="5554980" y="6096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35" name="Oval 34"/>
          <p:cNvSpPr/>
          <p:nvPr/>
        </p:nvSpPr>
        <p:spPr>
          <a:xfrm>
            <a:off x="7307580" y="6096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36" name="Oval 35"/>
          <p:cNvSpPr/>
          <p:nvPr/>
        </p:nvSpPr>
        <p:spPr>
          <a:xfrm>
            <a:off x="3316605" y="56388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8</a:t>
            </a:r>
            <a:endParaRPr lang="en-US" sz="1400" dirty="0">
              <a:solidFill>
                <a:schemeClr val="bg1"/>
              </a:solidFill>
            </a:endParaRPr>
          </a:p>
        </p:txBody>
      </p:sp>
      <p:sp>
        <p:nvSpPr>
          <p:cNvPr id="42" name="Oval 41"/>
          <p:cNvSpPr/>
          <p:nvPr/>
        </p:nvSpPr>
        <p:spPr>
          <a:xfrm>
            <a:off x="6421755" y="56578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45" name="Oval 44"/>
          <p:cNvSpPr/>
          <p:nvPr/>
        </p:nvSpPr>
        <p:spPr>
          <a:xfrm>
            <a:off x="4211955" y="50863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48" name="Oval 47"/>
          <p:cNvSpPr/>
          <p:nvPr/>
        </p:nvSpPr>
        <p:spPr>
          <a:xfrm>
            <a:off x="6431280" y="50863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54" name="Oval 53"/>
          <p:cNvSpPr/>
          <p:nvPr/>
        </p:nvSpPr>
        <p:spPr>
          <a:xfrm>
            <a:off x="5545455" y="463867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63" name="Oval 62"/>
          <p:cNvSpPr/>
          <p:nvPr/>
        </p:nvSpPr>
        <p:spPr>
          <a:xfrm>
            <a:off x="7317105" y="408622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66" name="Oval 65"/>
          <p:cNvSpPr/>
          <p:nvPr/>
        </p:nvSpPr>
        <p:spPr>
          <a:xfrm>
            <a:off x="4640580" y="366712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72" name="Oval 71"/>
          <p:cNvSpPr/>
          <p:nvPr/>
        </p:nvSpPr>
        <p:spPr>
          <a:xfrm>
            <a:off x="4650105" y="31242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74" name="Oval 73"/>
          <p:cNvSpPr/>
          <p:nvPr/>
        </p:nvSpPr>
        <p:spPr>
          <a:xfrm>
            <a:off x="5983605" y="311467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77" name="Oval 76"/>
          <p:cNvSpPr/>
          <p:nvPr/>
        </p:nvSpPr>
        <p:spPr>
          <a:xfrm>
            <a:off x="3316605" y="265747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85" name="Oval 84"/>
          <p:cNvSpPr/>
          <p:nvPr/>
        </p:nvSpPr>
        <p:spPr>
          <a:xfrm>
            <a:off x="7326630" y="2667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86" name="Oval 85"/>
          <p:cNvSpPr/>
          <p:nvPr/>
        </p:nvSpPr>
        <p:spPr>
          <a:xfrm>
            <a:off x="3754755" y="21145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90" name="Oval 89"/>
          <p:cNvSpPr/>
          <p:nvPr/>
        </p:nvSpPr>
        <p:spPr>
          <a:xfrm>
            <a:off x="5097780" y="210502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93" name="Oval 92"/>
          <p:cNvSpPr/>
          <p:nvPr/>
        </p:nvSpPr>
        <p:spPr>
          <a:xfrm>
            <a:off x="6869430" y="210502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96" name="Oval 95"/>
          <p:cNvSpPr/>
          <p:nvPr/>
        </p:nvSpPr>
        <p:spPr>
          <a:xfrm>
            <a:off x="4211955" y="16573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104" name="Rectangle 103"/>
          <p:cNvSpPr/>
          <p:nvPr/>
        </p:nvSpPr>
        <p:spPr>
          <a:xfrm>
            <a:off x="228600" y="1371600"/>
            <a:ext cx="2438400" cy="830997"/>
          </a:xfrm>
          <a:prstGeom prst="rect">
            <a:avLst/>
          </a:prstGeom>
        </p:spPr>
        <p:txBody>
          <a:bodyPr wrap="square">
            <a:spAutoFit/>
          </a:bodyPr>
          <a:lstStyle/>
          <a:p>
            <a:r>
              <a:rPr lang="en-US" sz="1200" b="1" dirty="0" smtClean="0"/>
              <a:t>Deploy existing link by 11ax EVM with CCA -76dBm</a:t>
            </a:r>
          </a:p>
          <a:p>
            <a:endParaRPr lang="en-US" sz="1200" b="1" dirty="0" smtClean="0"/>
          </a:p>
          <a:p>
            <a:r>
              <a:rPr lang="en-US" sz="1200" b="1" dirty="0" smtClean="0"/>
              <a:t>19 existing links can be deployed </a:t>
            </a:r>
          </a:p>
        </p:txBody>
      </p:sp>
      <p:sp>
        <p:nvSpPr>
          <p:cNvPr id="107" name="TextBox 106"/>
          <p:cNvSpPr txBox="1"/>
          <p:nvPr/>
        </p:nvSpPr>
        <p:spPr>
          <a:xfrm>
            <a:off x="0" y="914400"/>
            <a:ext cx="1053494" cy="369332"/>
          </a:xfrm>
          <a:prstGeom prst="rect">
            <a:avLst/>
          </a:prstGeom>
          <a:solidFill>
            <a:srgbClr val="FFFF00"/>
          </a:solidFill>
        </p:spPr>
        <p:txBody>
          <a:bodyPr wrap="none" rtlCol="0">
            <a:spAutoFit/>
          </a:bodyPr>
          <a:lstStyle/>
          <a:p>
            <a:r>
              <a:rPr lang="en-US" dirty="0" smtClean="0"/>
              <a:t>One Shot</a:t>
            </a:r>
            <a:endParaRPr lang="en-US" dirty="0"/>
          </a:p>
        </p:txBody>
      </p:sp>
      <p:sp>
        <p:nvSpPr>
          <p:cNvPr id="108" name="Oval 107"/>
          <p:cNvSpPr/>
          <p:nvPr/>
        </p:nvSpPr>
        <p:spPr>
          <a:xfrm>
            <a:off x="2400300" y="5524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dirty="0">
              <a:solidFill>
                <a:schemeClr val="bg1"/>
              </a:solidFill>
            </a:endParaRPr>
          </a:p>
        </p:txBody>
      </p:sp>
      <p:sp>
        <p:nvSpPr>
          <p:cNvPr id="32" name="Slide Number Placeholder 3"/>
          <p:cNvSpPr>
            <a:spLocks noGrp="1"/>
          </p:cNvSpPr>
          <p:nvPr>
            <p:ph type="sldNum" sz="quarter" idx="11"/>
          </p:nvPr>
        </p:nvSpPr>
        <p:spPr>
          <a:xfrm>
            <a:off x="4344988" y="6475413"/>
            <a:ext cx="530225" cy="182562"/>
          </a:xfrm>
        </p:spPr>
        <p:txBody>
          <a:bodyPr/>
          <a:lstStyle/>
          <a:p>
            <a:pPr>
              <a:defRPr/>
            </a:pPr>
            <a:r>
              <a:rPr lang="en-US" dirty="0" smtClean="0"/>
              <a:t>Slide </a:t>
            </a:r>
            <a:fld id="{3099D1E7-2CFE-4362-BB72-AF97192842EA}" type="slidenum">
              <a:rPr lang="en-US" smtClean="0"/>
              <a:pPr>
                <a:defRPr/>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E7E6215C-0148-4EB1-A390-22B113FC486F}" type="slidenum">
              <a:rPr lang="en-US" smtClean="0"/>
              <a:pPr>
                <a:defRPr/>
              </a:pPr>
              <a:t>2</a:t>
            </a:fld>
            <a:endParaRPr lang="en-US"/>
          </a:p>
        </p:txBody>
      </p:sp>
      <p:sp>
        <p:nvSpPr>
          <p:cNvPr id="7" name="标题 18"/>
          <p:cNvSpPr>
            <a:spLocks noGrp="1"/>
          </p:cNvSpPr>
          <p:nvPr>
            <p:ph type="title"/>
          </p:nvPr>
        </p:nvSpPr>
        <p:spPr>
          <a:xfrm>
            <a:off x="609600" y="6096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p14="http://schemas.microsoft.com/office/powerpoint/2010/main" xmlns="" val="251481528"/>
              </p:ext>
            </p:extLst>
          </p:nvPr>
        </p:nvGraphicFramePr>
        <p:xfrm>
          <a:off x="609600" y="914400"/>
          <a:ext cx="7620000" cy="2230943"/>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3"/>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Mingyue Ji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12"/>
          <p:cNvGraphicFramePr>
            <a:graphicFrameLocks noGrp="1"/>
          </p:cNvGraphicFramePr>
          <p:nvPr>
            <p:extLst>
              <p:ext uri="{D42A27DB-BD31-4B8C-83A1-F6EECF244321}">
                <p14:modId xmlns:p14="http://schemas.microsoft.com/office/powerpoint/2010/main" xmlns="" val="3107723094"/>
              </p:ext>
            </p:extLst>
          </p:nvPr>
        </p:nvGraphicFramePr>
        <p:xfrm>
          <a:off x="609600" y="3200400"/>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Chittabrata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2200</a:t>
                      </a:r>
                      <a:r>
                        <a:rPr lang="en-US" sz="1200" baseline="0" dirty="0" smtClean="0">
                          <a:solidFill>
                            <a:srgbClr val="000000"/>
                          </a:solidFill>
                          <a:latin typeface="Times New Roman"/>
                          <a:ea typeface="Times New Roman"/>
                          <a:cs typeface="Arial"/>
                        </a:rPr>
                        <a:t> Mission College Blvd.</a:t>
                      </a:r>
                      <a:r>
                        <a:rPr lang="en-US" sz="1200" dirty="0" smtClean="0">
                          <a:solidFill>
                            <a:srgbClr val="000000"/>
                          </a:solidFill>
                          <a:latin typeface="Times New Roman"/>
                          <a:ea typeface="Times New Roman"/>
                          <a:cs typeface="Arial"/>
                        </a:rPr>
                        <a:t>, Santa</a:t>
                      </a:r>
                      <a:r>
                        <a:rPr lang="en-US" sz="1200" baseline="0" dirty="0" smtClean="0">
                          <a:solidFill>
                            <a:srgbClr val="000000"/>
                          </a:solidFill>
                          <a:latin typeface="Times New Roman"/>
                          <a:ea typeface="Times New Roman"/>
                          <a:cs typeface="Arial"/>
                        </a:rPr>
                        <a:t> Clara, CA</a:t>
                      </a:r>
                      <a:r>
                        <a:rPr lang="en-US" sz="1200" dirty="0" smtClean="0">
                          <a:solidFill>
                            <a:srgbClr val="000000"/>
                          </a:solidFill>
                          <a:latin typeface="Times New Roman"/>
                          <a:ea typeface="Times New Roman"/>
                          <a:cs typeface="Arial"/>
                        </a:rPr>
                        <a:t> 95054, </a:t>
                      </a:r>
                      <a:r>
                        <a:rPr lang="en-US" sz="1200" dirty="0">
                          <a:solidFill>
                            <a:srgbClr val="000000"/>
                          </a:solidFill>
                          <a:latin typeface="Times New Roman"/>
                          <a:ea typeface="Times New Roman"/>
                          <a:cs typeface="Arial"/>
                        </a:rPr>
                        <a:t>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dirty="0">
                          <a:solidFill>
                            <a:srgbClr val="000000"/>
                          </a:solidFill>
                          <a:latin typeface="Times New Roman"/>
                          <a:ea typeface="Times New Roman"/>
                          <a:cs typeface="Arial"/>
                        </a:rPr>
                        <a:t>+</a:t>
                      </a:r>
                      <a:r>
                        <a:rPr lang="en-US" sz="1200" dirty="0" smtClean="0">
                          <a:solidFill>
                            <a:srgbClr val="000000"/>
                          </a:solidFill>
                          <a:latin typeface="Times New Roman"/>
                          <a:ea typeface="Times New Roman"/>
                          <a:cs typeface="Arial"/>
                        </a:rPr>
                        <a:t>1-415-244-8904</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robert.stacey@intel.com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Eldad Perahia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Laurent Cariou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Times New Roman"/>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Rongzhen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rongzhen.yang@intel.com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Yaron Alpert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smtClean="0">
                          <a:latin typeface="Times New Roman"/>
                          <a:ea typeface="Times New Roman"/>
                          <a:cs typeface="Arial"/>
                        </a:rPr>
                        <a:t>yaron.alpert@intel.com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Avi</a:t>
                      </a:r>
                      <a:r>
                        <a:rPr lang="en-US" sz="1200" baseline="0" dirty="0" smtClean="0">
                          <a:latin typeface="Times New Roman"/>
                          <a:ea typeface="Times New Roman"/>
                          <a:cs typeface="Arial"/>
                        </a:rPr>
                        <a:t> Mansour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smtClean="0">
                          <a:latin typeface="Times New Roman"/>
                          <a:ea typeface="Times New Roman"/>
                          <a:cs typeface="Arial"/>
                        </a:rPr>
                        <a:t>avi.mansour@intel.com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31817458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Existing Link    SR Link MCS</a:t>
            </a:r>
            <a:endParaRPr lang="en-US" dirty="0">
              <a:latin typeface="+mn-lt"/>
            </a:endParaRPr>
          </a:p>
        </p:txBody>
      </p:sp>
      <p:grpSp>
        <p:nvGrpSpPr>
          <p:cNvPr id="3" name="Group 21"/>
          <p:cNvGrpSpPr/>
          <p:nvPr/>
        </p:nvGrpSpPr>
        <p:grpSpPr>
          <a:xfrm>
            <a:off x="2735580" y="1274703"/>
            <a:ext cx="5494020" cy="5337294"/>
            <a:chOff x="2133600" y="914400"/>
            <a:chExt cx="5494020" cy="5337294"/>
          </a:xfrm>
        </p:grpSpPr>
        <p:graphicFrame>
          <p:nvGraphicFramePr>
            <p:cNvPr id="17" name="Chart 16"/>
            <p:cNvGraphicFramePr/>
            <p:nvPr/>
          </p:nvGraphicFramePr>
          <p:xfrm>
            <a:off x="2133600" y="4897497"/>
            <a:ext cx="5494020" cy="13541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Chart 17"/>
            <p:cNvGraphicFramePr/>
            <p:nvPr/>
          </p:nvGraphicFramePr>
          <p:xfrm>
            <a:off x="2133600" y="3906897"/>
            <a:ext cx="5402676" cy="1143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p:nvPr/>
          </p:nvGraphicFramePr>
          <p:xfrm>
            <a:off x="2133600" y="2916297"/>
            <a:ext cx="5402676" cy="1143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Chart 19"/>
            <p:cNvGraphicFramePr/>
            <p:nvPr/>
          </p:nvGraphicFramePr>
          <p:xfrm>
            <a:off x="2133600" y="1925697"/>
            <a:ext cx="5402676" cy="1143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Chart 20"/>
            <p:cNvGraphicFramePr/>
            <p:nvPr/>
          </p:nvGraphicFramePr>
          <p:xfrm>
            <a:off x="2133600" y="914400"/>
            <a:ext cx="5402676" cy="1163697"/>
          </p:xfrm>
          <a:graphic>
            <a:graphicData uri="http://schemas.openxmlformats.org/drawingml/2006/chart">
              <c:chart xmlns:c="http://schemas.openxmlformats.org/drawingml/2006/chart" xmlns:r="http://schemas.openxmlformats.org/officeDocument/2006/relationships" r:id="rId6"/>
            </a:graphicData>
          </a:graphic>
        </p:graphicFrame>
      </p:grpSp>
      <p:sp>
        <p:nvSpPr>
          <p:cNvPr id="29" name="Oval 28"/>
          <p:cNvSpPr/>
          <p:nvPr/>
        </p:nvSpPr>
        <p:spPr>
          <a:xfrm>
            <a:off x="3754755" y="6096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30" name="Oval 29"/>
          <p:cNvSpPr/>
          <p:nvPr/>
        </p:nvSpPr>
        <p:spPr>
          <a:xfrm>
            <a:off x="4640580" y="6096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31" name="Oval 30"/>
          <p:cNvSpPr/>
          <p:nvPr/>
        </p:nvSpPr>
        <p:spPr>
          <a:xfrm>
            <a:off x="5554980" y="6096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35" name="Oval 34"/>
          <p:cNvSpPr/>
          <p:nvPr/>
        </p:nvSpPr>
        <p:spPr>
          <a:xfrm>
            <a:off x="7307580" y="6096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36" name="Oval 35"/>
          <p:cNvSpPr/>
          <p:nvPr/>
        </p:nvSpPr>
        <p:spPr>
          <a:xfrm>
            <a:off x="3316605" y="56388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8</a:t>
            </a:r>
            <a:endParaRPr lang="en-US" sz="1400" dirty="0">
              <a:solidFill>
                <a:schemeClr val="bg1"/>
              </a:solidFill>
            </a:endParaRPr>
          </a:p>
        </p:txBody>
      </p:sp>
      <p:sp>
        <p:nvSpPr>
          <p:cNvPr id="42" name="Oval 41"/>
          <p:cNvSpPr/>
          <p:nvPr/>
        </p:nvSpPr>
        <p:spPr>
          <a:xfrm>
            <a:off x="6421755" y="56578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45" name="Oval 44"/>
          <p:cNvSpPr/>
          <p:nvPr/>
        </p:nvSpPr>
        <p:spPr>
          <a:xfrm>
            <a:off x="4211955" y="50863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48" name="Oval 47"/>
          <p:cNvSpPr/>
          <p:nvPr/>
        </p:nvSpPr>
        <p:spPr>
          <a:xfrm>
            <a:off x="6431280" y="50863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54" name="Oval 53"/>
          <p:cNvSpPr/>
          <p:nvPr/>
        </p:nvSpPr>
        <p:spPr>
          <a:xfrm>
            <a:off x="5545455" y="463867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63" name="Oval 62"/>
          <p:cNvSpPr/>
          <p:nvPr/>
        </p:nvSpPr>
        <p:spPr>
          <a:xfrm>
            <a:off x="7317105" y="408622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66" name="Oval 65"/>
          <p:cNvSpPr/>
          <p:nvPr/>
        </p:nvSpPr>
        <p:spPr>
          <a:xfrm>
            <a:off x="4640580" y="366712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72" name="Oval 71"/>
          <p:cNvSpPr/>
          <p:nvPr/>
        </p:nvSpPr>
        <p:spPr>
          <a:xfrm>
            <a:off x="4650105" y="31242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74" name="Oval 73"/>
          <p:cNvSpPr/>
          <p:nvPr/>
        </p:nvSpPr>
        <p:spPr>
          <a:xfrm>
            <a:off x="5983605" y="311467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77" name="Oval 76"/>
          <p:cNvSpPr/>
          <p:nvPr/>
        </p:nvSpPr>
        <p:spPr>
          <a:xfrm>
            <a:off x="3316605" y="265747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85" name="Oval 84"/>
          <p:cNvSpPr/>
          <p:nvPr/>
        </p:nvSpPr>
        <p:spPr>
          <a:xfrm>
            <a:off x="7326630" y="2667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86" name="Oval 85"/>
          <p:cNvSpPr/>
          <p:nvPr/>
        </p:nvSpPr>
        <p:spPr>
          <a:xfrm>
            <a:off x="3754755" y="21145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90" name="Oval 89"/>
          <p:cNvSpPr/>
          <p:nvPr/>
        </p:nvSpPr>
        <p:spPr>
          <a:xfrm>
            <a:off x="5097780" y="210502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93" name="Oval 92"/>
          <p:cNvSpPr/>
          <p:nvPr/>
        </p:nvSpPr>
        <p:spPr>
          <a:xfrm>
            <a:off x="6869430" y="210502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96" name="Oval 95"/>
          <p:cNvSpPr/>
          <p:nvPr/>
        </p:nvSpPr>
        <p:spPr>
          <a:xfrm>
            <a:off x="4211955" y="16573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grpSp>
        <p:nvGrpSpPr>
          <p:cNvPr id="4" name="Group 102"/>
          <p:cNvGrpSpPr/>
          <p:nvPr/>
        </p:nvGrpSpPr>
        <p:grpSpPr>
          <a:xfrm>
            <a:off x="3297555" y="1647825"/>
            <a:ext cx="4267200" cy="4676775"/>
            <a:chOff x="2695575" y="1647825"/>
            <a:chExt cx="4267200" cy="4676775"/>
          </a:xfrm>
        </p:grpSpPr>
        <p:sp>
          <p:nvSpPr>
            <p:cNvPr id="32" name="Oval 31"/>
            <p:cNvSpPr/>
            <p:nvPr/>
          </p:nvSpPr>
          <p:spPr>
            <a:xfrm>
              <a:off x="4495800" y="60960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3</a:t>
              </a:r>
              <a:endParaRPr lang="en-US" sz="1400" dirty="0">
                <a:solidFill>
                  <a:schemeClr val="bg1"/>
                </a:solidFill>
              </a:endParaRPr>
            </a:p>
          </p:txBody>
        </p:sp>
        <p:sp>
          <p:nvSpPr>
            <p:cNvPr id="33" name="Oval 32"/>
            <p:cNvSpPr/>
            <p:nvPr/>
          </p:nvSpPr>
          <p:spPr>
            <a:xfrm>
              <a:off x="5803900" y="60960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0</a:t>
              </a:r>
              <a:endParaRPr lang="en-US" sz="1400" dirty="0">
                <a:solidFill>
                  <a:schemeClr val="bg1"/>
                </a:solidFill>
              </a:endParaRPr>
            </a:p>
          </p:txBody>
        </p:sp>
        <p:sp>
          <p:nvSpPr>
            <p:cNvPr id="34" name="Oval 33"/>
            <p:cNvSpPr/>
            <p:nvPr/>
          </p:nvSpPr>
          <p:spPr>
            <a:xfrm>
              <a:off x="6248400" y="60960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3</a:t>
              </a:r>
              <a:endParaRPr lang="en-US" sz="1400" dirty="0">
                <a:solidFill>
                  <a:schemeClr val="bg1"/>
                </a:solidFill>
              </a:endParaRPr>
            </a:p>
          </p:txBody>
        </p:sp>
        <p:sp>
          <p:nvSpPr>
            <p:cNvPr id="37" name="Oval 36"/>
            <p:cNvSpPr/>
            <p:nvPr/>
          </p:nvSpPr>
          <p:spPr>
            <a:xfrm>
              <a:off x="3600450" y="56483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39" name="Oval 38"/>
            <p:cNvSpPr/>
            <p:nvPr/>
          </p:nvSpPr>
          <p:spPr>
            <a:xfrm>
              <a:off x="4048125" y="56483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0</a:t>
              </a:r>
              <a:endParaRPr lang="en-US" sz="1400" dirty="0">
                <a:solidFill>
                  <a:schemeClr val="bg1"/>
                </a:solidFill>
              </a:endParaRPr>
            </a:p>
          </p:txBody>
        </p:sp>
        <p:sp>
          <p:nvSpPr>
            <p:cNvPr id="40" name="Oval 39"/>
            <p:cNvSpPr/>
            <p:nvPr/>
          </p:nvSpPr>
          <p:spPr>
            <a:xfrm>
              <a:off x="4495800" y="56483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4</a:t>
              </a:r>
              <a:endParaRPr lang="en-US" sz="1400" dirty="0">
                <a:solidFill>
                  <a:schemeClr val="bg1"/>
                </a:solidFill>
              </a:endParaRPr>
            </a:p>
          </p:txBody>
        </p:sp>
        <p:sp>
          <p:nvSpPr>
            <p:cNvPr id="41" name="Oval 40"/>
            <p:cNvSpPr/>
            <p:nvPr/>
          </p:nvSpPr>
          <p:spPr>
            <a:xfrm>
              <a:off x="5381625" y="565785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4</a:t>
              </a:r>
              <a:endParaRPr lang="en-US" sz="1400" dirty="0">
                <a:solidFill>
                  <a:schemeClr val="bg1"/>
                </a:solidFill>
              </a:endParaRPr>
            </a:p>
          </p:txBody>
        </p:sp>
        <p:sp>
          <p:nvSpPr>
            <p:cNvPr id="43" name="Oval 42"/>
            <p:cNvSpPr/>
            <p:nvPr/>
          </p:nvSpPr>
          <p:spPr>
            <a:xfrm>
              <a:off x="6708775" y="56483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0</a:t>
              </a:r>
              <a:endParaRPr lang="en-US" sz="1400" dirty="0">
                <a:solidFill>
                  <a:schemeClr val="bg1"/>
                </a:solidFill>
              </a:endParaRPr>
            </a:p>
          </p:txBody>
        </p:sp>
        <p:sp>
          <p:nvSpPr>
            <p:cNvPr id="44" name="Oval 43"/>
            <p:cNvSpPr/>
            <p:nvPr/>
          </p:nvSpPr>
          <p:spPr>
            <a:xfrm>
              <a:off x="2695575" y="50768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4</a:t>
              </a:r>
              <a:endParaRPr lang="en-US" sz="1400" dirty="0">
                <a:solidFill>
                  <a:schemeClr val="bg1"/>
                </a:solidFill>
              </a:endParaRPr>
            </a:p>
          </p:txBody>
        </p:sp>
        <p:sp>
          <p:nvSpPr>
            <p:cNvPr id="46" name="Oval 45"/>
            <p:cNvSpPr/>
            <p:nvPr/>
          </p:nvSpPr>
          <p:spPr>
            <a:xfrm>
              <a:off x="4048125" y="50768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47" name="Oval 46"/>
            <p:cNvSpPr/>
            <p:nvPr/>
          </p:nvSpPr>
          <p:spPr>
            <a:xfrm>
              <a:off x="4495800" y="50768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49" name="Oval 48"/>
            <p:cNvSpPr/>
            <p:nvPr/>
          </p:nvSpPr>
          <p:spPr>
            <a:xfrm>
              <a:off x="6267450" y="50768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4</a:t>
              </a:r>
              <a:endParaRPr lang="en-US" sz="1400" dirty="0">
                <a:solidFill>
                  <a:schemeClr val="bg1"/>
                </a:solidFill>
              </a:endParaRPr>
            </a:p>
          </p:txBody>
        </p:sp>
        <p:sp>
          <p:nvSpPr>
            <p:cNvPr id="50" name="Oval 49"/>
            <p:cNvSpPr/>
            <p:nvPr/>
          </p:nvSpPr>
          <p:spPr>
            <a:xfrm>
              <a:off x="2695575" y="46482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5</a:t>
              </a:r>
              <a:endParaRPr lang="en-US" sz="1400" dirty="0">
                <a:solidFill>
                  <a:schemeClr val="bg1"/>
                </a:solidFill>
              </a:endParaRPr>
            </a:p>
          </p:txBody>
        </p:sp>
        <p:sp>
          <p:nvSpPr>
            <p:cNvPr id="51" name="Oval 50"/>
            <p:cNvSpPr/>
            <p:nvPr/>
          </p:nvSpPr>
          <p:spPr>
            <a:xfrm>
              <a:off x="3143250" y="46482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4</a:t>
              </a:r>
              <a:endParaRPr lang="en-US" sz="1400" dirty="0">
                <a:solidFill>
                  <a:schemeClr val="bg1"/>
                </a:solidFill>
              </a:endParaRPr>
            </a:p>
          </p:txBody>
        </p:sp>
        <p:sp>
          <p:nvSpPr>
            <p:cNvPr id="52" name="Oval 51"/>
            <p:cNvSpPr/>
            <p:nvPr/>
          </p:nvSpPr>
          <p:spPr>
            <a:xfrm>
              <a:off x="3609975" y="463867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1</a:t>
              </a:r>
              <a:endParaRPr lang="en-US" sz="1400" dirty="0">
                <a:solidFill>
                  <a:schemeClr val="bg1"/>
                </a:solidFill>
              </a:endParaRPr>
            </a:p>
          </p:txBody>
        </p:sp>
        <p:sp>
          <p:nvSpPr>
            <p:cNvPr id="53" name="Oval 52"/>
            <p:cNvSpPr/>
            <p:nvPr/>
          </p:nvSpPr>
          <p:spPr>
            <a:xfrm>
              <a:off x="4048125" y="463867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5</a:t>
              </a:r>
              <a:endParaRPr lang="en-US" sz="1400" dirty="0">
                <a:solidFill>
                  <a:schemeClr val="bg1"/>
                </a:solidFill>
              </a:endParaRPr>
            </a:p>
          </p:txBody>
        </p:sp>
        <p:sp>
          <p:nvSpPr>
            <p:cNvPr id="55" name="Oval 54"/>
            <p:cNvSpPr/>
            <p:nvPr/>
          </p:nvSpPr>
          <p:spPr>
            <a:xfrm>
              <a:off x="6257925" y="462915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56" name="Oval 55"/>
            <p:cNvSpPr/>
            <p:nvPr/>
          </p:nvSpPr>
          <p:spPr>
            <a:xfrm>
              <a:off x="6734175" y="462915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57" name="Oval 56"/>
            <p:cNvSpPr/>
            <p:nvPr/>
          </p:nvSpPr>
          <p:spPr>
            <a:xfrm>
              <a:off x="2705100" y="40767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3</a:t>
              </a:r>
              <a:endParaRPr lang="en-US" sz="1400" dirty="0">
                <a:solidFill>
                  <a:schemeClr val="bg1"/>
                </a:solidFill>
              </a:endParaRPr>
            </a:p>
          </p:txBody>
        </p:sp>
        <p:sp>
          <p:nvSpPr>
            <p:cNvPr id="58" name="Oval 57"/>
            <p:cNvSpPr/>
            <p:nvPr/>
          </p:nvSpPr>
          <p:spPr>
            <a:xfrm>
              <a:off x="3143250" y="40767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0</a:t>
              </a:r>
              <a:endParaRPr lang="en-US" sz="1400" dirty="0">
                <a:solidFill>
                  <a:schemeClr val="bg1"/>
                </a:solidFill>
              </a:endParaRPr>
            </a:p>
          </p:txBody>
        </p:sp>
        <p:sp>
          <p:nvSpPr>
            <p:cNvPr id="59" name="Oval 58"/>
            <p:cNvSpPr/>
            <p:nvPr/>
          </p:nvSpPr>
          <p:spPr>
            <a:xfrm>
              <a:off x="4924425" y="40862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60" name="Oval 59"/>
            <p:cNvSpPr/>
            <p:nvPr/>
          </p:nvSpPr>
          <p:spPr>
            <a:xfrm>
              <a:off x="5372100" y="40862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1</a:t>
              </a:r>
              <a:endParaRPr lang="en-US" sz="1400" dirty="0">
                <a:solidFill>
                  <a:schemeClr val="bg1"/>
                </a:solidFill>
              </a:endParaRPr>
            </a:p>
          </p:txBody>
        </p:sp>
        <p:sp>
          <p:nvSpPr>
            <p:cNvPr id="61" name="Oval 60"/>
            <p:cNvSpPr/>
            <p:nvPr/>
          </p:nvSpPr>
          <p:spPr>
            <a:xfrm>
              <a:off x="5819775" y="40862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1</a:t>
              </a:r>
              <a:endParaRPr lang="en-US" sz="1400" dirty="0">
                <a:solidFill>
                  <a:schemeClr val="bg1"/>
                </a:solidFill>
              </a:endParaRPr>
            </a:p>
          </p:txBody>
        </p:sp>
        <p:sp>
          <p:nvSpPr>
            <p:cNvPr id="62" name="Oval 61"/>
            <p:cNvSpPr/>
            <p:nvPr/>
          </p:nvSpPr>
          <p:spPr>
            <a:xfrm>
              <a:off x="6257925" y="40862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64" name="Oval 63"/>
            <p:cNvSpPr/>
            <p:nvPr/>
          </p:nvSpPr>
          <p:spPr>
            <a:xfrm>
              <a:off x="2714625" y="364807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65" name="Oval 64"/>
            <p:cNvSpPr/>
            <p:nvPr/>
          </p:nvSpPr>
          <p:spPr>
            <a:xfrm>
              <a:off x="3152775" y="364807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4</a:t>
              </a:r>
              <a:endParaRPr lang="en-US" sz="1400" dirty="0">
                <a:solidFill>
                  <a:schemeClr val="bg1"/>
                </a:solidFill>
              </a:endParaRPr>
            </a:p>
          </p:txBody>
        </p:sp>
        <p:sp>
          <p:nvSpPr>
            <p:cNvPr id="67" name="Oval 66"/>
            <p:cNvSpPr/>
            <p:nvPr/>
          </p:nvSpPr>
          <p:spPr>
            <a:xfrm>
              <a:off x="4495800" y="36671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3</a:t>
              </a:r>
              <a:endParaRPr lang="en-US" sz="1400" dirty="0">
                <a:solidFill>
                  <a:schemeClr val="bg1"/>
                </a:solidFill>
              </a:endParaRPr>
            </a:p>
          </p:txBody>
        </p:sp>
        <p:sp>
          <p:nvSpPr>
            <p:cNvPr id="68" name="Oval 67"/>
            <p:cNvSpPr/>
            <p:nvPr/>
          </p:nvSpPr>
          <p:spPr>
            <a:xfrm>
              <a:off x="5391150" y="36576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69" name="Oval 68"/>
            <p:cNvSpPr/>
            <p:nvPr/>
          </p:nvSpPr>
          <p:spPr>
            <a:xfrm>
              <a:off x="5829300" y="36671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70" name="Oval 69"/>
            <p:cNvSpPr/>
            <p:nvPr/>
          </p:nvSpPr>
          <p:spPr>
            <a:xfrm>
              <a:off x="2714625" y="310515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0</a:t>
              </a:r>
              <a:endParaRPr lang="en-US" sz="1400" dirty="0">
                <a:solidFill>
                  <a:schemeClr val="bg1"/>
                </a:solidFill>
              </a:endParaRPr>
            </a:p>
          </p:txBody>
        </p:sp>
        <p:sp>
          <p:nvSpPr>
            <p:cNvPr id="71" name="Oval 70"/>
            <p:cNvSpPr/>
            <p:nvPr/>
          </p:nvSpPr>
          <p:spPr>
            <a:xfrm>
              <a:off x="3162300" y="311467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73" name="Oval 72"/>
            <p:cNvSpPr/>
            <p:nvPr/>
          </p:nvSpPr>
          <p:spPr>
            <a:xfrm>
              <a:off x="4505325" y="311467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0</a:t>
              </a:r>
              <a:endParaRPr lang="en-US" sz="1400" dirty="0">
                <a:solidFill>
                  <a:schemeClr val="bg1"/>
                </a:solidFill>
              </a:endParaRPr>
            </a:p>
          </p:txBody>
        </p:sp>
        <p:sp>
          <p:nvSpPr>
            <p:cNvPr id="75" name="Oval 74"/>
            <p:cNvSpPr/>
            <p:nvPr/>
          </p:nvSpPr>
          <p:spPr>
            <a:xfrm>
              <a:off x="5838825" y="310515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smtClean="0">
                  <a:solidFill>
                    <a:schemeClr val="bg1"/>
                  </a:solidFill>
                </a:rPr>
                <a:t>3</a:t>
              </a:r>
              <a:endParaRPr lang="en-US" sz="1400" dirty="0">
                <a:solidFill>
                  <a:schemeClr val="bg1"/>
                </a:solidFill>
              </a:endParaRPr>
            </a:p>
          </p:txBody>
        </p:sp>
        <p:sp>
          <p:nvSpPr>
            <p:cNvPr id="76" name="Oval 75"/>
            <p:cNvSpPr/>
            <p:nvPr/>
          </p:nvSpPr>
          <p:spPr>
            <a:xfrm>
              <a:off x="6276975" y="310515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3</a:t>
              </a:r>
              <a:endParaRPr lang="en-US" sz="1400" dirty="0">
                <a:solidFill>
                  <a:schemeClr val="bg1"/>
                </a:solidFill>
              </a:endParaRPr>
            </a:p>
          </p:txBody>
        </p:sp>
        <p:sp>
          <p:nvSpPr>
            <p:cNvPr id="79" name="Oval 78"/>
            <p:cNvSpPr/>
            <p:nvPr/>
          </p:nvSpPr>
          <p:spPr>
            <a:xfrm>
              <a:off x="3152775" y="26670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80" name="Oval 79"/>
            <p:cNvSpPr/>
            <p:nvPr/>
          </p:nvSpPr>
          <p:spPr>
            <a:xfrm>
              <a:off x="4505325" y="26670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4</a:t>
              </a:r>
              <a:endParaRPr lang="en-US" sz="1400" dirty="0">
                <a:solidFill>
                  <a:schemeClr val="bg1"/>
                </a:solidFill>
              </a:endParaRPr>
            </a:p>
          </p:txBody>
        </p:sp>
        <p:sp>
          <p:nvSpPr>
            <p:cNvPr id="81" name="Oval 80"/>
            <p:cNvSpPr/>
            <p:nvPr/>
          </p:nvSpPr>
          <p:spPr>
            <a:xfrm>
              <a:off x="5381625" y="265747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1</a:t>
              </a:r>
              <a:endParaRPr lang="en-US" sz="1400" dirty="0">
                <a:solidFill>
                  <a:schemeClr val="bg1"/>
                </a:solidFill>
              </a:endParaRPr>
            </a:p>
          </p:txBody>
        </p:sp>
        <p:sp>
          <p:nvSpPr>
            <p:cNvPr id="82" name="Oval 81"/>
            <p:cNvSpPr/>
            <p:nvPr/>
          </p:nvSpPr>
          <p:spPr>
            <a:xfrm>
              <a:off x="5829300" y="26670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83" name="Oval 82"/>
            <p:cNvSpPr/>
            <p:nvPr/>
          </p:nvSpPr>
          <p:spPr>
            <a:xfrm>
              <a:off x="6276975" y="26670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88" name="Oval 87"/>
            <p:cNvSpPr/>
            <p:nvPr/>
          </p:nvSpPr>
          <p:spPr>
            <a:xfrm>
              <a:off x="3590925" y="21050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3</a:t>
              </a:r>
              <a:endParaRPr lang="en-US" sz="1400" dirty="0">
                <a:solidFill>
                  <a:schemeClr val="bg1"/>
                </a:solidFill>
              </a:endParaRPr>
            </a:p>
          </p:txBody>
        </p:sp>
        <p:sp>
          <p:nvSpPr>
            <p:cNvPr id="91" name="Oval 90"/>
            <p:cNvSpPr/>
            <p:nvPr/>
          </p:nvSpPr>
          <p:spPr>
            <a:xfrm>
              <a:off x="4933950" y="20955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92" name="Oval 91"/>
            <p:cNvSpPr/>
            <p:nvPr/>
          </p:nvSpPr>
          <p:spPr>
            <a:xfrm>
              <a:off x="5381625" y="21050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1</a:t>
              </a:r>
              <a:endParaRPr lang="en-US" sz="1400" dirty="0">
                <a:solidFill>
                  <a:schemeClr val="bg1"/>
                </a:solidFill>
              </a:endParaRPr>
            </a:p>
          </p:txBody>
        </p:sp>
        <p:sp>
          <p:nvSpPr>
            <p:cNvPr id="94" name="Oval 93"/>
            <p:cNvSpPr/>
            <p:nvPr/>
          </p:nvSpPr>
          <p:spPr>
            <a:xfrm>
              <a:off x="6724650" y="21050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1</a:t>
              </a:r>
              <a:endParaRPr lang="en-US" sz="1400" dirty="0">
                <a:solidFill>
                  <a:schemeClr val="bg1"/>
                </a:solidFill>
              </a:endParaRPr>
            </a:p>
          </p:txBody>
        </p:sp>
        <p:sp>
          <p:nvSpPr>
            <p:cNvPr id="95" name="Oval 94"/>
            <p:cNvSpPr/>
            <p:nvPr/>
          </p:nvSpPr>
          <p:spPr>
            <a:xfrm>
              <a:off x="2714625" y="16478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97" name="Oval 96"/>
            <p:cNvSpPr/>
            <p:nvPr/>
          </p:nvSpPr>
          <p:spPr>
            <a:xfrm>
              <a:off x="4038600" y="165735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0</a:t>
              </a:r>
              <a:endParaRPr lang="en-US" sz="1400" dirty="0">
                <a:solidFill>
                  <a:schemeClr val="bg1"/>
                </a:solidFill>
              </a:endParaRPr>
            </a:p>
          </p:txBody>
        </p:sp>
        <p:sp>
          <p:nvSpPr>
            <p:cNvPr id="98" name="Oval 97"/>
            <p:cNvSpPr/>
            <p:nvPr/>
          </p:nvSpPr>
          <p:spPr>
            <a:xfrm>
              <a:off x="4495800" y="165735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99" name="Oval 98"/>
            <p:cNvSpPr/>
            <p:nvPr/>
          </p:nvSpPr>
          <p:spPr>
            <a:xfrm>
              <a:off x="4924425" y="166687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8</a:t>
              </a:r>
              <a:endParaRPr lang="en-US" sz="1400" dirty="0">
                <a:solidFill>
                  <a:schemeClr val="bg1"/>
                </a:solidFill>
              </a:endParaRPr>
            </a:p>
          </p:txBody>
        </p:sp>
        <p:sp>
          <p:nvSpPr>
            <p:cNvPr id="100" name="Oval 99"/>
            <p:cNvSpPr/>
            <p:nvPr/>
          </p:nvSpPr>
          <p:spPr>
            <a:xfrm>
              <a:off x="5391150" y="166687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101" name="Oval 100"/>
            <p:cNvSpPr/>
            <p:nvPr/>
          </p:nvSpPr>
          <p:spPr>
            <a:xfrm>
              <a:off x="5819775" y="16764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7</a:t>
              </a:r>
              <a:endParaRPr lang="en-US" sz="1400" dirty="0">
                <a:solidFill>
                  <a:schemeClr val="bg1"/>
                </a:solidFill>
              </a:endParaRPr>
            </a:p>
          </p:txBody>
        </p:sp>
        <p:sp>
          <p:nvSpPr>
            <p:cNvPr id="102" name="Oval 101"/>
            <p:cNvSpPr/>
            <p:nvPr/>
          </p:nvSpPr>
          <p:spPr>
            <a:xfrm>
              <a:off x="6724650" y="165735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3</a:t>
              </a:r>
              <a:endParaRPr lang="en-US" sz="1400" dirty="0">
                <a:solidFill>
                  <a:schemeClr val="bg1"/>
                </a:solidFill>
              </a:endParaRPr>
            </a:p>
          </p:txBody>
        </p:sp>
      </p:grpSp>
      <p:grpSp>
        <p:nvGrpSpPr>
          <p:cNvPr id="5" name="Group 139"/>
          <p:cNvGrpSpPr/>
          <p:nvPr/>
        </p:nvGrpSpPr>
        <p:grpSpPr>
          <a:xfrm>
            <a:off x="-67325" y="4876800"/>
            <a:ext cx="2662775" cy="1600200"/>
            <a:chOff x="-67325" y="4191000"/>
            <a:chExt cx="2662775" cy="1600200"/>
          </a:xfrm>
        </p:grpSpPr>
        <p:sp>
          <p:nvSpPr>
            <p:cNvPr id="113" name="Rectangle 112"/>
            <p:cNvSpPr/>
            <p:nvPr/>
          </p:nvSpPr>
          <p:spPr>
            <a:xfrm>
              <a:off x="842850" y="4191000"/>
              <a:ext cx="1752600" cy="152400"/>
            </a:xfrm>
            <a:prstGeom prst="rect">
              <a:avLst/>
            </a:prstGeom>
            <a:solidFill>
              <a:srgbClr val="0070C0"/>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bg1"/>
                  </a:solidFill>
                </a:rPr>
                <a:t>Existing PPDU</a:t>
              </a:r>
              <a:endParaRPr lang="en-US" sz="1050" dirty="0">
                <a:solidFill>
                  <a:schemeClr val="bg1"/>
                </a:solidFill>
              </a:endParaRPr>
            </a:p>
          </p:txBody>
        </p:sp>
        <p:sp>
          <p:nvSpPr>
            <p:cNvPr id="114" name="Rectangle 113"/>
            <p:cNvSpPr/>
            <p:nvPr/>
          </p:nvSpPr>
          <p:spPr>
            <a:xfrm>
              <a:off x="842850" y="5638800"/>
              <a:ext cx="1752600" cy="152400"/>
            </a:xfrm>
            <a:prstGeom prst="rect">
              <a:avLst/>
            </a:prstGeom>
            <a:solidFill>
              <a:srgbClr val="0070C0"/>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bg1"/>
                  </a:solidFill>
                </a:rPr>
                <a:t>Existing PPDU</a:t>
              </a:r>
              <a:endParaRPr lang="en-US" sz="1050" dirty="0">
                <a:solidFill>
                  <a:schemeClr val="bg1"/>
                </a:solidFill>
              </a:endParaRPr>
            </a:p>
          </p:txBody>
        </p:sp>
        <p:sp>
          <p:nvSpPr>
            <p:cNvPr id="115" name="Rectangle 114"/>
            <p:cNvSpPr/>
            <p:nvPr/>
          </p:nvSpPr>
          <p:spPr>
            <a:xfrm>
              <a:off x="842850" y="4648200"/>
              <a:ext cx="1752600" cy="152400"/>
            </a:xfrm>
            <a:prstGeom prst="rect">
              <a:avLst/>
            </a:prstGeom>
            <a:solidFill>
              <a:srgbClr val="FF0000"/>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bg1"/>
                  </a:solidFill>
                </a:rPr>
                <a:t>Existing SR PPDU</a:t>
              </a:r>
              <a:endParaRPr lang="en-US" sz="1050" dirty="0">
                <a:solidFill>
                  <a:schemeClr val="bg1"/>
                </a:solidFill>
              </a:endParaRPr>
            </a:p>
          </p:txBody>
        </p:sp>
        <p:cxnSp>
          <p:nvCxnSpPr>
            <p:cNvPr id="116" name="Straight Arrow Connector 115"/>
            <p:cNvCxnSpPr/>
            <p:nvPr/>
          </p:nvCxnSpPr>
          <p:spPr>
            <a:xfrm flipV="1">
              <a:off x="957150" y="4352925"/>
              <a:ext cx="0" cy="7239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7" name="Straight Arrow Connector 116"/>
            <p:cNvCxnSpPr/>
            <p:nvPr/>
          </p:nvCxnSpPr>
          <p:spPr>
            <a:xfrm>
              <a:off x="957150" y="5219700"/>
              <a:ext cx="0" cy="42862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8" name="TextBox 117"/>
            <p:cNvSpPr txBox="1"/>
            <p:nvPr/>
          </p:nvSpPr>
          <p:spPr>
            <a:xfrm>
              <a:off x="966675" y="5429250"/>
              <a:ext cx="1273105" cy="246221"/>
            </a:xfrm>
            <a:prstGeom prst="rect">
              <a:avLst/>
            </a:prstGeom>
            <a:noFill/>
          </p:spPr>
          <p:txBody>
            <a:bodyPr wrap="none" rtlCol="0">
              <a:spAutoFit/>
            </a:bodyPr>
            <a:lstStyle/>
            <a:p>
              <a:r>
                <a:rPr lang="en-US" sz="1000" dirty="0" smtClean="0"/>
                <a:t>No harm guaranteed</a:t>
              </a:r>
              <a:endParaRPr lang="en-US" sz="1000" dirty="0"/>
            </a:p>
          </p:txBody>
        </p:sp>
        <p:sp>
          <p:nvSpPr>
            <p:cNvPr id="119" name="TextBox 118"/>
            <p:cNvSpPr txBox="1"/>
            <p:nvPr/>
          </p:nvSpPr>
          <p:spPr>
            <a:xfrm>
              <a:off x="966675" y="4314825"/>
              <a:ext cx="1273105" cy="246221"/>
            </a:xfrm>
            <a:prstGeom prst="rect">
              <a:avLst/>
            </a:prstGeom>
            <a:noFill/>
          </p:spPr>
          <p:txBody>
            <a:bodyPr wrap="none" rtlCol="0">
              <a:spAutoFit/>
            </a:bodyPr>
            <a:lstStyle/>
            <a:p>
              <a:r>
                <a:rPr lang="en-US" sz="1000" dirty="0" smtClean="0"/>
                <a:t>No harm guaranteed</a:t>
              </a:r>
              <a:endParaRPr lang="en-US" sz="1000" dirty="0"/>
            </a:p>
          </p:txBody>
        </p:sp>
        <p:sp>
          <p:nvSpPr>
            <p:cNvPr id="121" name="Rectangle 120"/>
            <p:cNvSpPr/>
            <p:nvPr/>
          </p:nvSpPr>
          <p:spPr>
            <a:xfrm>
              <a:off x="833325" y="5067300"/>
              <a:ext cx="1752600" cy="152400"/>
            </a:xfrm>
            <a:prstGeom prst="rect">
              <a:avLst/>
            </a:prstGeom>
            <a:solidFill>
              <a:srgbClr val="FF0000"/>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bg1"/>
                  </a:solidFill>
                </a:rPr>
                <a:t>New SR PPDU</a:t>
              </a:r>
              <a:endParaRPr lang="en-US" sz="1050" dirty="0">
                <a:solidFill>
                  <a:schemeClr val="bg1"/>
                </a:solidFill>
              </a:endParaRPr>
            </a:p>
          </p:txBody>
        </p:sp>
        <p:cxnSp>
          <p:nvCxnSpPr>
            <p:cNvPr id="124" name="Straight Arrow Connector 123"/>
            <p:cNvCxnSpPr/>
            <p:nvPr/>
          </p:nvCxnSpPr>
          <p:spPr>
            <a:xfrm flipV="1">
              <a:off x="1109550" y="4762500"/>
              <a:ext cx="0" cy="3048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26" name="TextBox 125"/>
            <p:cNvSpPr txBox="1"/>
            <p:nvPr/>
          </p:nvSpPr>
          <p:spPr>
            <a:xfrm>
              <a:off x="1080975" y="4762500"/>
              <a:ext cx="1273105" cy="246221"/>
            </a:xfrm>
            <a:prstGeom prst="rect">
              <a:avLst/>
            </a:prstGeom>
            <a:noFill/>
          </p:spPr>
          <p:txBody>
            <a:bodyPr wrap="none" rtlCol="0">
              <a:spAutoFit/>
            </a:bodyPr>
            <a:lstStyle/>
            <a:p>
              <a:r>
                <a:rPr lang="en-US" sz="1000" dirty="0" smtClean="0"/>
                <a:t>No harm guaranteed</a:t>
              </a:r>
              <a:endParaRPr lang="en-US" sz="1000" dirty="0"/>
            </a:p>
          </p:txBody>
        </p:sp>
        <p:sp>
          <p:nvSpPr>
            <p:cNvPr id="134" name="TextBox 133"/>
            <p:cNvSpPr txBox="1"/>
            <p:nvPr/>
          </p:nvSpPr>
          <p:spPr>
            <a:xfrm>
              <a:off x="-67325" y="4876800"/>
              <a:ext cx="910827" cy="553998"/>
            </a:xfrm>
            <a:prstGeom prst="rect">
              <a:avLst/>
            </a:prstGeom>
            <a:noFill/>
          </p:spPr>
          <p:txBody>
            <a:bodyPr wrap="none" rtlCol="0">
              <a:spAutoFit/>
            </a:bodyPr>
            <a:lstStyle/>
            <a:p>
              <a:pPr algn="ctr"/>
              <a:r>
                <a:rPr lang="en-US" sz="1000" dirty="0" smtClean="0"/>
                <a:t>Adding</a:t>
              </a:r>
            </a:p>
            <a:p>
              <a:pPr algn="ctr"/>
              <a:r>
                <a:rPr lang="en-US" sz="1000" dirty="0" smtClean="0"/>
                <a:t>new SR link</a:t>
              </a:r>
            </a:p>
            <a:p>
              <a:pPr algn="ctr"/>
              <a:r>
                <a:rPr lang="en-US" sz="1000" dirty="0" smtClean="0"/>
                <a:t>using OA-CCA</a:t>
              </a:r>
              <a:endParaRPr lang="en-US" sz="1000" dirty="0"/>
            </a:p>
          </p:txBody>
        </p:sp>
      </p:grpSp>
      <p:grpSp>
        <p:nvGrpSpPr>
          <p:cNvPr id="6" name="Group 140"/>
          <p:cNvGrpSpPr/>
          <p:nvPr/>
        </p:nvGrpSpPr>
        <p:grpSpPr>
          <a:xfrm>
            <a:off x="0" y="2819400"/>
            <a:ext cx="2595450" cy="1600200"/>
            <a:chOff x="0" y="2057400"/>
            <a:chExt cx="2595450" cy="1600200"/>
          </a:xfrm>
        </p:grpSpPr>
        <p:sp>
          <p:nvSpPr>
            <p:cNvPr id="84" name="Rectangle 83"/>
            <p:cNvSpPr/>
            <p:nvPr/>
          </p:nvSpPr>
          <p:spPr>
            <a:xfrm>
              <a:off x="842850" y="2057400"/>
              <a:ext cx="1752600" cy="152400"/>
            </a:xfrm>
            <a:prstGeom prst="rect">
              <a:avLst/>
            </a:prstGeom>
            <a:solidFill>
              <a:srgbClr val="0070C0"/>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bg1"/>
                  </a:solidFill>
                </a:rPr>
                <a:t>Existing PPDU</a:t>
              </a:r>
              <a:endParaRPr lang="en-US" sz="1050" dirty="0">
                <a:solidFill>
                  <a:schemeClr val="bg1"/>
                </a:solidFill>
              </a:endParaRPr>
            </a:p>
          </p:txBody>
        </p:sp>
        <p:sp>
          <p:nvSpPr>
            <p:cNvPr id="104" name="Rectangle 103"/>
            <p:cNvSpPr/>
            <p:nvPr/>
          </p:nvSpPr>
          <p:spPr>
            <a:xfrm>
              <a:off x="842850" y="3505200"/>
              <a:ext cx="1752600" cy="152400"/>
            </a:xfrm>
            <a:prstGeom prst="rect">
              <a:avLst/>
            </a:prstGeom>
            <a:solidFill>
              <a:srgbClr val="0070C0"/>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bg1"/>
                  </a:solidFill>
                </a:rPr>
                <a:t>Existing PPDU</a:t>
              </a:r>
              <a:endParaRPr lang="en-US" sz="1050" dirty="0">
                <a:solidFill>
                  <a:schemeClr val="bg1"/>
                </a:solidFill>
              </a:endParaRPr>
            </a:p>
          </p:txBody>
        </p:sp>
        <p:sp>
          <p:nvSpPr>
            <p:cNvPr id="105" name="Rectangle 104"/>
            <p:cNvSpPr/>
            <p:nvPr/>
          </p:nvSpPr>
          <p:spPr>
            <a:xfrm>
              <a:off x="842850" y="2743200"/>
              <a:ext cx="1752600" cy="152400"/>
            </a:xfrm>
            <a:prstGeom prst="rec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bg1"/>
                  </a:solidFill>
                </a:rPr>
                <a:t>New SR PPDU</a:t>
              </a:r>
              <a:endParaRPr lang="en-US" sz="1050" dirty="0">
                <a:solidFill>
                  <a:schemeClr val="bg1"/>
                </a:solidFill>
              </a:endParaRPr>
            </a:p>
          </p:txBody>
        </p:sp>
        <p:cxnSp>
          <p:nvCxnSpPr>
            <p:cNvPr id="107" name="Straight Arrow Connector 106"/>
            <p:cNvCxnSpPr/>
            <p:nvPr/>
          </p:nvCxnSpPr>
          <p:spPr>
            <a:xfrm flipV="1">
              <a:off x="1147650" y="2200275"/>
              <a:ext cx="0" cy="55245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09" name="Straight Arrow Connector 108"/>
            <p:cNvCxnSpPr/>
            <p:nvPr/>
          </p:nvCxnSpPr>
          <p:spPr>
            <a:xfrm>
              <a:off x="1157175" y="2905125"/>
              <a:ext cx="0" cy="609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1" name="TextBox 110"/>
            <p:cNvSpPr txBox="1"/>
            <p:nvPr/>
          </p:nvSpPr>
          <p:spPr>
            <a:xfrm>
              <a:off x="1195275" y="3295650"/>
              <a:ext cx="1273105" cy="246221"/>
            </a:xfrm>
            <a:prstGeom prst="rect">
              <a:avLst/>
            </a:prstGeom>
            <a:noFill/>
          </p:spPr>
          <p:txBody>
            <a:bodyPr wrap="none" rtlCol="0">
              <a:spAutoFit/>
            </a:bodyPr>
            <a:lstStyle/>
            <a:p>
              <a:r>
                <a:rPr lang="en-US" sz="1000" dirty="0" smtClean="0"/>
                <a:t>No harm guaranteed</a:t>
              </a:r>
              <a:endParaRPr lang="en-US" sz="1000" dirty="0"/>
            </a:p>
          </p:txBody>
        </p:sp>
        <p:sp>
          <p:nvSpPr>
            <p:cNvPr id="112" name="TextBox 111"/>
            <p:cNvSpPr txBox="1"/>
            <p:nvPr/>
          </p:nvSpPr>
          <p:spPr>
            <a:xfrm>
              <a:off x="1157175" y="2190750"/>
              <a:ext cx="1273105" cy="246221"/>
            </a:xfrm>
            <a:prstGeom prst="rect">
              <a:avLst/>
            </a:prstGeom>
            <a:noFill/>
          </p:spPr>
          <p:txBody>
            <a:bodyPr wrap="none" rtlCol="0">
              <a:spAutoFit/>
            </a:bodyPr>
            <a:lstStyle/>
            <a:p>
              <a:r>
                <a:rPr lang="en-US" sz="1000" dirty="0" smtClean="0"/>
                <a:t>No harm guaranteed</a:t>
              </a:r>
              <a:endParaRPr lang="en-US" sz="1000" dirty="0"/>
            </a:p>
          </p:txBody>
        </p:sp>
        <p:sp>
          <p:nvSpPr>
            <p:cNvPr id="135" name="TextBox 134"/>
            <p:cNvSpPr txBox="1"/>
            <p:nvPr/>
          </p:nvSpPr>
          <p:spPr>
            <a:xfrm>
              <a:off x="0" y="2514600"/>
              <a:ext cx="910827" cy="553998"/>
            </a:xfrm>
            <a:prstGeom prst="rect">
              <a:avLst/>
            </a:prstGeom>
            <a:noFill/>
          </p:spPr>
          <p:txBody>
            <a:bodyPr wrap="none" rtlCol="0">
              <a:spAutoFit/>
            </a:bodyPr>
            <a:lstStyle/>
            <a:p>
              <a:pPr algn="ctr"/>
              <a:r>
                <a:rPr lang="en-US" sz="1000" dirty="0" smtClean="0"/>
                <a:t>Adding</a:t>
              </a:r>
            </a:p>
            <a:p>
              <a:pPr algn="ctr"/>
              <a:r>
                <a:rPr lang="en-US" sz="1000" dirty="0" smtClean="0"/>
                <a:t>new SR link</a:t>
              </a:r>
            </a:p>
            <a:p>
              <a:pPr algn="ctr"/>
              <a:r>
                <a:rPr lang="en-US" sz="1000" dirty="0" smtClean="0"/>
                <a:t>using OA-CCA</a:t>
              </a:r>
              <a:endParaRPr lang="en-US" sz="1000" dirty="0"/>
            </a:p>
          </p:txBody>
        </p:sp>
      </p:grpSp>
      <p:sp>
        <p:nvSpPr>
          <p:cNvPr id="136" name="TextBox 135"/>
          <p:cNvSpPr txBox="1"/>
          <p:nvPr/>
        </p:nvSpPr>
        <p:spPr>
          <a:xfrm>
            <a:off x="0" y="914400"/>
            <a:ext cx="1053494" cy="369332"/>
          </a:xfrm>
          <a:prstGeom prst="rect">
            <a:avLst/>
          </a:prstGeom>
          <a:solidFill>
            <a:srgbClr val="FFFF00"/>
          </a:solidFill>
        </p:spPr>
        <p:txBody>
          <a:bodyPr wrap="none" rtlCol="0">
            <a:spAutoFit/>
          </a:bodyPr>
          <a:lstStyle/>
          <a:p>
            <a:r>
              <a:rPr lang="en-US" dirty="0" smtClean="0"/>
              <a:t>One Shot</a:t>
            </a:r>
            <a:endParaRPr lang="en-US" dirty="0"/>
          </a:p>
        </p:txBody>
      </p:sp>
      <p:sp>
        <p:nvSpPr>
          <p:cNvPr id="137" name="Oval 136"/>
          <p:cNvSpPr/>
          <p:nvPr/>
        </p:nvSpPr>
        <p:spPr>
          <a:xfrm>
            <a:off x="1447800" y="5334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dirty="0">
              <a:solidFill>
                <a:schemeClr val="bg1"/>
              </a:solidFill>
            </a:endParaRPr>
          </a:p>
        </p:txBody>
      </p:sp>
      <p:sp>
        <p:nvSpPr>
          <p:cNvPr id="138" name="Oval 137"/>
          <p:cNvSpPr/>
          <p:nvPr/>
        </p:nvSpPr>
        <p:spPr>
          <a:xfrm>
            <a:off x="4495800" y="5334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dirty="0">
              <a:solidFill>
                <a:schemeClr val="bg1"/>
              </a:solidFill>
            </a:endParaRPr>
          </a:p>
        </p:txBody>
      </p:sp>
      <p:sp>
        <p:nvSpPr>
          <p:cNvPr id="139" name="TextBox 138"/>
          <p:cNvSpPr txBox="1"/>
          <p:nvPr/>
        </p:nvSpPr>
        <p:spPr>
          <a:xfrm>
            <a:off x="304800" y="1371600"/>
            <a:ext cx="2438400" cy="1200329"/>
          </a:xfrm>
          <a:prstGeom prst="rect">
            <a:avLst/>
          </a:prstGeom>
          <a:noFill/>
        </p:spPr>
        <p:txBody>
          <a:bodyPr wrap="square" rtlCol="0">
            <a:spAutoFit/>
          </a:bodyPr>
          <a:lstStyle/>
          <a:p>
            <a:r>
              <a:rPr lang="en-US" sz="1200" dirty="0" smtClean="0"/>
              <a:t>Add new SR link one by one using OA-CCA, where potential SR links will make decision by collecting all following info</a:t>
            </a:r>
          </a:p>
          <a:p>
            <a:pPr>
              <a:buFontTx/>
              <a:buChar char="-"/>
            </a:pPr>
            <a:r>
              <a:rPr lang="en-US" sz="1200" b="1" dirty="0" smtClean="0"/>
              <a:t> SRP2 from existing TX</a:t>
            </a:r>
          </a:p>
          <a:p>
            <a:pPr>
              <a:buFontTx/>
              <a:buChar char="-"/>
            </a:pPr>
            <a:r>
              <a:rPr lang="en-US" sz="1200" b="1" dirty="0" smtClean="0"/>
              <a:t> RSSI from existing intended RX</a:t>
            </a:r>
          </a:p>
        </p:txBody>
      </p:sp>
      <p:sp>
        <p:nvSpPr>
          <p:cNvPr id="106" name="Slide Number Placeholder 3"/>
          <p:cNvSpPr>
            <a:spLocks noGrp="1"/>
          </p:cNvSpPr>
          <p:nvPr>
            <p:ph type="sldNum" sz="quarter" idx="11"/>
          </p:nvPr>
        </p:nvSpPr>
        <p:spPr>
          <a:xfrm>
            <a:off x="4344988" y="6475413"/>
            <a:ext cx="530225" cy="182562"/>
          </a:xfrm>
        </p:spPr>
        <p:txBody>
          <a:bodyPr/>
          <a:lstStyle/>
          <a:p>
            <a:pPr>
              <a:defRPr/>
            </a:pPr>
            <a:r>
              <a:rPr lang="en-US" dirty="0" smtClean="0"/>
              <a:t>Slide </a:t>
            </a:r>
            <a:fld id="{3099D1E7-2CFE-4362-BB72-AF97192842EA}" type="slidenum">
              <a:rPr lang="en-US" smtClean="0"/>
              <a:pPr>
                <a:defRPr/>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33097"/>
          </a:xfrm>
        </p:spPr>
        <p:txBody>
          <a:bodyPr/>
          <a:lstStyle/>
          <a:p>
            <a:r>
              <a:rPr lang="en-US" sz="2600" dirty="0" smtClean="0">
                <a:latin typeface="+mn-lt"/>
              </a:rPr>
              <a:t>Preliminary Simulation of SRP-Based SR (OA-CCA)</a:t>
            </a:r>
            <a:endParaRPr lang="en-US" sz="2600" dirty="0">
              <a:latin typeface="+mn-lt"/>
            </a:endParaRPr>
          </a:p>
        </p:txBody>
      </p:sp>
      <p:sp>
        <p:nvSpPr>
          <p:cNvPr id="12" name="TextBox 11"/>
          <p:cNvSpPr txBox="1"/>
          <p:nvPr/>
        </p:nvSpPr>
        <p:spPr>
          <a:xfrm>
            <a:off x="1439918" y="3510455"/>
            <a:ext cx="788275" cy="276999"/>
          </a:xfrm>
          <a:prstGeom prst="rect">
            <a:avLst/>
          </a:prstGeom>
          <a:solidFill>
            <a:srgbClr val="FFFF00"/>
          </a:solidFill>
        </p:spPr>
        <p:txBody>
          <a:bodyPr wrap="square" rtlCol="0">
            <a:spAutoFit/>
          </a:bodyPr>
          <a:lstStyle/>
          <a:p>
            <a:r>
              <a:rPr lang="en-US" dirty="0" smtClean="0"/>
              <a:t>One Shot</a:t>
            </a:r>
            <a:endParaRPr lang="en-US" dirty="0"/>
          </a:p>
        </p:txBody>
      </p:sp>
      <p:sp>
        <p:nvSpPr>
          <p:cNvPr id="13" name="TextBox 12"/>
          <p:cNvSpPr txBox="1"/>
          <p:nvPr/>
        </p:nvSpPr>
        <p:spPr>
          <a:xfrm>
            <a:off x="3079530" y="3415862"/>
            <a:ext cx="3789564" cy="738664"/>
          </a:xfrm>
          <a:prstGeom prst="rect">
            <a:avLst/>
          </a:prstGeom>
          <a:noFill/>
        </p:spPr>
        <p:txBody>
          <a:bodyPr wrap="none" rtlCol="0">
            <a:spAutoFit/>
          </a:bodyPr>
          <a:lstStyle/>
          <a:p>
            <a:r>
              <a:rPr lang="en-US" sz="1400" dirty="0" smtClean="0"/>
              <a:t>19 existing links contribute: </a:t>
            </a:r>
            <a:r>
              <a:rPr lang="en-US" sz="1400" b="1" dirty="0" smtClean="0"/>
              <a:t>251.9 mcs0</a:t>
            </a:r>
            <a:r>
              <a:rPr lang="en-US" sz="1400" dirty="0" smtClean="0"/>
              <a:t> PHY rate</a:t>
            </a:r>
          </a:p>
          <a:p>
            <a:r>
              <a:rPr lang="en-US" sz="1400" dirty="0" smtClean="0"/>
              <a:t>50 extra SR links contribute: </a:t>
            </a:r>
            <a:r>
              <a:rPr lang="en-US" sz="1400" b="1" dirty="0" smtClean="0"/>
              <a:t>217 mcs0 </a:t>
            </a:r>
            <a:r>
              <a:rPr lang="en-US" sz="1400" dirty="0" smtClean="0"/>
              <a:t>PHY rate</a:t>
            </a:r>
          </a:p>
          <a:p>
            <a:r>
              <a:rPr lang="en-US" sz="1400" dirty="0" smtClean="0"/>
              <a:t>System gain of OA-CCA: </a:t>
            </a:r>
            <a:r>
              <a:rPr lang="en-US" sz="1400" b="1" dirty="0" smtClean="0"/>
              <a:t>86%</a:t>
            </a:r>
            <a:endParaRPr lang="en-US" sz="1400" b="1" dirty="0"/>
          </a:p>
        </p:txBody>
      </p:sp>
      <p:sp>
        <p:nvSpPr>
          <p:cNvPr id="14" name="TextBox 13"/>
          <p:cNvSpPr txBox="1"/>
          <p:nvPr/>
        </p:nvSpPr>
        <p:spPr>
          <a:xfrm>
            <a:off x="1250731" y="4362393"/>
            <a:ext cx="1450428" cy="276999"/>
          </a:xfrm>
          <a:prstGeom prst="rect">
            <a:avLst/>
          </a:prstGeom>
          <a:solidFill>
            <a:srgbClr val="FFFF00"/>
          </a:solidFill>
        </p:spPr>
        <p:txBody>
          <a:bodyPr wrap="square" rtlCol="0">
            <a:spAutoFit/>
          </a:bodyPr>
          <a:lstStyle/>
          <a:p>
            <a:r>
              <a:rPr lang="en-US" dirty="0" smtClean="0"/>
              <a:t>Average 1000 Shots</a:t>
            </a:r>
            <a:endParaRPr lang="en-US" dirty="0"/>
          </a:p>
        </p:txBody>
      </p:sp>
      <p:sp>
        <p:nvSpPr>
          <p:cNvPr id="15" name="TextBox 14"/>
          <p:cNvSpPr txBox="1"/>
          <p:nvPr/>
        </p:nvSpPr>
        <p:spPr>
          <a:xfrm>
            <a:off x="2680138" y="4240923"/>
            <a:ext cx="4453207" cy="1877437"/>
          </a:xfrm>
          <a:prstGeom prst="rect">
            <a:avLst/>
          </a:prstGeom>
          <a:noFill/>
        </p:spPr>
        <p:txBody>
          <a:bodyPr wrap="none" rtlCol="0">
            <a:spAutoFit/>
          </a:bodyPr>
          <a:lstStyle/>
          <a:p>
            <a:r>
              <a:rPr lang="en-US" sz="1600" b="1" dirty="0" smtClean="0"/>
              <a:t>Target 0% PER: (Old)</a:t>
            </a:r>
          </a:p>
          <a:p>
            <a:pPr lvl="1"/>
            <a:r>
              <a:rPr lang="en-US" sz="1400" dirty="0" smtClean="0"/>
              <a:t>20 existing links contribute: 261.6 mcs0 PHY rate</a:t>
            </a:r>
          </a:p>
          <a:p>
            <a:pPr lvl="1"/>
            <a:r>
              <a:rPr lang="en-US" sz="1400" dirty="0" smtClean="0"/>
              <a:t>51 extra SR links contribute: 206 mcs0 PHY rate</a:t>
            </a:r>
          </a:p>
          <a:p>
            <a:pPr lvl="1"/>
            <a:r>
              <a:rPr lang="en-US" sz="1400" dirty="0" smtClean="0"/>
              <a:t>System gain of OA-CCA: </a:t>
            </a:r>
            <a:r>
              <a:rPr lang="en-US" sz="1400" b="1" dirty="0" smtClean="0">
                <a:solidFill>
                  <a:srgbClr val="7030A0"/>
                </a:solidFill>
              </a:rPr>
              <a:t>78.7%</a:t>
            </a:r>
          </a:p>
          <a:p>
            <a:r>
              <a:rPr lang="en-US" sz="1600" b="1" dirty="0" smtClean="0"/>
              <a:t>Target 10% PER: (New)</a:t>
            </a:r>
          </a:p>
          <a:p>
            <a:pPr lvl="1"/>
            <a:r>
              <a:rPr lang="en-US" sz="1400" dirty="0" smtClean="0"/>
              <a:t>20 existing links contribute: 259.8 mcs0 PHY rate</a:t>
            </a:r>
          </a:p>
          <a:p>
            <a:pPr lvl="1"/>
            <a:r>
              <a:rPr lang="en-US" sz="1400" dirty="0" smtClean="0"/>
              <a:t>62 extra SR links contribute: 267.5 mcs0 PHY rate</a:t>
            </a:r>
          </a:p>
          <a:p>
            <a:pPr lvl="1"/>
            <a:r>
              <a:rPr lang="en-US" sz="1400" dirty="0" smtClean="0"/>
              <a:t>System gain of OA-CCA: </a:t>
            </a:r>
            <a:r>
              <a:rPr lang="en-US" sz="1400" b="1" dirty="0" smtClean="0">
                <a:solidFill>
                  <a:srgbClr val="7030A0"/>
                </a:solidFill>
              </a:rPr>
              <a:t>102.9%</a:t>
            </a:r>
          </a:p>
        </p:txBody>
      </p:sp>
      <p:graphicFrame>
        <p:nvGraphicFramePr>
          <p:cNvPr id="16" name="Chart 15"/>
          <p:cNvGraphicFramePr/>
          <p:nvPr/>
        </p:nvGraphicFramePr>
        <p:xfrm>
          <a:off x="867153" y="1429009"/>
          <a:ext cx="3651108" cy="18002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p:nvPr/>
        </p:nvGraphicFramePr>
        <p:xfrm>
          <a:off x="4600170" y="1460539"/>
          <a:ext cx="3854824" cy="1793726"/>
        </p:xfrm>
        <a:graphic>
          <a:graphicData uri="http://schemas.openxmlformats.org/drawingml/2006/chart">
            <c:chart xmlns:c="http://schemas.openxmlformats.org/drawingml/2006/chart" xmlns:r="http://schemas.openxmlformats.org/officeDocument/2006/relationships" r:id="rId3"/>
          </a:graphicData>
        </a:graphic>
      </p:graphicFrame>
      <p:sp>
        <p:nvSpPr>
          <p:cNvPr id="10" name="Slide Number Placeholder 3"/>
          <p:cNvSpPr>
            <a:spLocks noGrp="1"/>
          </p:cNvSpPr>
          <p:nvPr>
            <p:ph type="sldNum" sz="quarter" idx="11"/>
          </p:nvPr>
        </p:nvSpPr>
        <p:spPr>
          <a:xfrm>
            <a:off x="4344988" y="6475413"/>
            <a:ext cx="530225" cy="182562"/>
          </a:xfrm>
        </p:spPr>
        <p:txBody>
          <a:bodyPr/>
          <a:lstStyle/>
          <a:p>
            <a:pPr>
              <a:defRPr/>
            </a:pPr>
            <a:r>
              <a:rPr lang="en-US" dirty="0" smtClean="0"/>
              <a:t>Slide </a:t>
            </a:r>
            <a:fld id="{3099D1E7-2CFE-4362-BB72-AF97192842EA}" type="slidenum">
              <a:rPr lang="en-US" smtClean="0"/>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PDF of SRP2</a:t>
            </a:r>
            <a:endParaRPr lang="en-US" dirty="0">
              <a:latin typeface="+mn-lt"/>
            </a:endParaRP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22</a:t>
            </a:fld>
            <a:endParaRPr lang="en-US" dirty="0"/>
          </a:p>
        </p:txBody>
      </p:sp>
      <p:pic>
        <p:nvPicPr>
          <p:cNvPr id="6" name="Picture 2" descr="C:\Users\mtk10539\Documents\9. reports\[0] Spatial Reuse\[2016.08.31] - SR update - OA-CCA\figure_0.png"/>
          <p:cNvPicPr>
            <a:picLocks noChangeAspect="1" noChangeArrowheads="1"/>
          </p:cNvPicPr>
          <p:nvPr/>
        </p:nvPicPr>
        <p:blipFill>
          <a:blip r:embed="rId2" cstate="print"/>
          <a:srcRect/>
          <a:stretch>
            <a:fillRect/>
          </a:stretch>
        </p:blipFill>
        <p:spPr bwMode="auto">
          <a:xfrm>
            <a:off x="630621" y="1450428"/>
            <a:ext cx="7730868" cy="4992414"/>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CDF of SRP2</a:t>
            </a:r>
            <a:endParaRPr lang="en-US" dirty="0">
              <a:latin typeface="+mn-lt"/>
            </a:endParaRP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23</a:t>
            </a:fld>
            <a:endParaRPr lang="en-US" dirty="0"/>
          </a:p>
        </p:txBody>
      </p:sp>
      <p:sp>
        <p:nvSpPr>
          <p:cNvPr id="6" name="Content Placeholder 5"/>
          <p:cNvSpPr>
            <a:spLocks noGrp="1"/>
          </p:cNvSpPr>
          <p:nvPr>
            <p:ph idx="1"/>
          </p:nvPr>
        </p:nvSpPr>
        <p:spPr/>
        <p:txBody>
          <a:bodyPr/>
          <a:lstStyle/>
          <a:p>
            <a:endParaRPr lang="en-US"/>
          </a:p>
        </p:txBody>
      </p:sp>
      <p:pic>
        <p:nvPicPr>
          <p:cNvPr id="3" name="Picture 2" descr="C:\Users\mtk10539\Documents\9. reports\[0] Spatial Reuse\[2016.08.31] - SR update - OA-CCA\figure_1.png"/>
          <p:cNvPicPr>
            <a:picLocks noChangeAspect="1" noChangeArrowheads="1"/>
          </p:cNvPicPr>
          <p:nvPr/>
        </p:nvPicPr>
        <p:blipFill>
          <a:blip r:embed="rId2" cstate="print"/>
          <a:srcRect/>
          <a:stretch>
            <a:fillRect/>
          </a:stretch>
        </p:blipFill>
        <p:spPr bwMode="auto">
          <a:xfrm>
            <a:off x="861850" y="1555530"/>
            <a:ext cx="7315200" cy="4876801"/>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Conclusion of Simulation</a:t>
            </a:r>
            <a:endParaRPr lang="en-US" dirty="0">
              <a:latin typeface="+mn-lt"/>
            </a:endParaRPr>
          </a:p>
        </p:txBody>
      </p:sp>
      <p:sp>
        <p:nvSpPr>
          <p:cNvPr id="3" name="Content Placeholder 2"/>
          <p:cNvSpPr>
            <a:spLocks noGrp="1"/>
          </p:cNvSpPr>
          <p:nvPr>
            <p:ph sz="quarter" idx="4294967295"/>
          </p:nvPr>
        </p:nvSpPr>
        <p:spPr>
          <a:xfrm>
            <a:off x="446690" y="1734207"/>
            <a:ext cx="8229600" cy="4645572"/>
          </a:xfrm>
          <a:prstGeom prst="rect">
            <a:avLst/>
          </a:prstGeom>
        </p:spPr>
        <p:txBody>
          <a:bodyPr>
            <a:normAutofit fontScale="92500" lnSpcReduction="20000"/>
          </a:bodyPr>
          <a:lstStyle/>
          <a:p>
            <a:r>
              <a:rPr lang="en-US" dirty="0" smtClean="0">
                <a:latin typeface="+mn-lt"/>
              </a:rPr>
              <a:t>Only steady state behavior is simulated on Python simulator</a:t>
            </a:r>
            <a:endParaRPr lang="en-US" sz="2000" dirty="0" smtClean="0">
              <a:latin typeface="+mn-lt"/>
            </a:endParaRPr>
          </a:p>
          <a:p>
            <a:pPr lvl="1"/>
            <a:r>
              <a:rPr lang="en-US" dirty="0" smtClean="0">
                <a:latin typeface="+mn-lt"/>
              </a:rPr>
              <a:t>No collision</a:t>
            </a:r>
          </a:p>
          <a:p>
            <a:pPr lvl="1"/>
            <a:r>
              <a:rPr lang="en-US" dirty="0" smtClean="0">
                <a:latin typeface="+mn-lt"/>
              </a:rPr>
              <a:t>No PPDU duration is wasted for SR</a:t>
            </a:r>
          </a:p>
          <a:p>
            <a:pPr lvl="2"/>
            <a:r>
              <a:rPr lang="en-US" sz="1600" dirty="0" smtClean="0">
                <a:latin typeface="+mn-lt"/>
              </a:rPr>
              <a:t>No random back off before SR</a:t>
            </a:r>
          </a:p>
          <a:p>
            <a:pPr lvl="2"/>
            <a:r>
              <a:rPr lang="en-US" sz="1600" dirty="0" smtClean="0">
                <a:latin typeface="+mn-lt"/>
              </a:rPr>
              <a:t>First SR link can ride on full length of all existing link’s PPDU</a:t>
            </a:r>
          </a:p>
          <a:p>
            <a:pPr lvl="2"/>
            <a:r>
              <a:rPr lang="en-US" sz="1600" dirty="0" smtClean="0">
                <a:latin typeface="+mn-lt"/>
              </a:rPr>
              <a:t>Later SR link can ride on full length of all existing link and earlier SR link’s PPDU</a:t>
            </a:r>
          </a:p>
          <a:p>
            <a:pPr lvl="1"/>
            <a:r>
              <a:rPr lang="en-US" dirty="0" smtClean="0">
                <a:latin typeface="+mn-lt"/>
              </a:rPr>
              <a:t>Max possible number of SR link is considered</a:t>
            </a:r>
          </a:p>
          <a:p>
            <a:pPr lvl="2"/>
            <a:r>
              <a:rPr lang="en-US" sz="1600" dirty="0" smtClean="0">
                <a:latin typeface="+mn-lt"/>
              </a:rPr>
              <a:t>No </a:t>
            </a:r>
            <a:r>
              <a:rPr lang="en-US" sz="1600" dirty="0" err="1" smtClean="0">
                <a:latin typeface="+mn-lt"/>
              </a:rPr>
              <a:t>SR_disallow</a:t>
            </a:r>
            <a:r>
              <a:rPr lang="en-US" sz="1600" dirty="0" smtClean="0">
                <a:latin typeface="+mn-lt"/>
              </a:rPr>
              <a:t> is set for earlier SR link </a:t>
            </a:r>
          </a:p>
          <a:p>
            <a:r>
              <a:rPr lang="en-US" dirty="0" smtClean="0">
                <a:latin typeface="+mn-lt"/>
              </a:rPr>
              <a:t>Upper bound performance of OA-CCA is demonstrated in scenario 1 topology</a:t>
            </a:r>
          </a:p>
          <a:p>
            <a:pPr lvl="1"/>
            <a:r>
              <a:rPr lang="en-US" b="1" dirty="0" smtClean="0">
                <a:latin typeface="+mn-lt"/>
              </a:rPr>
              <a:t>78.7% (target PER 0%)</a:t>
            </a:r>
          </a:p>
          <a:p>
            <a:pPr lvl="1"/>
            <a:r>
              <a:rPr lang="en-US" b="1" dirty="0" smtClean="0">
                <a:latin typeface="+mn-lt"/>
              </a:rPr>
              <a:t>102.9% (target PER 10%)</a:t>
            </a:r>
          </a:p>
          <a:p>
            <a:r>
              <a:rPr lang="en-US" dirty="0" smtClean="0">
                <a:latin typeface="+mn-lt"/>
              </a:rPr>
              <a:t>Next</a:t>
            </a:r>
          </a:p>
          <a:p>
            <a:pPr lvl="1"/>
            <a:r>
              <a:rPr lang="en-US" dirty="0" smtClean="0">
                <a:latin typeface="+mn-lt"/>
              </a:rPr>
              <a:t>Explore the impact of</a:t>
            </a:r>
          </a:p>
          <a:p>
            <a:pPr lvl="2"/>
            <a:r>
              <a:rPr lang="en-US" sz="1600" dirty="0" smtClean="0">
                <a:latin typeface="+mn-lt"/>
              </a:rPr>
              <a:t>Different apartment size</a:t>
            </a:r>
          </a:p>
          <a:p>
            <a:pPr lvl="2"/>
            <a:r>
              <a:rPr lang="en-US" sz="1600" dirty="0" smtClean="0">
                <a:latin typeface="+mn-lt"/>
              </a:rPr>
              <a:t>Different percentage of 11ax and legacy devices</a:t>
            </a:r>
          </a:p>
        </p:txBody>
      </p:sp>
      <p:sp>
        <p:nvSpPr>
          <p:cNvPr id="4" name="Slide Number Placeholder 3"/>
          <p:cNvSpPr>
            <a:spLocks noGrp="1"/>
          </p:cNvSpPr>
          <p:nvPr>
            <p:ph type="sldNum" sz="quarter" idx="11"/>
          </p:nvPr>
        </p:nvSpPr>
        <p:spPr>
          <a:xfrm>
            <a:off x="4344988" y="6475413"/>
            <a:ext cx="530225" cy="182562"/>
          </a:xfrm>
        </p:spPr>
        <p:txBody>
          <a:bodyPr/>
          <a:lstStyle/>
          <a:p>
            <a:pPr>
              <a:defRPr/>
            </a:pPr>
            <a:r>
              <a:rPr lang="en-US" dirty="0" smtClean="0"/>
              <a:t>Slide </a:t>
            </a:r>
            <a:fld id="{3099D1E7-2CFE-4362-BB72-AF97192842EA}"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4294967295"/>
          </p:nvPr>
        </p:nvSpPr>
        <p:spPr>
          <a:xfrm>
            <a:off x="4038600" y="6475413"/>
            <a:ext cx="836613" cy="153987"/>
          </a:xfrm>
          <a:prstGeom prst="rect">
            <a:avLst/>
          </a:prstGeom>
        </p:spPr>
        <p:txBody>
          <a:bodyPr/>
          <a:lstStyle/>
          <a:p>
            <a:pPr>
              <a:defRPr/>
            </a:pPr>
            <a:r>
              <a:rPr lang="en-US" dirty="0" smtClean="0"/>
              <a:t>Slide </a:t>
            </a:r>
            <a:fld id="{E7E6215C-0148-4EB1-A390-22B113FC486F}" type="slidenum">
              <a:rPr lang="en-US" smtClean="0"/>
              <a:pPr>
                <a:defRPr/>
              </a:pPr>
              <a:t>3</a:t>
            </a:fld>
            <a:endParaRPr lang="en-US" dirty="0"/>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p14="http://schemas.microsoft.com/office/powerpoint/2010/main" xmlns="" val="2525264171"/>
              </p:ext>
            </p:extLst>
          </p:nvPr>
        </p:nvGraphicFramePr>
        <p:xfrm>
          <a:off x="725488" y="13716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424060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4294967295"/>
          </p:nvPr>
        </p:nvSpPr>
        <p:spPr>
          <a:xfrm>
            <a:off x="4114800" y="6475412"/>
            <a:ext cx="760413" cy="230187"/>
          </a:xfrm>
          <a:prstGeom prst="rect">
            <a:avLst/>
          </a:prstGeom>
        </p:spPr>
        <p:txBody>
          <a:bodyPr/>
          <a:lstStyle/>
          <a:p>
            <a:pPr>
              <a:defRPr/>
            </a:pPr>
            <a:r>
              <a:rPr lang="en-US" dirty="0" smtClean="0"/>
              <a:t>Slide </a:t>
            </a:r>
            <a:fld id="{E7E6215C-0148-4EB1-A390-22B113FC486F}" type="slidenum">
              <a:rPr lang="en-US" smtClean="0"/>
              <a:pPr>
                <a:defRPr/>
              </a:pPr>
              <a:t>4</a:t>
            </a:fld>
            <a:endParaRPr lang="en-US" dirty="0"/>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p14="http://schemas.microsoft.com/office/powerpoint/2010/main" xmlns="" val="2360860027"/>
              </p:ext>
            </p:extLst>
          </p:nvPr>
        </p:nvGraphicFramePr>
        <p:xfrm>
          <a:off x="685800" y="1275108"/>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750962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E7E6215C-0148-4EB1-A390-22B113FC486F}" type="slidenum">
              <a:rPr lang="en-US" smtClean="0"/>
              <a:pPr>
                <a:defRPr/>
              </a:pPr>
              <a:t>5</a:t>
            </a:fld>
            <a:endParaRPr lang="en-US"/>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p14="http://schemas.microsoft.com/office/powerpoint/2010/main" xmlns="" val="2794725104"/>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xmlns="" val="408950534"/>
              </p:ext>
            </p:extLst>
          </p:nvPr>
        </p:nvGraphicFramePr>
        <p:xfrm>
          <a:off x="766221" y="3733800"/>
          <a:ext cx="7691980" cy="1377260"/>
        </p:xfrm>
        <a:graphic>
          <a:graphicData uri="http://schemas.openxmlformats.org/drawingml/2006/table">
            <a:tbl>
              <a:tblPr firstRow="1" bandRow="1">
                <a:tableStyleId>{F5AB1C69-6EDB-4FF4-983F-18BD219EF322}</a:tableStyleId>
              </a:tblPr>
              <a:tblGrid>
                <a:gridCol w="1538396"/>
                <a:gridCol w="1214523"/>
                <a:gridCol w="1700332"/>
                <a:gridCol w="1376460"/>
                <a:gridCol w="1862269"/>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533965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E7E6215C-0148-4EB1-A390-22B113FC486F}" type="slidenum">
              <a:rPr lang="en-US" smtClean="0"/>
              <a:pPr>
                <a:defRPr/>
              </a:pPr>
              <a:t>6</a:t>
            </a:fld>
            <a:endParaRPr lang="en-US"/>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12"/>
          <p:cNvGraphicFramePr>
            <a:graphicFrameLocks noGrp="1"/>
          </p:cNvGraphicFramePr>
          <p:nvPr>
            <p:extLst>
              <p:ext uri="{D42A27DB-BD31-4B8C-83A1-F6EECF244321}">
                <p14:modId xmlns:p14="http://schemas.microsoft.com/office/powerpoint/2010/main" xmlns="" val="2252603735"/>
              </p:ext>
            </p:extLst>
          </p:nvPr>
        </p:nvGraphicFramePr>
        <p:xfrm>
          <a:off x="762000" y="1167296"/>
          <a:ext cx="7467600" cy="523350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+86-18601656691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684429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E7E6215C-0148-4EB1-A390-22B113FC486F}" type="slidenum">
              <a:rPr lang="en-US" smtClean="0"/>
              <a:pPr>
                <a:defRPr/>
              </a:pPr>
              <a:t>7</a:t>
            </a:fld>
            <a:endParaRPr lang="en-US"/>
          </a:p>
        </p:txBody>
      </p:sp>
      <p:sp>
        <p:nvSpPr>
          <p:cNvPr id="7" name="标题 18"/>
          <p:cNvSpPr>
            <a:spLocks noGrp="1"/>
          </p:cNvSpPr>
          <p:nvPr>
            <p:ph type="title"/>
          </p:nvPr>
        </p:nvSpPr>
        <p:spPr>
          <a:xfrm>
            <a:off x="685800" y="736048"/>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p14="http://schemas.microsoft.com/office/powerpoint/2010/main" xmlns="" val="4154187495"/>
              </p:ext>
            </p:extLst>
          </p:nvPr>
        </p:nvGraphicFramePr>
        <p:xfrm>
          <a:off x="762000" y="12310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xmlns="" val="516927192"/>
              </p:ext>
            </p:extLst>
          </p:nvPr>
        </p:nvGraphicFramePr>
        <p:xfrm>
          <a:off x="762000" y="4528188"/>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654272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E7E6215C-0148-4EB1-A390-22B113FC486F}" type="slidenum">
              <a:rPr lang="en-US" smtClean="0"/>
              <a:pPr>
                <a:defRPr/>
              </a:pPr>
              <a:t>8</a:t>
            </a:fld>
            <a:endParaRPr lang="en-US"/>
          </a:p>
        </p:txBody>
      </p:sp>
      <p:sp>
        <p:nvSpPr>
          <p:cNvPr id="8"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p14="http://schemas.microsoft.com/office/powerpoint/2010/main" xmlns="" val="957419920"/>
              </p:ext>
            </p:extLst>
          </p:nvPr>
        </p:nvGraphicFramePr>
        <p:xfrm>
          <a:off x="533400" y="1283556"/>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142551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93695" y="6475413"/>
            <a:ext cx="432812" cy="184666"/>
          </a:xfrm>
        </p:spPr>
        <p:txBody>
          <a:bodyPr/>
          <a:lstStyle/>
          <a:p>
            <a:r>
              <a:rPr lang="en-US" dirty="0" smtClean="0"/>
              <a:t>Slide </a:t>
            </a:r>
            <a:fld id="{EE2556C5-CE8C-6547-B838-EA80C61A4AF7}" type="slidenum">
              <a:rPr lang="en-US" smtClean="0"/>
              <a:pPr/>
              <a:t>9</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975541106"/>
              </p:ext>
            </p:extLst>
          </p:nvPr>
        </p:nvGraphicFramePr>
        <p:xfrm>
          <a:off x="533400" y="1371600"/>
          <a:ext cx="8153400" cy="4671364"/>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a:solidFill>
                            <a:srgbClr val="000000"/>
                          </a:solidFill>
                          <a:effectLst/>
                          <a:latin typeface="Times New Roman"/>
                        </a:rPr>
                        <a:t>Tomoko Adachi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algn="ctr" fontAlgn="ctr"/>
                      <a:r>
                        <a:rPr lang="en-US" sz="1100" b="0" i="0" u="none" strike="noStrike" dirty="0">
                          <a:solidFill>
                            <a:srgbClr val="000000"/>
                          </a:solidFill>
                          <a:effectLst/>
                          <a:latin typeface="Times New Roman"/>
                        </a:rPr>
                        <a:t>Toshiba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2"/>
                        </a:rPr>
                        <a:t>tomo.adachi@toshiba.co.jp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Narendar Madhavan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3"/>
                        </a:rPr>
                        <a:t>narendar.madhavan@toshiba.co.jp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Kentaro Taniguchi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4"/>
                        </a:rPr>
                        <a:t>kentaro.taniguchi@toshiba.co.jp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Toshihisa Nabetani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5"/>
                        </a:rPr>
                        <a:t>toshihisa.nabetani@toshiba.co.jp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Tsuguhide Aoki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6"/>
                        </a:rPr>
                        <a:t>tsuguhide.aoki@toshiba.co.jp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Koji Horisaki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7"/>
                        </a:rPr>
                        <a:t>kouji.horisaki@toshiba.co.jp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David Halls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8"/>
                        </a:rPr>
                        <a:t>david.halls@toshiba-trel.com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Filippo Tosato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9"/>
                        </a:rPr>
                        <a:t>filippo.tosato@toshiba-trel.com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Zubeir Bocus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10"/>
                        </a:rPr>
                        <a:t>zubeir.bocus@toshiba-trel.com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a:solidFill>
                            <a:srgbClr val="000000"/>
                          </a:solidFill>
                          <a:effectLst/>
                          <a:latin typeface="Times New Roman"/>
                        </a:rPr>
                        <a:t>Fengming Cao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11"/>
                        </a:rPr>
                        <a:t>fengming.cao@toshiba-trel.com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err="1" smtClean="0">
                          <a:solidFill>
                            <a:srgbClr val="000000"/>
                          </a:solidFill>
                          <a:effectLst/>
                          <a:latin typeface="+mn-lt"/>
                        </a:rPr>
                        <a:t>Parag</a:t>
                      </a:r>
                      <a:r>
                        <a:rPr lang="en-US" sz="1100" b="0" i="0" u="none" strike="noStrike" baseline="0" dirty="0" smtClean="0">
                          <a:solidFill>
                            <a:srgbClr val="000000"/>
                          </a:solidFill>
                          <a:effectLst/>
                          <a:latin typeface="+mn-lt"/>
                        </a:rPr>
                        <a:t> </a:t>
                      </a:r>
                      <a:r>
                        <a:rPr lang="en-US" sz="1100" b="0" i="0" u="none" strike="noStrike" dirty="0" err="1" smtClean="0">
                          <a:solidFill>
                            <a:srgbClr val="000000"/>
                          </a:solidFill>
                          <a:effectLst/>
                          <a:latin typeface="+mn-lt"/>
                        </a:rPr>
                        <a:t>Kulkarni</a:t>
                      </a:r>
                      <a:endParaRPr lang="en-US" sz="1100" b="0"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smtClean="0">
                          <a:solidFill>
                            <a:srgbClr val="0000FF"/>
                          </a:solidFill>
                          <a:effectLst/>
                          <a:latin typeface="+mn-lt"/>
                        </a:rPr>
                        <a:t>parag.kulkarni@toshiba-trel.com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标题 18"/>
          <p:cNvSpPr>
            <a:spLocks noGrp="1"/>
          </p:cNvSpPr>
          <p:nvPr>
            <p:ph type="title"/>
          </p:nvPr>
        </p:nvSpPr>
        <p:spPr>
          <a:xfrm>
            <a:off x="460172" y="762000"/>
            <a:ext cx="7772400" cy="228600"/>
          </a:xfrm>
        </p:spPr>
        <p:txBody>
          <a:bodyPr/>
          <a:lstStyle/>
          <a:p>
            <a:pPr algn="l"/>
            <a:r>
              <a:rPr lang="en-US" altLang="zh-CN" sz="2000" b="1" dirty="0" smtClean="0">
                <a:solidFill>
                  <a:schemeClr val="tx1"/>
                </a:solidFill>
                <a:latin typeface="+mj-lt"/>
              </a:rPr>
              <a:t>Authors (continued)</a:t>
            </a:r>
            <a:endParaRPr lang="zh-CN" altLang="en-US" sz="2000" b="1" dirty="0">
              <a:solidFill>
                <a:schemeClr val="tx1"/>
              </a:solidFill>
              <a:latin typeface="+mj-lt"/>
            </a:endParaRPr>
          </a:p>
        </p:txBody>
      </p:sp>
    </p:spTree>
    <p:extLst>
      <p:ext uri="{BB962C8B-B14F-4D97-AF65-F5344CB8AC3E}">
        <p14:creationId xmlns:p14="http://schemas.microsoft.com/office/powerpoint/2010/main" xmlns="" val="1541407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74999</TotalTime>
  <Words>2356</Words>
  <Application>Microsoft Office PowerPoint</Application>
  <PresentationFormat>On-screen Show (4:3)</PresentationFormat>
  <Paragraphs>871</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1_Extend Submission Template</vt:lpstr>
      <vt:lpstr>SR Field SRP Table for He Trigger-Based PPDU</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Re-Cap: HE Trigger-Based PPDU and SRP</vt:lpstr>
      <vt:lpstr>Preliminary Simulation of SRP-Based SR (OA-CCA)</vt:lpstr>
      <vt:lpstr>PDF of SRP2</vt:lpstr>
      <vt:lpstr>Proposed SRP Table </vt:lpstr>
      <vt:lpstr>Straw Poll/Motion</vt:lpstr>
      <vt:lpstr>Preliminary Simulation Results</vt:lpstr>
      <vt:lpstr>Slide 17</vt:lpstr>
      <vt:lpstr>5 Floors, 100 Apartments </vt:lpstr>
      <vt:lpstr>Existing Link MCS </vt:lpstr>
      <vt:lpstr>Existing Link    SR Link MCS</vt:lpstr>
      <vt:lpstr>Preliminary Simulation of SRP-Based SR (OA-CCA)</vt:lpstr>
      <vt:lpstr>PDF of SRP2</vt:lpstr>
      <vt:lpstr>CDF of SRP2</vt:lpstr>
      <vt:lpstr>Conclusion of Simulation</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 of buffer status reporting</dc:title>
  <dc:creator>stephane.baron@crf.canon.fr;pascal.viger@crf.canon.fr</dc:creator>
  <cp:lastModifiedBy>Mediatek</cp:lastModifiedBy>
  <cp:revision>3051</cp:revision>
  <cp:lastPrinted>1998-02-10T13:28:06Z</cp:lastPrinted>
  <dcterms:created xsi:type="dcterms:W3CDTF">2009-12-02T19:05:24Z</dcterms:created>
  <dcterms:modified xsi:type="dcterms:W3CDTF">2016-09-12T08:54:59Z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520877460</vt:i4>
  </property>
  <property fmtid="{D5CDD505-2E9C-101B-9397-08002B2CF9AE}" pid="4" name="_EmailSubject">
    <vt:lpwstr>PAR evaluation submission for September meeting</vt:lpwstr>
  </property>
  <property fmtid="{D5CDD505-2E9C-101B-9397-08002B2CF9AE}" pid="5" name="_AuthorEmail">
    <vt:lpwstr>paul.cheng@mediatek.com</vt:lpwstr>
  </property>
  <property fmtid="{D5CDD505-2E9C-101B-9397-08002B2CF9AE}" pid="6" name="_AuthorEmailDisplayName">
    <vt:lpwstr>Paul Cheng</vt:lpwstr>
  </property>
  <property fmtid="{D5CDD505-2E9C-101B-9397-08002B2CF9AE}" pid="7" name="_PreviousAdHocReviewCycleID">
    <vt:i4>-1566163113</vt:i4>
  </property>
</Properties>
</file>