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6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65" r:id="rId2"/>
    <p:sldId id="345" r:id="rId3"/>
    <p:sldId id="351" r:id="rId4"/>
    <p:sldId id="352" r:id="rId5"/>
    <p:sldId id="353" r:id="rId6"/>
    <p:sldId id="354" r:id="rId7"/>
    <p:sldId id="356" r:id="rId8"/>
    <p:sldId id="359" r:id="rId9"/>
    <p:sldId id="357" r:id="rId10"/>
    <p:sldId id="360" r:id="rId11"/>
    <p:sldId id="361" r:id="rId12"/>
    <p:sldId id="364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24" autoAdjust="0"/>
  </p:normalViewPr>
  <p:slideViewPr>
    <p:cSldViewPr>
      <p:cViewPr varScale="1">
        <p:scale>
          <a:sx n="54" d="100"/>
          <a:sy n="54" d="100"/>
        </p:scale>
        <p:origin x="-82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8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September </a:t>
            </a:r>
            <a:r>
              <a:rPr lang="ru-RU" altLang="en-US" smtClean="0"/>
              <a:t>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Intel Corporation</a:t>
            </a: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September</a:t>
            </a:r>
            <a:r>
              <a:rPr lang="ru-RU" altLang="en-US" dirty="0" smtClean="0"/>
              <a:t>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 smtClean="0"/>
              <a:t>September</a:t>
            </a:r>
            <a:r>
              <a:rPr lang="ru-RU" altLang="en-US" dirty="0" smtClean="0"/>
              <a:t>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802.11-16/1209r0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Visio_Drawing22.vsdx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29117" y="989013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Hotel </a:t>
            </a:r>
            <a:r>
              <a:rPr lang="en-US" altLang="en-US" sz="3600" dirty="0" smtClean="0"/>
              <a:t>lobby</a:t>
            </a:r>
            <a:br>
              <a:rPr lang="en-US" altLang="en-US" sz="3600" dirty="0" smtClean="0"/>
            </a:br>
            <a:r>
              <a:rPr lang="en-US" altLang="en-US" sz="3600" dirty="0" smtClean="0"/>
              <a:t>SU-MIMO </a:t>
            </a:r>
            <a:r>
              <a:rPr lang="en-US" altLang="en-US" sz="3600" dirty="0"/>
              <a:t>channel </a:t>
            </a:r>
            <a:r>
              <a:rPr lang="en-US" altLang="en-US" sz="3600" dirty="0" smtClean="0"/>
              <a:t>modeling: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r>
              <a:rPr lang="en-US" altLang="en-US" sz="3600" dirty="0"/>
              <a:t>2x2 g</a:t>
            </a:r>
            <a:r>
              <a:rPr lang="en-US" altLang="en-US" sz="3600" dirty="0" smtClean="0"/>
              <a:t>olden </a:t>
            </a:r>
            <a:r>
              <a:rPr lang="en-US" altLang="en-US" sz="3600" dirty="0"/>
              <a:t>set generation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2708920"/>
            <a:ext cx="7772400" cy="3459088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2016-09-13 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September 2016</a:t>
            </a:r>
            <a:endParaRPr lang="en-GB" b="1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1176" y="6475413"/>
            <a:ext cx="2312749" cy="18466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Alexander Maltsev,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30384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83906"/>
              </p:ext>
            </p:extLst>
          </p:nvPr>
        </p:nvGraphicFramePr>
        <p:xfrm>
          <a:off x="721518" y="3533774"/>
          <a:ext cx="7700963" cy="383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Document" r:id="rId4" imgW="8520078" imgH="4269021" progId="Word.Document.8">
                  <p:embed/>
                </p:oleObj>
              </mc:Choice>
              <mc:Fallback>
                <p:oleObj name="Document" r:id="rId4" imgW="8520078" imgH="42690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" y="3533774"/>
                        <a:ext cx="7700963" cy="383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7629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266" y="267642"/>
            <a:ext cx="7772400" cy="1066800"/>
          </a:xfrm>
        </p:spPr>
        <p:txBody>
          <a:bodyPr/>
          <a:lstStyle/>
          <a:p>
            <a:r>
              <a:rPr lang="en-US" dirty="0" smtClean="0"/>
              <a:t>2x2 MIMO channel analysis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86787" y="1043531"/>
            <a:ext cx="5266973" cy="2272852"/>
          </a:xfrm>
        </p:spPr>
        <p:txBody>
          <a:bodyPr/>
          <a:lstStyle/>
          <a:p>
            <a:r>
              <a:rPr lang="en-US" sz="1600" b="0" dirty="0" smtClean="0"/>
              <a:t>To illustrate the properties of generated 2x2 MIMO channel, the distributions of different basic metrics over all STAs were calculated</a:t>
            </a:r>
          </a:p>
          <a:p>
            <a:pPr lvl="1"/>
            <a:r>
              <a:rPr lang="en-US" sz="1200" b="0" dirty="0" smtClean="0"/>
              <a:t>Distribution of SINRs per subcarrier for both streams</a:t>
            </a:r>
            <a:endParaRPr lang="ru-RU" sz="1200" dirty="0"/>
          </a:p>
          <a:p>
            <a:pPr lvl="1"/>
            <a:r>
              <a:rPr lang="en-US" sz="1200" dirty="0" smtClean="0"/>
              <a:t>Distribution of total capacity in both streams</a:t>
            </a:r>
          </a:p>
          <a:p>
            <a:pPr lvl="1"/>
            <a:r>
              <a:rPr lang="en-US" sz="1200" dirty="0" smtClean="0"/>
              <a:t>Distribution of throughput estimates, assuming SC transmission</a:t>
            </a:r>
            <a:endParaRPr lang="en-US" sz="1200" b="0" dirty="0" smtClean="0"/>
          </a:p>
          <a:p>
            <a:r>
              <a:rPr lang="en-US" sz="1600" b="0" dirty="0" smtClean="0"/>
              <a:t>To comply with the sum capacity metric, the Horizontal MIMO were modeled: different MCSs for different streams</a:t>
            </a:r>
          </a:p>
          <a:p>
            <a:r>
              <a:rPr lang="en-US" sz="1600" b="0" dirty="0" smtClean="0"/>
              <a:t>NLOS were modeled by blocking rays within 20° angle around LOS</a:t>
            </a:r>
          </a:p>
          <a:p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239" y="876930"/>
            <a:ext cx="3855601" cy="28917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1467" y="3583713"/>
            <a:ext cx="3855601" cy="28917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499" y="3571798"/>
            <a:ext cx="3855601" cy="289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87" y="313067"/>
            <a:ext cx="9286800" cy="1066800"/>
          </a:xfrm>
        </p:spPr>
        <p:txBody>
          <a:bodyPr/>
          <a:lstStyle/>
          <a:p>
            <a:r>
              <a:rPr lang="en-US" dirty="0"/>
              <a:t>2x2 MIMO channel </a:t>
            </a:r>
            <a:r>
              <a:rPr lang="en-US" dirty="0" smtClean="0"/>
              <a:t>analysis: 2D distributions</a:t>
            </a:r>
            <a:endParaRPr lang="en-US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2247" y="3956145"/>
            <a:ext cx="3534301" cy="265072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147" y="1371422"/>
            <a:ext cx="3534301" cy="26507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7540" y="3956145"/>
            <a:ext cx="3534301" cy="26507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6448" y="1371422"/>
            <a:ext cx="3534301" cy="265072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637459" y="1164374"/>
            <a:ext cx="10438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LOS channel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5796136" y="1164373"/>
            <a:ext cx="11544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NLOS channel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534382" y="2441434"/>
            <a:ext cx="5341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SISO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429852" y="5041536"/>
            <a:ext cx="11308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MIMO</a:t>
            </a:r>
          </a:p>
          <a:p>
            <a:r>
              <a:rPr lang="en-US" b="1" dirty="0"/>
              <a:t>(</a:t>
            </a:r>
            <a:r>
              <a:rPr lang="en-US" b="1" dirty="0" smtClean="0"/>
              <a:t>2x TX power)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168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b="0" dirty="0" smtClean="0"/>
              <a:t>A methodology for generation of 2x2 SU-MIMO channel realizations golden set for LLS and SLS simulations was proposed </a:t>
            </a:r>
          </a:p>
          <a:p>
            <a:r>
              <a:rPr lang="en-US" b="0" dirty="0" smtClean="0"/>
              <a:t>The reduced complexity beam selection procedure for 2x2 MIMO channel generation was investigated</a:t>
            </a:r>
          </a:p>
          <a:p>
            <a:r>
              <a:rPr lang="en-US" b="0" dirty="0" smtClean="0"/>
              <a:t>The CIRs golden set for </a:t>
            </a:r>
            <a:r>
              <a:rPr lang="en-US" b="0" dirty="0"/>
              <a:t>Hotel lobby scenario 2x2 MIMO </a:t>
            </a:r>
            <a:r>
              <a:rPr lang="en-US" b="0" dirty="0" smtClean="0"/>
              <a:t>was generated </a:t>
            </a:r>
            <a:r>
              <a:rPr lang="en-US" b="0" dirty="0"/>
              <a:t>and </a:t>
            </a:r>
            <a:r>
              <a:rPr lang="en-US" b="0" dirty="0" smtClean="0"/>
              <a:t>analyzed for LOS </a:t>
            </a:r>
            <a:r>
              <a:rPr lang="en-US" b="0" dirty="0"/>
              <a:t>and </a:t>
            </a:r>
            <a:r>
              <a:rPr lang="en-US" b="0" dirty="0" smtClean="0"/>
              <a:t>NLOS cases   </a:t>
            </a:r>
          </a:p>
          <a:p>
            <a:r>
              <a:rPr lang="en-US" b="0" dirty="0" smtClean="0"/>
              <a:t>SLS simulations have shown that generated CIRs have a good spatial separation and </a:t>
            </a:r>
            <a:r>
              <a:rPr lang="en-US" b="0" dirty="0"/>
              <a:t>2x2 </a:t>
            </a:r>
            <a:r>
              <a:rPr lang="en-US" b="0" dirty="0" smtClean="0"/>
              <a:t>MIMO scheme outperforms SISO scheme for considered cases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05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Proposed for 802.11ay channel models, both enhanced 802.11ad legacy and new Q-D models</a:t>
            </a:r>
            <a:r>
              <a:rPr lang="ru-RU" sz="2000" dirty="0"/>
              <a:t>,</a:t>
            </a:r>
            <a:r>
              <a:rPr lang="en-US" sz="2000" dirty="0" smtClean="0"/>
              <a:t> represent the channel as a set of clustered propagation rays with defined parameters</a:t>
            </a:r>
            <a:r>
              <a:rPr lang="ru-RU" sz="2000" dirty="0" smtClean="0"/>
              <a:t>. </a:t>
            </a:r>
            <a:endParaRPr lang="en-US" sz="2000" dirty="0" smtClean="0"/>
          </a:p>
          <a:p>
            <a:pPr algn="just"/>
            <a:r>
              <a:rPr lang="en-US" sz="2000" dirty="0" smtClean="0"/>
              <a:t>Based on that, CIRs</a:t>
            </a:r>
            <a:r>
              <a:rPr lang="ru-RU" sz="2000" dirty="0" smtClean="0"/>
              <a:t> </a:t>
            </a:r>
            <a:r>
              <a:rPr lang="en-US" sz="2000" dirty="0" smtClean="0"/>
              <a:t>can be obtained for given TX and RX antenna patterns and beamforming parameters. </a:t>
            </a:r>
          </a:p>
          <a:p>
            <a:pPr algn="just"/>
            <a:r>
              <a:rPr lang="en-US" sz="2000" dirty="0" smtClean="0"/>
              <a:t>For LLS and SLS system performance evaluation, it is desirable to have a set of ready-to-use CIRs (“golden set”), without necessity to do the whole channel generation and beamforming procedures.</a:t>
            </a:r>
          </a:p>
          <a:p>
            <a:pPr algn="just"/>
            <a:r>
              <a:rPr lang="en-US" sz="2000" dirty="0" smtClean="0"/>
              <a:t>Present contribution is focused on the channel model golden set generation procedure for base 802.11ay 2x2 SU-MIMO scenarios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September</a:t>
            </a:r>
            <a:r>
              <a:rPr lang="ru-RU" altLang="en-US" dirty="0" smtClean="0"/>
              <a:t>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2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beamforming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2x2 SU-MIMO configuration #1 is considered</a:t>
            </a:r>
          </a:p>
          <a:p>
            <a:r>
              <a:rPr lang="en-US" dirty="0" smtClean="0"/>
              <a:t>Two stages beamforming</a:t>
            </a:r>
          </a:p>
          <a:p>
            <a:pPr lvl="1"/>
            <a:r>
              <a:rPr lang="en-US" dirty="0" smtClean="0"/>
              <a:t>Coarse phased array beamforming: beams selection</a:t>
            </a:r>
          </a:p>
          <a:p>
            <a:pPr lvl="1"/>
            <a:r>
              <a:rPr lang="en-US" dirty="0" smtClean="0"/>
              <a:t>Fine MIMO processing in the baseband: final adjust</a:t>
            </a:r>
          </a:p>
          <a:p>
            <a:r>
              <a:rPr lang="en-US" dirty="0" smtClean="0"/>
              <a:t>Channel after coarse beamforming may be represented as  a typical 2x2 MIMO channel</a:t>
            </a:r>
            <a:endParaRPr lang="ru-RU" dirty="0" smtClean="0"/>
          </a:p>
          <a:p>
            <a:r>
              <a:rPr lang="en-US" dirty="0" smtClean="0"/>
              <a:t>“Golden set” of 2x2 MIMO CIRs is suitable for LLS simulations</a:t>
            </a:r>
            <a:endParaRPr lang="ru-RU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5091"/>
            <a:ext cx="7772400" cy="1066800"/>
          </a:xfrm>
        </p:spPr>
        <p:txBody>
          <a:bodyPr/>
          <a:lstStyle/>
          <a:p>
            <a:r>
              <a:rPr lang="en-US" dirty="0" smtClean="0"/>
              <a:t>Golden set generation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64096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Calculating the channel represented </a:t>
            </a:r>
            <a:r>
              <a:rPr lang="en-US" sz="2000" u="sng" dirty="0" smtClean="0"/>
              <a:t>as the set of rays with powers, </a:t>
            </a:r>
            <a:r>
              <a:rPr lang="en-US" sz="2000" u="sng" dirty="0" err="1" smtClean="0"/>
              <a:t>AoA</a:t>
            </a:r>
            <a:r>
              <a:rPr lang="en-US" sz="2000" u="sng" dirty="0" smtClean="0"/>
              <a:t>, </a:t>
            </a:r>
            <a:r>
              <a:rPr lang="en-US" sz="2000" u="sng" dirty="0" err="1" smtClean="0"/>
              <a:t>AoD</a:t>
            </a:r>
            <a:r>
              <a:rPr lang="en-US" sz="2000" u="sng" dirty="0" smtClean="0"/>
              <a:t> and delay parameters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 smtClean="0"/>
              <a:t>Given channel model (802.11ad legacy or 802.11ay Q-D models) is used</a:t>
            </a:r>
          </a:p>
          <a:p>
            <a:pPr lvl="1"/>
            <a:r>
              <a:rPr lang="en-US" sz="1800" dirty="0" smtClean="0"/>
              <a:t>TX STA is fixed in accordance with considered scenario, RX STAs are uniformly covering the area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For given TX-RX positions, select TX and RX beamforming that maximize metric </a:t>
            </a:r>
          </a:p>
          <a:p>
            <a:pPr lvl="1"/>
            <a:r>
              <a:rPr lang="en-US" sz="1800" dirty="0" smtClean="0"/>
              <a:t>MIMO channel capacity or total throughput may serve as a metric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Apply chosen TX and RX beamforming and generate channel impulse responses or the channel transfer matrix for main links (</a:t>
            </a:r>
            <a:r>
              <a:rPr lang="en-US" sz="2000" b="1" dirty="0" smtClean="0"/>
              <a:t>H</a:t>
            </a:r>
            <a:r>
              <a:rPr lang="en-US" sz="2000" b="1" baseline="-25000" dirty="0" smtClean="0"/>
              <a:t>11</a:t>
            </a:r>
            <a:r>
              <a:rPr lang="en-US" sz="2000" dirty="0" smtClean="0"/>
              <a:t>, </a:t>
            </a:r>
            <a:r>
              <a:rPr lang="en-US" sz="2000" b="1" dirty="0" smtClean="0"/>
              <a:t>H</a:t>
            </a:r>
            <a:r>
              <a:rPr lang="en-US" sz="2000" b="1" baseline="-25000" dirty="0" smtClean="0"/>
              <a:t>22</a:t>
            </a:r>
            <a:r>
              <a:rPr lang="en-US" sz="2000" dirty="0" smtClean="0"/>
              <a:t>) and for cross links (</a:t>
            </a:r>
            <a:r>
              <a:rPr lang="en-US" sz="2000" b="1" dirty="0" smtClean="0"/>
              <a:t>H</a:t>
            </a:r>
            <a:r>
              <a:rPr lang="en-US" sz="2000" b="1" baseline="-25000" dirty="0" smtClean="0"/>
              <a:t>12</a:t>
            </a:r>
            <a:r>
              <a:rPr lang="en-US" sz="2000" dirty="0" smtClean="0"/>
              <a:t>, </a:t>
            </a:r>
            <a:r>
              <a:rPr lang="en-US" sz="2000" b="1" dirty="0" smtClean="0"/>
              <a:t>H</a:t>
            </a:r>
            <a:r>
              <a:rPr lang="en-US" sz="2000" b="1" baseline="-25000" dirty="0" smtClean="0"/>
              <a:t>21)</a:t>
            </a:r>
            <a:endParaRPr lang="en-US" sz="2000" dirty="0"/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4725143"/>
            <a:ext cx="2880320" cy="181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75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21" y="468001"/>
            <a:ext cx="7772400" cy="1066800"/>
          </a:xfrm>
        </p:spPr>
        <p:txBody>
          <a:bodyPr/>
          <a:lstStyle/>
          <a:p>
            <a:r>
              <a:rPr lang="en-US" dirty="0" smtClean="0"/>
              <a:t>Beamforming selection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321" y="1534801"/>
            <a:ext cx="7772400" cy="4114800"/>
          </a:xfrm>
        </p:spPr>
        <p:txBody>
          <a:bodyPr/>
          <a:lstStyle/>
          <a:p>
            <a:r>
              <a:rPr lang="en-US" dirty="0" smtClean="0"/>
              <a:t>SISO beamforming selection: Sweeping over N sectors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xhaustive search over TX-RX sectors combinations – </a:t>
            </a:r>
            <a:r>
              <a:rPr lang="en-US" b="1" dirty="0"/>
              <a:t> </a:t>
            </a:r>
            <a:r>
              <a:rPr lang="en-US" b="1" dirty="0" smtClean="0"/>
              <a:t>N</a:t>
            </a:r>
            <a:r>
              <a:rPr lang="en-US" b="1" baseline="30000" dirty="0" smtClean="0"/>
              <a:t>2</a:t>
            </a:r>
            <a:r>
              <a:rPr lang="en-US" b="1" dirty="0" smtClean="0"/>
              <a:t> complexity</a:t>
            </a:r>
          </a:p>
          <a:p>
            <a:r>
              <a:rPr lang="en-US" dirty="0" smtClean="0"/>
              <a:t>MIMO beamforming </a:t>
            </a:r>
            <a:r>
              <a:rPr lang="en-US" dirty="0"/>
              <a:t>selection: Sector </a:t>
            </a:r>
            <a:r>
              <a:rPr lang="en-US" dirty="0" smtClean="0"/>
              <a:t>Sweep</a:t>
            </a:r>
          </a:p>
          <a:p>
            <a:pPr lvl="1"/>
            <a:r>
              <a:rPr lang="en-US" dirty="0" smtClean="0"/>
              <a:t>Search over two TX and two RX sectors –  </a:t>
            </a:r>
            <a:r>
              <a:rPr lang="en-US" b="1" dirty="0" smtClean="0"/>
              <a:t>N</a:t>
            </a:r>
            <a:r>
              <a:rPr lang="en-US" b="1" baseline="30000" dirty="0" smtClean="0"/>
              <a:t>4</a:t>
            </a:r>
            <a:r>
              <a:rPr lang="en-US" b="1" dirty="0" smtClean="0"/>
              <a:t> complexity</a:t>
            </a:r>
          </a:p>
          <a:p>
            <a:r>
              <a:rPr lang="en-US" dirty="0" smtClean="0"/>
              <a:t>Ray-based search for MIMO beamforming selection</a:t>
            </a:r>
          </a:p>
          <a:p>
            <a:pPr lvl="1"/>
            <a:r>
              <a:rPr lang="en-US" dirty="0" smtClean="0"/>
              <a:t>Search over the existing paths (obtained from ray-tracing), orienting the beams along M rays: </a:t>
            </a:r>
            <a:r>
              <a:rPr lang="en-US" b="1" dirty="0" smtClean="0"/>
              <a:t>M</a:t>
            </a:r>
            <a:r>
              <a:rPr lang="en-US" b="1" baseline="30000" dirty="0" smtClean="0"/>
              <a:t>2  </a:t>
            </a:r>
            <a:r>
              <a:rPr lang="en-US" b="1" dirty="0" smtClean="0"/>
              <a:t>complexity </a:t>
            </a:r>
            <a:r>
              <a:rPr lang="en-US" dirty="0" smtClean="0"/>
              <a:t>for SISO and MIMO</a:t>
            </a:r>
            <a:endParaRPr lang="ru-RU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Ray-based search were selected for 2x2 MIMO channel beamforming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48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selection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8606"/>
            <a:ext cx="8350696" cy="4114800"/>
          </a:xfrm>
        </p:spPr>
        <p:txBody>
          <a:bodyPr/>
          <a:lstStyle/>
          <a:p>
            <a:r>
              <a:rPr lang="en-US" b="0" dirty="0" smtClean="0"/>
              <a:t>To select best channel H (defined by selected TX and RX beamforming) the simple per-subcarrier capacity metric was used: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0" dirty="0" smtClean="0"/>
              <a:t>Capacity is calculated under assumption of simple spatial separation of the streams, without RX MIMO processing. </a:t>
            </a:r>
          </a:p>
          <a:p>
            <a:r>
              <a:rPr lang="en-US" b="0" dirty="0" smtClean="0"/>
              <a:t>To obtain single value to maximize, per-subcarrier capacity is averaged over the all band </a:t>
            </a:r>
          </a:p>
          <a:p>
            <a:r>
              <a:rPr lang="en-US" b="0" dirty="0" smtClean="0"/>
              <a:t>The more complex metrics, with RX MIMO processing, such as OL-MIMO MMSE capacity (and throughput) were tested and produced almost the same results in term of beamforming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63688" y="2492896"/>
                <a:ext cx="4896544" cy="8744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𝑆𝐼𝑁𝑅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𝑆𝐼𝑁𝑅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/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𝑆𝐼𝑁𝑅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𝑆𝐼𝑁𝑅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𝐻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492896"/>
                <a:ext cx="4896544" cy="8744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40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/>
          <p:nvPr/>
        </p:nvPicPr>
        <p:blipFill rotWithShape="1">
          <a:blip r:embed="rId2"/>
          <a:srcRect l="5769" r="5769"/>
          <a:stretch/>
        </p:blipFill>
        <p:spPr>
          <a:xfrm>
            <a:off x="5831632" y="2852936"/>
            <a:ext cx="3312368" cy="34680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Hotel lobby </a:t>
            </a:r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374708"/>
            <a:ext cx="7772400" cy="4114800"/>
          </a:xfrm>
        </p:spPr>
        <p:txBody>
          <a:bodyPr/>
          <a:lstStyle/>
          <a:p>
            <a:pPr eaLnBrk="0" hangingPunct="0">
              <a:spcBef>
                <a:spcPct val="0"/>
              </a:spcBef>
            </a:pPr>
            <a:r>
              <a:rPr lang="en-US" sz="1800" dirty="0" smtClean="0">
                <a:latin typeface="+mj-lt"/>
              </a:rPr>
              <a:t>Deployment: </a:t>
            </a:r>
          </a:p>
          <a:p>
            <a:pPr lvl="1" eaLnBrk="0" hangingPunct="0">
              <a:spcBef>
                <a:spcPct val="0"/>
              </a:spcBef>
            </a:pPr>
            <a:r>
              <a:rPr lang="en-US" altLang="en-US" sz="1600" b="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Room </a:t>
            </a:r>
            <a:r>
              <a:rPr lang="en-US" altLang="en-US" sz="1600" b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size is 20x15x6 m (X-Y-Z)</a:t>
            </a:r>
            <a:endParaRPr lang="en-US" altLang="en-US" sz="1600" b="0" dirty="0">
              <a:latin typeface="+mj-lt"/>
            </a:endParaRPr>
          </a:p>
          <a:p>
            <a:pPr lvl="1" eaLnBrk="0" hangingPunct="0">
              <a:spcBef>
                <a:spcPct val="0"/>
              </a:spcBef>
            </a:pPr>
            <a:r>
              <a:rPr lang="en-US" altLang="en-US" sz="1600" b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 </a:t>
            </a:r>
            <a:r>
              <a:rPr lang="en-US" altLang="en-US" sz="1600" b="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placed </a:t>
            </a:r>
            <a:r>
              <a:rPr lang="en-US" altLang="en-US" sz="1600" b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every </a:t>
            </a:r>
            <a:r>
              <a:rPr lang="en-US" altLang="en-US" sz="1600" b="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0.5 </a:t>
            </a:r>
            <a:r>
              <a:rPr lang="en-US" altLang="en-US" sz="1600" b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 with 1m shift from the nearest all, AP place at 0.5m from the wall</a:t>
            </a:r>
            <a:r>
              <a:rPr lang="en-US" altLang="en-US" sz="1600" b="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 smtClean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Scenario and model: Large hotel lobby, Q-D model ([1], section 5.3)</a:t>
            </a:r>
          </a:p>
          <a:p>
            <a:pPr lvl="1"/>
            <a:r>
              <a:rPr lang="en-US" sz="1600" dirty="0" smtClean="0">
                <a:latin typeface="+mj-lt"/>
              </a:rPr>
              <a:t>D-rays: up to second order + 5 R-rays</a:t>
            </a:r>
          </a:p>
          <a:p>
            <a:pPr lvl="1"/>
            <a:r>
              <a:rPr lang="en-US" sz="1600" dirty="0" smtClean="0">
                <a:latin typeface="+mj-lt"/>
              </a:rPr>
              <a:t>Intra cluster structure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696913" y="6110868"/>
            <a:ext cx="45742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>
                <a:ea typeface="Times New Roman" panose="02020603050405020304" pitchFamily="18" charset="0"/>
              </a:rPr>
              <a:t>[1] doc.: IEEE </a:t>
            </a:r>
            <a:r>
              <a:rPr lang="da-DK" dirty="0" smtClean="0">
                <a:ea typeface="Times New Roman" panose="02020603050405020304" pitchFamily="18" charset="0"/>
              </a:rPr>
              <a:t>802.11-15/1150r4 ”Channel </a:t>
            </a:r>
            <a:r>
              <a:rPr lang="da-DK" dirty="0">
                <a:ea typeface="Times New Roman" panose="02020603050405020304" pitchFamily="18" charset="0"/>
              </a:rPr>
              <a:t>Models for IEEE </a:t>
            </a:r>
            <a:r>
              <a:rPr lang="da-DK" dirty="0" smtClean="0">
                <a:ea typeface="Times New Roman" panose="02020603050405020304" pitchFamily="18" charset="0"/>
              </a:rPr>
              <a:t>802.11ay”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559411"/>
              </p:ext>
            </p:extLst>
          </p:nvPr>
        </p:nvGraphicFramePr>
        <p:xfrm>
          <a:off x="633490" y="3432108"/>
          <a:ext cx="5213985" cy="2609088"/>
        </p:xfrm>
        <a:graphic>
          <a:graphicData uri="http://schemas.openxmlformats.org/drawingml/2006/table">
            <a:tbl>
              <a:tblPr firstRow="1" firstCol="1" bandRow="1"/>
              <a:tblGrid>
                <a:gridCol w="2605405"/>
                <a:gridCol w="260858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 height, H</a:t>
                      </a:r>
                      <a:r>
                        <a:rPr lang="en-US" sz="1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tx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5.5 m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 position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Center, 0.5m from the wall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 height, H</a:t>
                      </a:r>
                      <a:r>
                        <a:rPr lang="en-US" sz="1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rx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1.5m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 height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m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 width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m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Room length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m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Floor material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Concrete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Floor </a:t>
                      </a: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</a:t>
                      </a:r>
                      <a:r>
                        <a:rPr lang="en-US" sz="1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rf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+ 0.2j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Floor roughness standard deviation σ</a:t>
                      </a:r>
                      <a:r>
                        <a:rPr lang="en-US" sz="1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 mm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Walls material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Concrete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Walls </a:t>
                      </a: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</a:t>
                      </a:r>
                      <a:r>
                        <a:rPr lang="en-US" sz="1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+ 0.2j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Walls roughness standard deviation σ</a:t>
                      </a:r>
                      <a:r>
                        <a:rPr lang="en-US" sz="1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 mm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Ceiling material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Plasterboard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Ceiling </a:t>
                      </a: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</a:t>
                      </a:r>
                      <a:r>
                        <a:rPr lang="en-US" sz="1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rc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6.25+0.3j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Ceiling roughness standard deviation σ</a:t>
                      </a:r>
                      <a:r>
                        <a:rPr lang="en-US" sz="10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 mm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5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Hotel lobby golden set: SU-MIMO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599693"/>
            <a:ext cx="7772400" cy="4114800"/>
          </a:xfrm>
        </p:spPr>
        <p:txBody>
          <a:bodyPr/>
          <a:lstStyle/>
          <a:p>
            <a:r>
              <a:rPr lang="en-US" dirty="0" smtClean="0"/>
              <a:t>SU-MIMO configuration #1 ([1],section 3.2.1)</a:t>
            </a:r>
          </a:p>
          <a:p>
            <a:pPr lvl="1"/>
            <a:r>
              <a:rPr lang="en-US" dirty="0" smtClean="0"/>
              <a:t>Co-polarized antennas (vertical polarization)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696913" y="6110868"/>
            <a:ext cx="45742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>
                <a:ea typeface="Times New Roman" panose="02020603050405020304" pitchFamily="18" charset="0"/>
              </a:rPr>
              <a:t>[1] doc.: IEEE </a:t>
            </a:r>
            <a:r>
              <a:rPr lang="da-DK" dirty="0" smtClean="0">
                <a:ea typeface="Times New Roman" panose="02020603050405020304" pitchFamily="18" charset="0"/>
              </a:rPr>
              <a:t>802.11-15/1150r4 ”Channel </a:t>
            </a:r>
            <a:r>
              <a:rPr lang="da-DK" dirty="0">
                <a:ea typeface="Times New Roman" panose="02020603050405020304" pitchFamily="18" charset="0"/>
              </a:rPr>
              <a:t>Models for IEEE </a:t>
            </a:r>
            <a:r>
              <a:rPr lang="da-DK" dirty="0" smtClean="0">
                <a:ea typeface="Times New Roman" panose="02020603050405020304" pitchFamily="18" charset="0"/>
              </a:rPr>
              <a:t>802.11ay”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069004"/>
              </p:ext>
            </p:extLst>
          </p:nvPr>
        </p:nvGraphicFramePr>
        <p:xfrm>
          <a:off x="1147566" y="2931410"/>
          <a:ext cx="2950334" cy="284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" name="Visio" r:id="rId3" imgW="3390810" imgH="3314780" progId="Visio.Drawing.15">
                  <p:embed/>
                </p:oleObj>
              </mc:Choice>
              <mc:Fallback>
                <p:oleObj name="Visio" r:id="rId3" imgW="3390810" imgH="331478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566" y="2931410"/>
                        <a:ext cx="2950334" cy="2842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489660"/>
              </p:ext>
            </p:extLst>
          </p:nvPr>
        </p:nvGraphicFramePr>
        <p:xfrm>
          <a:off x="4892952" y="2725597"/>
          <a:ext cx="2735871" cy="295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" name="Visio" r:id="rId5" imgW="3705292" imgH="4067129" progId="Visio.Drawing.15">
                  <p:embed/>
                </p:oleObj>
              </mc:Choice>
              <mc:Fallback>
                <p:oleObj name="Visio" r:id="rId5" imgW="3705292" imgH="4067129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952" y="2725597"/>
                        <a:ext cx="2735871" cy="2954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40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Hotel lobby golden set: </a:t>
            </a:r>
            <a:r>
              <a:rPr lang="en-US" dirty="0" smtClean="0"/>
              <a:t>antennas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741" y="1711725"/>
            <a:ext cx="7772400" cy="3733499"/>
          </a:xfrm>
        </p:spPr>
        <p:txBody>
          <a:bodyPr/>
          <a:lstStyle/>
          <a:p>
            <a:r>
              <a:rPr lang="en-US" dirty="0" smtClean="0"/>
              <a:t>TX and RX antenna arrays </a:t>
            </a:r>
          </a:p>
          <a:p>
            <a:pPr lvl="1"/>
            <a:r>
              <a:rPr lang="en-US" dirty="0" smtClean="0"/>
              <a:t>“Gaussian” antenna pattern (equivalent to 2x8 antenna array).</a:t>
            </a:r>
          </a:p>
          <a:p>
            <a:pPr lvl="3"/>
            <a:r>
              <a:rPr lang="en-US" sz="1800" dirty="0" smtClean="0"/>
              <a:t>Gain 15 </a:t>
            </a:r>
            <a:r>
              <a:rPr lang="en-US" sz="1800" dirty="0" err="1" smtClean="0"/>
              <a:t>dBi</a:t>
            </a:r>
            <a:r>
              <a:rPr lang="en-US" sz="1800" dirty="0" smtClean="0"/>
              <a:t>, </a:t>
            </a:r>
            <a:r>
              <a:rPr lang="en-US" sz="1800" dirty="0"/>
              <a:t>f</a:t>
            </a:r>
            <a:r>
              <a:rPr lang="en-US" sz="1800" dirty="0" smtClean="0"/>
              <a:t>ront-to-back ration: 15 dB, 10 </a:t>
            </a:r>
            <a:r>
              <a:rPr lang="en-US" sz="1800" dirty="0" err="1" smtClean="0"/>
              <a:t>dBm</a:t>
            </a:r>
            <a:r>
              <a:rPr lang="en-US" sz="1800" dirty="0" smtClean="0"/>
              <a:t> power</a:t>
            </a:r>
          </a:p>
          <a:p>
            <a:pPr lvl="3"/>
            <a:r>
              <a:rPr lang="en-US" sz="1800" dirty="0" err="1" smtClean="0"/>
              <a:t>Beamwidth</a:t>
            </a:r>
            <a:r>
              <a:rPr lang="en-US" sz="1800" dirty="0" smtClean="0"/>
              <a:t> [15°, 60</a:t>
            </a:r>
            <a:r>
              <a:rPr lang="en-US" sz="1800" dirty="0"/>
              <a:t>°</a:t>
            </a:r>
            <a:r>
              <a:rPr lang="en-US" sz="1800" dirty="0" smtClean="0"/>
              <a:t>] </a:t>
            </a:r>
          </a:p>
          <a:p>
            <a:pPr lvl="3"/>
            <a:r>
              <a:rPr lang="en-US" sz="1800" dirty="0" smtClean="0"/>
              <a:t>Vertical polarizations</a:t>
            </a:r>
          </a:p>
          <a:p>
            <a:pPr lvl="1"/>
            <a:r>
              <a:rPr lang="en-US" dirty="0" smtClean="0"/>
              <a:t>Ideal </a:t>
            </a:r>
            <a:r>
              <a:rPr lang="en-US" dirty="0" err="1" smtClean="0"/>
              <a:t>beamsteering</a:t>
            </a:r>
            <a:r>
              <a:rPr lang="en-US" dirty="0" smtClean="0"/>
              <a:t> </a:t>
            </a:r>
          </a:p>
          <a:p>
            <a:pPr lvl="3"/>
            <a:r>
              <a:rPr lang="en-US" sz="1800" dirty="0"/>
              <a:t>A</a:t>
            </a:r>
            <a:r>
              <a:rPr lang="en-US" sz="1800" dirty="0" smtClean="0"/>
              <a:t>ntenna broadside is rotated in the desired direction</a:t>
            </a:r>
          </a:p>
          <a:p>
            <a:r>
              <a:rPr lang="en-US" dirty="0" smtClean="0"/>
              <a:t>For more realistic / implementation dependent results, antenna arrays with realistic </a:t>
            </a:r>
            <a:r>
              <a:rPr lang="en-US" dirty="0" err="1" smtClean="0"/>
              <a:t>beamsteering</a:t>
            </a:r>
            <a:r>
              <a:rPr lang="en-US" dirty="0" smtClean="0"/>
              <a:t> and random orientations can be used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September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898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13461</TotalTime>
  <Words>1022</Words>
  <Application>Microsoft Office PowerPoint</Application>
  <PresentationFormat>On-screen Show (4:3)</PresentationFormat>
  <Paragraphs>151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802-11-Submission</vt:lpstr>
      <vt:lpstr>Document</vt:lpstr>
      <vt:lpstr>Visio</vt:lpstr>
      <vt:lpstr>Hotel lobby SU-MIMO channel modeling: 2x2 golden set generation</vt:lpstr>
      <vt:lpstr>Introduction</vt:lpstr>
      <vt:lpstr>Hybrid beamforming</vt:lpstr>
      <vt:lpstr>Golden set generation steps</vt:lpstr>
      <vt:lpstr>Beamforming selection procedures</vt:lpstr>
      <vt:lpstr>Channel selection metric</vt:lpstr>
      <vt:lpstr>Hotel lobby scenario</vt:lpstr>
      <vt:lpstr>Hotel lobby golden set: SU-MIMO mode</vt:lpstr>
      <vt:lpstr>Hotel lobby golden set: antennas setup</vt:lpstr>
      <vt:lpstr>2x2 MIMO channel analysis</vt:lpstr>
      <vt:lpstr>2x2 MIMO channel analysis: 2D distributions</vt:lpstr>
      <vt:lpstr>Summary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andrey.pudeyev@intel.com</dc:creator>
  <cp:keywords>CTPClassification=CTP_IC:VisualMarkings=</cp:keywords>
  <cp:lastModifiedBy>amaltsev</cp:lastModifiedBy>
  <cp:revision>7632</cp:revision>
  <cp:lastPrinted>1998-02-10T13:28:06Z</cp:lastPrinted>
  <dcterms:created xsi:type="dcterms:W3CDTF">2015-03-24T14:22:58Z</dcterms:created>
  <dcterms:modified xsi:type="dcterms:W3CDTF">2016-09-11T16:07:12Z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fdf1cdd7-eead-4ed9-ba03-929e2c6cb688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2016-09-11 16:07:11Z</vt:lpwstr>
  </property>
  <property fmtid="{D5CDD505-2E9C-101B-9397-08002B2CF9AE}" pid="5" name="CTPClassification">
    <vt:lpwstr>CTP_IC</vt:lpwstr>
  </property>
</Properties>
</file>