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3" r:id="rId1"/>
  </p:sldMasterIdLst>
  <p:notesMasterIdLst>
    <p:notesMasterId r:id="rId11"/>
  </p:notesMasterIdLst>
  <p:handoutMasterIdLst>
    <p:handoutMasterId r:id="rId12"/>
  </p:handoutMasterIdLst>
  <p:sldIdLst>
    <p:sldId id="529" r:id="rId2"/>
    <p:sldId id="514" r:id="rId3"/>
    <p:sldId id="547" r:id="rId4"/>
    <p:sldId id="548" r:id="rId5"/>
    <p:sldId id="544" r:id="rId6"/>
    <p:sldId id="549" r:id="rId7"/>
    <p:sldId id="550" r:id="rId8"/>
    <p:sldId id="545" r:id="rId9"/>
    <p:sldId id="537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FF0000"/>
    <a:srgbClr val="3399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27" autoAdjust="0"/>
    <p:restoredTop sz="95501" autoAdjust="0"/>
  </p:normalViewPr>
  <p:slideViewPr>
    <p:cSldViewPr>
      <p:cViewPr varScale="1">
        <p:scale>
          <a:sx n="115" d="100"/>
          <a:sy n="115" d="100"/>
        </p:scale>
        <p:origin x="126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2226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00265037\Desktop\11ax_PAR_verification_simulation_results_r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00265037\Desktop\11ax_PAR_verification_simulation_results_r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00265037\Desktop\11ax_PAR_verification_simulation_results_r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altLang="zh-CN" sz="1600" b="1" i="0" baseline="0" dirty="0" smtClean="0">
                <a:effectLst/>
              </a:rPr>
              <a:t>SS1 average throughput per STA (Mbps)</a:t>
            </a:r>
            <a:endParaRPr lang="zh-CN" altLang="zh-CN" sz="1600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zh-CN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Sheet1!$E$4</c:f>
              <c:strCache>
                <c:ptCount val="1"/>
                <c:pt idx="0">
                  <c:v>802.11ac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Sheet1!$D$5:$D$7</c:f>
              <c:strCache>
                <c:ptCount val="3"/>
                <c:pt idx="0">
                  <c:v>DL</c:v>
                </c:pt>
                <c:pt idx="1">
                  <c:v>UL</c:v>
                </c:pt>
                <c:pt idx="2">
                  <c:v>DL+UL</c:v>
                </c:pt>
              </c:strCache>
            </c:strRef>
          </c:cat>
          <c:val>
            <c:numRef>
              <c:f>Sheet1!$E$5:$E$7</c:f>
              <c:numCache>
                <c:formatCode>0.000</c:formatCode>
                <c:ptCount val="3"/>
                <c:pt idx="0">
                  <c:v>0.20133000000000004</c:v>
                </c:pt>
                <c:pt idx="1">
                  <c:v>1.71631</c:v>
                </c:pt>
                <c:pt idx="2">
                  <c:v>1.91764</c:v>
                </c:pt>
              </c:numCache>
            </c:numRef>
          </c:val>
        </c:ser>
        <c:ser>
          <c:idx val="1"/>
          <c:order val="1"/>
          <c:tx>
            <c:strRef>
              <c:f>Sheet1!$F$4</c:f>
              <c:strCache>
                <c:ptCount val="1"/>
                <c:pt idx="0">
                  <c:v>802.11ax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Sheet1!$D$5:$D$7</c:f>
              <c:strCache>
                <c:ptCount val="3"/>
                <c:pt idx="0">
                  <c:v>DL</c:v>
                </c:pt>
                <c:pt idx="1">
                  <c:v>UL</c:v>
                </c:pt>
                <c:pt idx="2">
                  <c:v>DL+UL</c:v>
                </c:pt>
              </c:strCache>
            </c:strRef>
          </c:cat>
          <c:val>
            <c:numRef>
              <c:f>Sheet1!$F$5:$F$7</c:f>
              <c:numCache>
                <c:formatCode>0.000</c:formatCode>
                <c:ptCount val="3"/>
                <c:pt idx="0">
                  <c:v>1.4937100000000001</c:v>
                </c:pt>
                <c:pt idx="1">
                  <c:v>0.82496000000000014</c:v>
                </c:pt>
                <c:pt idx="2">
                  <c:v>2.31867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89419168"/>
        <c:axId val="789419560"/>
        <c:axId val="0"/>
      </c:bar3DChart>
      <c:catAx>
        <c:axId val="789419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789419560"/>
        <c:crosses val="autoZero"/>
        <c:auto val="1"/>
        <c:lblAlgn val="ctr"/>
        <c:lblOffset val="100"/>
        <c:noMultiLvlLbl val="0"/>
      </c:catAx>
      <c:valAx>
        <c:axId val="789419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78941916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altLang="zh-CN" sz="1400" b="1" i="0" baseline="0" dirty="0" smtClean="0">
                <a:effectLst/>
              </a:rPr>
              <a:t>SS2 average throughput per STA (Mbps)</a:t>
            </a:r>
            <a:endParaRPr lang="zh-CN" altLang="zh-CN" sz="1400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zh-CN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Sheet1!$H$4</c:f>
              <c:strCache>
                <c:ptCount val="1"/>
                <c:pt idx="0">
                  <c:v>802.11ac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Sheet1!$D$5:$D$7</c15:sqref>
                  </c15:fullRef>
                </c:ext>
              </c:extLst>
              <c:f>Sheet1!$D$5</c:f>
              <c:strCache>
                <c:ptCount val="1"/>
                <c:pt idx="0">
                  <c:v>DL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Sheet1!$H$5:$H$7</c15:sqref>
                  </c15:fullRef>
                </c:ext>
              </c:extLst>
              <c:f>Sheet1!$H$5</c:f>
              <c:numCache>
                <c:formatCode>0.000</c:formatCode>
                <c:ptCount val="1"/>
                <c:pt idx="0">
                  <c:v>6.3837890625000004E-2</c:v>
                </c:pt>
              </c:numCache>
            </c:numRef>
          </c:val>
        </c:ser>
        <c:ser>
          <c:idx val="1"/>
          <c:order val="1"/>
          <c:tx>
            <c:strRef>
              <c:f>Sheet1!$I$4</c:f>
              <c:strCache>
                <c:ptCount val="1"/>
                <c:pt idx="0">
                  <c:v>802.11ax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Sheet1!$D$5:$D$7</c15:sqref>
                  </c15:fullRef>
                </c:ext>
              </c:extLst>
              <c:f>Sheet1!$D$5</c:f>
              <c:strCache>
                <c:ptCount val="1"/>
                <c:pt idx="0">
                  <c:v>DL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Sheet1!$I$5:$I$7</c15:sqref>
                  </c15:fullRef>
                </c:ext>
              </c:extLst>
              <c:f>Sheet1!$I$5</c:f>
              <c:numCache>
                <c:formatCode>0.000</c:formatCode>
                <c:ptCount val="1"/>
                <c:pt idx="0">
                  <c:v>0.18387858072916666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23568512"/>
        <c:axId val="423566944"/>
        <c:axId val="0"/>
      </c:bar3DChart>
      <c:catAx>
        <c:axId val="423568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423566944"/>
        <c:crosses val="autoZero"/>
        <c:auto val="1"/>
        <c:lblAlgn val="ctr"/>
        <c:lblOffset val="100"/>
        <c:noMultiLvlLbl val="0"/>
      </c:catAx>
      <c:valAx>
        <c:axId val="423566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42356851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zh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1" i="0" u="none" strike="noStrike" kern="1200" cap="none" spc="0" normalizeH="0" baseline="0">
                <a:solidFill>
                  <a:srgbClr val="000000">
                    <a:lumMod val="65000"/>
                    <a:lumOff val="35000"/>
                  </a:srgbClr>
                </a:solidFill>
                <a:latin typeface="+mj-lt"/>
                <a:ea typeface="+mj-ea"/>
                <a:cs typeface="+mj-cs"/>
              </a:defRPr>
            </a:pPr>
            <a:r>
              <a:rPr lang="en-US" altLang="zh-CN" sz="1600" b="1" i="0" baseline="0" dirty="0" smtClean="0">
                <a:effectLst/>
              </a:rPr>
              <a:t>SS3 average throughput per STA (Mbps)</a:t>
            </a:r>
            <a:endParaRPr lang="zh-CN" altLang="zh-CN" sz="1600" dirty="0" smtClean="0">
              <a:effectLst/>
            </a:endParaRPr>
          </a:p>
        </c:rich>
      </c:tx>
      <c:layout>
        <c:manualLayout>
          <c:xMode val="edge"/>
          <c:yMode val="edge"/>
          <c:x val="0.11530015269830401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600" b="1" i="0" u="none" strike="noStrike" kern="1200" cap="none" spc="0" normalizeH="0" baseline="0">
              <a:solidFill>
                <a:srgbClr val="000000">
                  <a:lumMod val="65000"/>
                  <a:lumOff val="35000"/>
                </a:srgbClr>
              </a:solidFill>
              <a:latin typeface="+mj-lt"/>
              <a:ea typeface="+mj-ea"/>
              <a:cs typeface="+mj-cs"/>
            </a:defRPr>
          </a:pPr>
          <a:endParaRPr lang="zh-CN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Sheet1!$M$4</c:f>
              <c:strCache>
                <c:ptCount val="1"/>
                <c:pt idx="0">
                  <c:v>802.11ac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Sheet1!$L$5:$L$7</c:f>
              <c:strCache>
                <c:ptCount val="3"/>
                <c:pt idx="0">
                  <c:v>DL Only</c:v>
                </c:pt>
                <c:pt idx="1">
                  <c:v>UL Only</c:v>
                </c:pt>
                <c:pt idx="2">
                  <c:v>DL+UL</c:v>
                </c:pt>
              </c:strCache>
            </c:strRef>
          </c:cat>
          <c:val>
            <c:numRef>
              <c:f>Sheet1!$M$5:$M$7</c:f>
              <c:numCache>
                <c:formatCode>0.000</c:formatCode>
                <c:ptCount val="3"/>
                <c:pt idx="0">
                  <c:v>0.30457894736842112</c:v>
                </c:pt>
                <c:pt idx="1">
                  <c:v>0.19122807017543858</c:v>
                </c:pt>
                <c:pt idx="2">
                  <c:v>0.18903508771929825</c:v>
                </c:pt>
              </c:numCache>
            </c:numRef>
          </c:val>
        </c:ser>
        <c:ser>
          <c:idx val="1"/>
          <c:order val="1"/>
          <c:tx>
            <c:strRef>
              <c:f>Sheet1!$N$4</c:f>
              <c:strCache>
                <c:ptCount val="1"/>
                <c:pt idx="0">
                  <c:v>802.11ax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Sheet1!$L$5:$L$7</c:f>
              <c:strCache>
                <c:ptCount val="3"/>
                <c:pt idx="0">
                  <c:v>DL Only</c:v>
                </c:pt>
                <c:pt idx="1">
                  <c:v>UL Only</c:v>
                </c:pt>
                <c:pt idx="2">
                  <c:v>DL+UL</c:v>
                </c:pt>
              </c:strCache>
            </c:strRef>
          </c:cat>
          <c:val>
            <c:numRef>
              <c:f>Sheet1!$N$5:$N$7</c:f>
              <c:numCache>
                <c:formatCode>0.000</c:formatCode>
                <c:ptCount val="3"/>
                <c:pt idx="0">
                  <c:v>0.49780701754385964</c:v>
                </c:pt>
                <c:pt idx="1">
                  <c:v>0.6679166666666666</c:v>
                </c:pt>
                <c:pt idx="2">
                  <c:v>0.53359649122807018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94615608"/>
        <c:axId val="594616000"/>
        <c:axId val="0"/>
      </c:bar3DChart>
      <c:catAx>
        <c:axId val="594615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594616000"/>
        <c:crosses val="autoZero"/>
        <c:auto val="1"/>
        <c:lblAlgn val="ctr"/>
        <c:lblOffset val="100"/>
        <c:noMultiLvlLbl val="0"/>
      </c:catAx>
      <c:valAx>
        <c:axId val="594616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59461560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97776" y="175081"/>
            <a:ext cx="214109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doc: IEEE </a:t>
            </a:r>
            <a:r>
              <a:rPr lang="en-US" dirty="0" smtClean="0"/>
              <a:t>802.11-16/1198r0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D32B504-A888-4620-871E-4C7196395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24480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0639" y="95706"/>
            <a:ext cx="214109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2153" y="8985250"/>
            <a:ext cx="19995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 smtClean="0"/>
              <a:t>Yonggang Fang, </a:t>
            </a:r>
            <a:r>
              <a:rPr lang="en-US" dirty="0" err="1" smtClean="0"/>
              <a:t>ZTETX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2E2529D-A12F-4941-8D14-D7D39A04F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495363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doc: IEEE 802.11-13/xxxxr0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0" y="8986035"/>
            <a:ext cx="415178" cy="184666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8B075CBA-C5BF-4056-A6C0-D5F5C6F0F43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29100" y="8985250"/>
            <a:ext cx="1999586" cy="184666"/>
          </a:xfrm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 smtClean="0"/>
              <a:t>Yonggang Fang, </a:t>
            </a:r>
            <a:r>
              <a:rPr lang="en-US" dirty="0" err="1" smtClean="0"/>
              <a:t>ZTETX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48421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00385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059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40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2000"/>
            <a:ext cx="8229600" cy="1134535"/>
          </a:xfrm>
        </p:spPr>
        <p:txBody>
          <a:bodyPr tIns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99250" y="6278671"/>
            <a:ext cx="927434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900CF04-B009-4B5D-959A-D35D7019A67F}" type="datetime1">
              <a:rPr lang="ja-JP" altLang="en-US" smtClean="0"/>
              <a:pPr>
                <a:defRPr/>
              </a:pPr>
              <a:t>2016/9/12</a:t>
            </a:fld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63950" y="6278671"/>
            <a:ext cx="30353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Copyright © MediaTek Inc. All rights reserved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B79A20-A321-4B53-B8C3-AEC068C4FCA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457200" y="1854201"/>
            <a:ext cx="8229600" cy="431440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8255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84433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lang="en-US" sz="12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5677375" y="240268"/>
            <a:ext cx="31435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4" algn="r" eaLnBrk="0" hangingPunct="0"/>
            <a:r>
              <a:rPr lang="en-US" altLang="ko-KR" sz="1600" b="1" dirty="0" smtClean="0">
                <a:ea typeface="굴림" pitchFamily="34" charset="-127"/>
              </a:rPr>
              <a:t>doc.: </a:t>
            </a:r>
            <a:r>
              <a:rPr lang="en-US" altLang="ko-KR" sz="1600" b="1" dirty="0" smtClean="0">
                <a:solidFill>
                  <a:schemeClr val="tx1"/>
                </a:solidFill>
                <a:ea typeface="굴림" pitchFamily="34" charset="-127"/>
              </a:rPr>
              <a:t>IEEE 802.</a:t>
            </a:r>
            <a:r>
              <a:rPr lang="fr-FR" sz="1600" b="1" dirty="0" smtClean="0"/>
              <a:t>11-16/1198r1</a:t>
            </a:r>
            <a:endParaRPr lang="en-US" altLang="ko-KR" sz="1600" b="1" dirty="0" smtClean="0">
              <a:solidFill>
                <a:srgbClr val="FF0000"/>
              </a:solidFill>
              <a:ea typeface="굴림" pitchFamily="34" charset="-127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366089" y="271046"/>
            <a:ext cx="15899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-99483" algn="l" eaLnBrk="0" hangingPunct="0"/>
            <a:r>
              <a:rPr lang="en-US" altLang="ko-KR" sz="1600" b="1" i="0" dirty="0" err="1" smtClean="0">
                <a:solidFill>
                  <a:schemeClr val="tx1"/>
                </a:solidFill>
                <a:ea typeface="굴림" pitchFamily="34" charset="-127"/>
              </a:rPr>
              <a:t>Septemper</a:t>
            </a:r>
            <a:r>
              <a:rPr lang="en-US" altLang="ko-KR" sz="1600" b="1" i="0" dirty="0" smtClean="0">
                <a:solidFill>
                  <a:schemeClr val="tx1"/>
                </a:solidFill>
                <a:ea typeface="굴림" pitchFamily="34" charset="-127"/>
              </a:rPr>
              <a:t> </a:t>
            </a:r>
            <a:r>
              <a:rPr lang="en-US" altLang="ko-KR" sz="1600" b="1" i="0" dirty="0" smtClean="0">
                <a:solidFill>
                  <a:schemeClr val="tx1"/>
                </a:solidFill>
                <a:ea typeface="굴림" pitchFamily="34" charset="-127"/>
              </a:rPr>
              <a:t>2016</a:t>
            </a:r>
            <a:endParaRPr lang="en-US" altLang="ko-KR" sz="1600" b="1" i="0" dirty="0">
              <a:solidFill>
                <a:schemeClr val="tx1"/>
              </a:solidFill>
              <a:ea typeface="굴림" pitchFamily="34" charset="-127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72355" y="6477000"/>
            <a:ext cx="9815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2" name="Rectangle 5"/>
          <p:cNvSpPr txBox="1">
            <a:spLocks noChangeArrowheads="1"/>
          </p:cNvSpPr>
          <p:nvPr userDrawn="1"/>
        </p:nvSpPr>
        <p:spPr bwMode="auto">
          <a:xfrm>
            <a:off x="6324600" y="6477000"/>
            <a:ext cx="24293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baseline="0" dirty="0" err="1" smtClean="0"/>
              <a:t>Hongjia</a:t>
            </a:r>
            <a:r>
              <a:rPr lang="en-US" baseline="0" dirty="0" smtClean="0"/>
              <a:t> Su et al., </a:t>
            </a:r>
            <a:r>
              <a:rPr lang="nl-NL" altLang="zh-CN" dirty="0" smtClean="0">
                <a:solidFill>
                  <a:srgbClr val="000000"/>
                </a:solidFill>
              </a:rPr>
              <a:t>Huawei Technologies</a:t>
            </a:r>
            <a:endParaRPr lang="en-US" altLang="zh-CN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437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sz="2800" dirty="0" smtClean="0">
                <a:latin typeface="+mj-lt"/>
                <a:cs typeface="+mj-cs"/>
              </a:rPr>
              <a:t>Preliminary 11ax PAR Verification</a:t>
            </a:r>
            <a:endParaRPr lang="en-US" sz="2800" dirty="0">
              <a:latin typeface="+mj-lt"/>
              <a:cs typeface="+mj-cs"/>
            </a:endParaRPr>
          </a:p>
        </p:txBody>
      </p:sp>
      <p:sp>
        <p:nvSpPr>
          <p:cNvPr id="14339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>
                <a:latin typeface="+mn-lt"/>
              </a:rPr>
              <a:t>Date:</a:t>
            </a:r>
            <a:r>
              <a:rPr lang="en-US" sz="2000" b="0" dirty="0" smtClean="0">
                <a:latin typeface="+mn-lt"/>
              </a:rPr>
              <a:t> 2016-09-12</a:t>
            </a:r>
          </a:p>
        </p:txBody>
      </p:sp>
      <p:sp>
        <p:nvSpPr>
          <p:cNvPr id="1434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D0C9393-8DD5-47F8-80DF-CB27F46398E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4341" name="Rectangle 12"/>
          <p:cNvSpPr>
            <a:spLocks noChangeArrowheads="1"/>
          </p:cNvSpPr>
          <p:nvPr/>
        </p:nvSpPr>
        <p:spPr bwMode="auto">
          <a:xfrm>
            <a:off x="228600" y="2514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056174"/>
              </p:ext>
            </p:extLst>
          </p:nvPr>
        </p:nvGraphicFramePr>
        <p:xfrm>
          <a:off x="685800" y="3115786"/>
          <a:ext cx="79248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371600"/>
                <a:gridCol w="1905000"/>
                <a:gridCol w="2667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Hongjia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Su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Huawei Technologies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No.200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Jinsu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Road,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Jinqiao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Pudong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Shanghai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suhongjia@huawei.com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Jiyong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Pang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pangjiyong@huawei.com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Jun Zhu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zhujun75@huawei.com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Jiayin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Zhang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zhangjiayin@huawei.com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Chixiang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machixiang@huawei.com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493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762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 smtClean="0">
                <a:latin typeface="+mj-lt"/>
                <a:cs typeface="+mj-cs"/>
              </a:rPr>
              <a:t>Introduction</a:t>
            </a:r>
            <a:endParaRPr lang="en-US" dirty="0">
              <a:latin typeface="+mj-lt"/>
              <a:cs typeface="+mj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/>
        </p:nvSpPr>
        <p:spPr bwMode="auto">
          <a:xfrm>
            <a:off x="686593" y="2020093"/>
            <a:ext cx="7770813" cy="438070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As required in the PAR document [1], 11ax targets to achieve at least </a:t>
            </a:r>
            <a:r>
              <a:rPr lang="en-GB" altLang="zh-CN" sz="2000" dirty="0" smtClean="0"/>
              <a:t>four </a:t>
            </a:r>
            <a:r>
              <a:rPr lang="en-GB" altLang="zh-CN" sz="2000" dirty="0"/>
              <a:t>times </a:t>
            </a:r>
            <a:r>
              <a:rPr lang="en-GB" altLang="zh-CN" sz="2000" dirty="0" smtClean="0"/>
              <a:t>improvement of average throughput per station compared to 11ac.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Companies had put a lot of efforts into the joint system-level simulation calibration based on [2, 3].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 smtClean="0"/>
              <a:t>In this presentation, we provide our initial performance comparison between 11ac (OFDM) and 11ax (OFDMA) in scenarios 1&amp;2&amp;3 defined in [2] based upon the </a:t>
            </a:r>
            <a:r>
              <a:rPr lang="en-US" altLang="zh-CN" sz="2000" dirty="0"/>
              <a:t>evaluation </a:t>
            </a:r>
            <a:r>
              <a:rPr lang="en-US" altLang="zh-CN" sz="2000" dirty="0" smtClean="0"/>
              <a:t>methodology described in [</a:t>
            </a:r>
            <a:r>
              <a:rPr lang="en-US" altLang="zh-CN" sz="2000" dirty="0"/>
              <a:t>3</a:t>
            </a:r>
            <a:r>
              <a:rPr lang="en-US" altLang="zh-CN" sz="2000" dirty="0" smtClean="0"/>
              <a:t>].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 smtClean="0"/>
              <a:t>The performance gain varies greatly from scenario to scenario and more group works are encouraged to verify the PAR requirement. 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+mj-lt"/>
              </a:rPr>
              <a:t>Simulation Scenario</a:t>
            </a:r>
            <a:endParaRPr lang="zh-CN" altLang="en-US" dirty="0">
              <a:latin typeface="+mj-lt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572000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2000" dirty="0" smtClean="0">
                <a:latin typeface="+mn-lt"/>
              </a:rPr>
              <a:t>Standard 11ax scenarios are used as defined in [2]</a:t>
            </a:r>
          </a:p>
          <a:p>
            <a:r>
              <a:rPr lang="en-US" altLang="zh-CN" sz="1800" dirty="0" smtClean="0">
                <a:latin typeface="+mn-lt"/>
              </a:rPr>
              <a:t>SS1 </a:t>
            </a:r>
            <a:r>
              <a:rPr lang="en-US" altLang="zh-CN" sz="1800" dirty="0">
                <a:latin typeface="+mn-lt"/>
              </a:rPr>
              <a:t>– Residential</a:t>
            </a:r>
          </a:p>
          <a:p>
            <a:pPr lvl="1"/>
            <a:r>
              <a:rPr lang="en-US" altLang="zh-CN" sz="1600" dirty="0">
                <a:latin typeface="+mn-lt"/>
              </a:rPr>
              <a:t>5 floor, 20 rooms per floor, 10 STAs per room</a:t>
            </a:r>
          </a:p>
          <a:p>
            <a:pPr lvl="1"/>
            <a:r>
              <a:rPr lang="en-US" altLang="zh-CN" sz="1600" dirty="0">
                <a:latin typeface="+mn-lt"/>
              </a:rPr>
              <a:t>Reuse 3 </a:t>
            </a:r>
            <a:r>
              <a:rPr lang="en-US" altLang="zh-CN" sz="1600" dirty="0" smtClean="0">
                <a:latin typeface="+mn-lt"/>
              </a:rPr>
              <a:t>randomly</a:t>
            </a:r>
          </a:p>
          <a:p>
            <a:pPr lvl="1"/>
            <a:r>
              <a:rPr lang="en-US" altLang="zh-CN" sz="1600" dirty="0" smtClean="0">
                <a:latin typeface="+mn-lt"/>
              </a:rPr>
              <a:t>Full buffer</a:t>
            </a:r>
            <a:endParaRPr lang="en-US" altLang="zh-CN" sz="1600" dirty="0">
              <a:latin typeface="+mn-lt"/>
            </a:endParaRPr>
          </a:p>
          <a:p>
            <a:pPr lvl="0"/>
            <a:r>
              <a:rPr lang="en-US" altLang="zh-CN" sz="1800" dirty="0" smtClean="0">
                <a:solidFill>
                  <a:srgbClr val="000000"/>
                </a:solidFill>
                <a:latin typeface="+mn-lt"/>
              </a:rPr>
              <a:t>SS2 </a:t>
            </a:r>
            <a:r>
              <a:rPr lang="en-US" altLang="zh-CN" sz="1800" dirty="0">
                <a:solidFill>
                  <a:srgbClr val="000000"/>
                </a:solidFill>
                <a:latin typeface="+mn-lt"/>
              </a:rPr>
              <a:t>– </a:t>
            </a:r>
            <a:r>
              <a:rPr lang="en-US" altLang="zh-CN" sz="1800" dirty="0" smtClean="0">
                <a:solidFill>
                  <a:srgbClr val="000000"/>
                </a:solidFill>
                <a:latin typeface="+mn-lt"/>
              </a:rPr>
              <a:t>Enterprise</a:t>
            </a:r>
            <a:endParaRPr lang="en-US" altLang="zh-CN" sz="1800" dirty="0">
              <a:solidFill>
                <a:srgbClr val="000000"/>
              </a:solidFill>
              <a:latin typeface="+mn-lt"/>
            </a:endParaRPr>
          </a:p>
          <a:p>
            <a:pPr lvl="1"/>
            <a:r>
              <a:rPr lang="en-US" altLang="zh-CN" sz="1600" dirty="0" smtClean="0">
                <a:solidFill>
                  <a:srgbClr val="000000"/>
                </a:solidFill>
                <a:latin typeface="+mn-lt"/>
              </a:rPr>
              <a:t>8 offices, 64 cubicles per office, 4 STAs per cubicle</a:t>
            </a:r>
          </a:p>
          <a:p>
            <a:pPr lvl="1"/>
            <a:r>
              <a:rPr lang="en-US" altLang="zh-CN" sz="1600" dirty="0" smtClean="0">
                <a:solidFill>
                  <a:srgbClr val="000000"/>
                </a:solidFill>
                <a:latin typeface="+mn-lt"/>
              </a:rPr>
              <a:t>4 Aps per office with non-overlapping channels</a:t>
            </a:r>
          </a:p>
          <a:p>
            <a:pPr lvl="1"/>
            <a:r>
              <a:rPr lang="en-US" altLang="zh-CN" sz="1600" dirty="0" smtClean="0">
                <a:solidFill>
                  <a:srgbClr val="000000"/>
                </a:solidFill>
                <a:latin typeface="+mn-lt"/>
              </a:rPr>
              <a:t>Mixed traffic model (with traffic ID NO. D1/D2/D3/D4 [2], i.e., DL only)</a:t>
            </a:r>
            <a:endParaRPr lang="en-US" altLang="zh-CN" sz="1600" dirty="0">
              <a:solidFill>
                <a:srgbClr val="000000"/>
              </a:solidFill>
              <a:latin typeface="+mn-lt"/>
            </a:endParaRPr>
          </a:p>
          <a:p>
            <a:pPr lvl="0"/>
            <a:r>
              <a:rPr lang="en-US" altLang="zh-CN" sz="1800" dirty="0" smtClean="0">
                <a:solidFill>
                  <a:srgbClr val="000000"/>
                </a:solidFill>
                <a:latin typeface="+mn-lt"/>
              </a:rPr>
              <a:t>SS3 </a:t>
            </a:r>
            <a:r>
              <a:rPr lang="en-US" altLang="zh-CN" sz="1800" dirty="0">
                <a:solidFill>
                  <a:srgbClr val="000000"/>
                </a:solidFill>
                <a:latin typeface="+mn-lt"/>
              </a:rPr>
              <a:t>– </a:t>
            </a:r>
            <a:r>
              <a:rPr lang="en-US" altLang="zh-CN" sz="1800" dirty="0" smtClean="0">
                <a:solidFill>
                  <a:srgbClr val="000000"/>
                </a:solidFill>
                <a:latin typeface="+mn-lt"/>
              </a:rPr>
              <a:t>Indoor</a:t>
            </a:r>
            <a:endParaRPr lang="en-US" altLang="zh-CN" sz="1800" dirty="0">
              <a:solidFill>
                <a:srgbClr val="000000"/>
              </a:solidFill>
              <a:latin typeface="+mn-lt"/>
            </a:endParaRPr>
          </a:p>
          <a:p>
            <a:pPr lvl="1"/>
            <a:r>
              <a:rPr lang="en-US" altLang="zh-CN" sz="1600" dirty="0" smtClean="0">
                <a:solidFill>
                  <a:srgbClr val="000000"/>
                </a:solidFill>
                <a:latin typeface="+mn-lt"/>
              </a:rPr>
              <a:t>19 </a:t>
            </a:r>
            <a:r>
              <a:rPr lang="en-US" altLang="zh-CN" sz="1600" dirty="0">
                <a:solidFill>
                  <a:srgbClr val="000000"/>
                </a:solidFill>
                <a:latin typeface="+mn-lt"/>
              </a:rPr>
              <a:t>BSSs, </a:t>
            </a:r>
            <a:r>
              <a:rPr lang="en-US" altLang="zh-CN" sz="1600" dirty="0" smtClean="0">
                <a:solidFill>
                  <a:srgbClr val="000000"/>
                </a:solidFill>
                <a:latin typeface="+mn-lt"/>
              </a:rPr>
              <a:t>30 </a:t>
            </a:r>
            <a:r>
              <a:rPr lang="en-US" altLang="zh-CN" sz="1600" dirty="0">
                <a:solidFill>
                  <a:srgbClr val="000000"/>
                </a:solidFill>
                <a:latin typeface="+mn-lt"/>
              </a:rPr>
              <a:t>STAs per </a:t>
            </a:r>
            <a:r>
              <a:rPr lang="en-US" altLang="zh-CN" sz="1600" dirty="0" smtClean="0">
                <a:solidFill>
                  <a:srgbClr val="000000"/>
                </a:solidFill>
                <a:latin typeface="+mn-lt"/>
              </a:rPr>
              <a:t>BSS</a:t>
            </a:r>
          </a:p>
          <a:p>
            <a:pPr lvl="1"/>
            <a:r>
              <a:rPr lang="en-US" altLang="zh-CN" sz="1600" dirty="0" smtClean="0">
                <a:solidFill>
                  <a:srgbClr val="000000"/>
                </a:solidFill>
                <a:latin typeface="+mn-lt"/>
              </a:rPr>
              <a:t>Full buffer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81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+mj-lt"/>
              </a:rPr>
              <a:t>Simulation Parameters</a:t>
            </a:r>
            <a:endParaRPr lang="zh-CN" altLang="en-US" dirty="0">
              <a:latin typeface="+mj-lt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572000"/>
          </a:xfrm>
        </p:spPr>
        <p:txBody>
          <a:bodyPr/>
          <a:lstStyle/>
          <a:p>
            <a:pPr marL="0" lvl="0" indent="0">
              <a:spcBef>
                <a:spcPts val="200"/>
              </a:spcBef>
              <a:buNone/>
            </a:pPr>
            <a:r>
              <a:rPr lang="en-US" altLang="zh-CN" sz="1800" dirty="0" smtClean="0">
                <a:solidFill>
                  <a:srgbClr val="000000"/>
                </a:solidFill>
                <a:latin typeface="+mn-lt"/>
              </a:rPr>
              <a:t>Main parameters are subject to the SSD [2] and EMD [3]</a:t>
            </a:r>
          </a:p>
          <a:p>
            <a:pPr lvl="0">
              <a:spcBef>
                <a:spcPts val="200"/>
              </a:spcBef>
            </a:pPr>
            <a:r>
              <a:rPr lang="en-US" altLang="zh-CN" sz="1600" dirty="0" smtClean="0">
                <a:solidFill>
                  <a:srgbClr val="000000"/>
                </a:solidFill>
                <a:latin typeface="+mn-lt"/>
              </a:rPr>
              <a:t>20MHz </a:t>
            </a:r>
            <a:r>
              <a:rPr lang="en-US" altLang="zh-CN" sz="1600" dirty="0">
                <a:solidFill>
                  <a:srgbClr val="000000"/>
                </a:solidFill>
                <a:latin typeface="+mn-lt"/>
              </a:rPr>
              <a:t>channel at </a:t>
            </a:r>
            <a:r>
              <a:rPr lang="en-US" altLang="zh-CN" sz="1600" dirty="0" smtClean="0">
                <a:solidFill>
                  <a:srgbClr val="000000"/>
                </a:solidFill>
                <a:latin typeface="+mn-lt"/>
              </a:rPr>
              <a:t>5G</a:t>
            </a:r>
          </a:p>
          <a:p>
            <a:pPr lvl="1">
              <a:spcBef>
                <a:spcPts val="200"/>
              </a:spcBef>
            </a:pPr>
            <a:r>
              <a:rPr lang="en-US" altLang="zh-CN" sz="1200" dirty="0" smtClean="0">
                <a:solidFill>
                  <a:srgbClr val="000000"/>
                </a:solidFill>
                <a:latin typeface="+mn-lt"/>
              </a:rPr>
              <a:t>For 11ac, EDCA, SU OFDM</a:t>
            </a:r>
          </a:p>
          <a:p>
            <a:pPr lvl="1">
              <a:spcBef>
                <a:spcPts val="200"/>
              </a:spcBef>
            </a:pPr>
            <a:r>
              <a:rPr lang="en-US" altLang="zh-CN" sz="1200" dirty="0" smtClean="0">
                <a:solidFill>
                  <a:srgbClr val="000000"/>
                </a:solidFill>
                <a:latin typeface="+mn-lt"/>
              </a:rPr>
              <a:t>For 11ax, SU OFDMA is applied on 9 26RUs for both DL and UL</a:t>
            </a:r>
            <a:endParaRPr lang="en-US" altLang="zh-CN" sz="1200" dirty="0">
              <a:solidFill>
                <a:srgbClr val="000000"/>
              </a:solidFill>
              <a:latin typeface="+mn-lt"/>
            </a:endParaRPr>
          </a:p>
          <a:p>
            <a:pPr>
              <a:spcBef>
                <a:spcPts val="200"/>
              </a:spcBef>
            </a:pPr>
            <a:r>
              <a:rPr lang="en-US" altLang="zh-CN" sz="1600" dirty="0">
                <a:solidFill>
                  <a:srgbClr val="000000"/>
                </a:solidFill>
                <a:latin typeface="+mn-lt"/>
              </a:rPr>
              <a:t>1*1 </a:t>
            </a:r>
            <a:r>
              <a:rPr lang="en-US" altLang="zh-CN" sz="1600" dirty="0" smtClean="0">
                <a:solidFill>
                  <a:srgbClr val="000000"/>
                </a:solidFill>
                <a:latin typeface="+mn-lt"/>
              </a:rPr>
              <a:t>antenna (</a:t>
            </a:r>
            <a:r>
              <a:rPr lang="en-US" altLang="zh-CN" sz="1600" dirty="0">
                <a:solidFill>
                  <a:srgbClr val="000000"/>
                </a:solidFill>
                <a:latin typeface="+mn-lt"/>
              </a:rPr>
              <a:t>No </a:t>
            </a:r>
            <a:r>
              <a:rPr lang="en-US" altLang="zh-CN" sz="1600" dirty="0" smtClean="0">
                <a:solidFill>
                  <a:srgbClr val="000000"/>
                </a:solidFill>
                <a:latin typeface="+mn-lt"/>
              </a:rPr>
              <a:t>MIMO): </a:t>
            </a:r>
            <a:r>
              <a:rPr lang="en-US" altLang="zh-CN" sz="1600" dirty="0">
                <a:solidFill>
                  <a:srgbClr val="000000"/>
                </a:solidFill>
                <a:latin typeface="+mn-lt"/>
              </a:rPr>
              <a:t>20dBm AP </a:t>
            </a:r>
            <a:r>
              <a:rPr lang="en-US" altLang="zh-CN" sz="1600" dirty="0" err="1">
                <a:solidFill>
                  <a:srgbClr val="000000"/>
                </a:solidFill>
                <a:latin typeface="+mn-lt"/>
              </a:rPr>
              <a:t>Tx</a:t>
            </a:r>
            <a:r>
              <a:rPr lang="en-US" altLang="zh-CN" sz="1600" dirty="0">
                <a:solidFill>
                  <a:srgbClr val="000000"/>
                </a:solidFill>
                <a:latin typeface="+mn-lt"/>
              </a:rPr>
              <a:t> power, 15dBm (-2dBi) STA </a:t>
            </a:r>
            <a:r>
              <a:rPr lang="en-US" altLang="zh-CN" sz="1600" dirty="0" err="1">
                <a:solidFill>
                  <a:srgbClr val="000000"/>
                </a:solidFill>
                <a:latin typeface="+mn-lt"/>
              </a:rPr>
              <a:t>Tx</a:t>
            </a:r>
            <a:r>
              <a:rPr lang="en-US" altLang="zh-CN" sz="16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+mn-lt"/>
              </a:rPr>
              <a:t>power</a:t>
            </a:r>
          </a:p>
          <a:p>
            <a:pPr lvl="0">
              <a:spcBef>
                <a:spcPts val="200"/>
              </a:spcBef>
            </a:pPr>
            <a:r>
              <a:rPr lang="en-US" altLang="zh-CN" sz="1600" dirty="0" smtClean="0">
                <a:solidFill>
                  <a:srgbClr val="000000"/>
                </a:solidFill>
                <a:latin typeface="+mn-lt"/>
              </a:rPr>
              <a:t>CCA PD level: -82dBm</a:t>
            </a:r>
          </a:p>
          <a:p>
            <a:pPr lvl="1">
              <a:spcBef>
                <a:spcPts val="200"/>
              </a:spcBef>
            </a:pPr>
            <a:r>
              <a:rPr lang="en-US" altLang="zh-CN" sz="1200" dirty="0" smtClean="0">
                <a:solidFill>
                  <a:srgbClr val="000000"/>
                </a:solidFill>
                <a:latin typeface="+mn-lt"/>
              </a:rPr>
              <a:t>For 11ax, no CCA after trigger for UL OFDMA</a:t>
            </a:r>
          </a:p>
          <a:p>
            <a:pPr lvl="0">
              <a:spcBef>
                <a:spcPts val="200"/>
              </a:spcBef>
            </a:pPr>
            <a:r>
              <a:rPr lang="en-US" altLang="zh-CN" sz="1600" dirty="0" smtClean="0">
                <a:solidFill>
                  <a:srgbClr val="000000"/>
                </a:solidFill>
                <a:latin typeface="+mn-lt"/>
              </a:rPr>
              <a:t>MCS based on link adaptation </a:t>
            </a:r>
          </a:p>
          <a:p>
            <a:pPr lvl="0">
              <a:spcBef>
                <a:spcPts val="200"/>
              </a:spcBef>
            </a:pPr>
            <a:r>
              <a:rPr lang="en-US" altLang="zh-CN" sz="1600" dirty="0" smtClean="0">
                <a:solidFill>
                  <a:srgbClr val="000000"/>
                </a:solidFill>
                <a:latin typeface="+mn-lt"/>
              </a:rPr>
              <a:t>RTS/CTS is on for both 11ac and 11ax (MU-CTS)</a:t>
            </a:r>
          </a:p>
          <a:p>
            <a:pPr lvl="0">
              <a:spcBef>
                <a:spcPts val="200"/>
              </a:spcBef>
            </a:pPr>
            <a:r>
              <a:rPr lang="en-US" altLang="zh-CN" sz="1600" dirty="0" smtClean="0">
                <a:solidFill>
                  <a:srgbClr val="000000"/>
                </a:solidFill>
                <a:latin typeface="+mn-lt"/>
              </a:rPr>
              <a:t>The used 11ax scheduler is illustrated below</a:t>
            </a:r>
          </a:p>
          <a:p>
            <a:pPr lvl="1">
              <a:spcBef>
                <a:spcPts val="200"/>
              </a:spcBef>
            </a:pPr>
            <a:r>
              <a:rPr lang="en-US" altLang="zh-CN" sz="1200" dirty="0" smtClean="0">
                <a:solidFill>
                  <a:srgbClr val="000000"/>
                </a:solidFill>
                <a:latin typeface="+mn-lt"/>
              </a:rPr>
              <a:t>All UL transmission is based on AP’s trigger</a:t>
            </a:r>
          </a:p>
          <a:p>
            <a:pPr lvl="1">
              <a:spcBef>
                <a:spcPts val="200"/>
              </a:spcBef>
            </a:pPr>
            <a:r>
              <a:rPr lang="en-US" altLang="zh-CN" sz="1200" dirty="0" smtClean="0">
                <a:solidFill>
                  <a:srgbClr val="000000"/>
                </a:solidFill>
                <a:latin typeface="+mn-lt"/>
              </a:rPr>
              <a:t>The DL/UL ratio in one TXOP is fixed in one scheduling window (4 windows per TXOP)</a:t>
            </a:r>
          </a:p>
          <a:p>
            <a:pPr lvl="2">
              <a:spcBef>
                <a:spcPts val="200"/>
              </a:spcBef>
            </a:pPr>
            <a:r>
              <a:rPr lang="en-US" altLang="zh-CN" sz="1000" dirty="0" smtClean="0">
                <a:solidFill>
                  <a:srgbClr val="000000"/>
                </a:solidFill>
                <a:latin typeface="+mn-lt"/>
              </a:rPr>
              <a:t>For DL+UL case, DL:UL = 3:2</a:t>
            </a:r>
          </a:p>
          <a:p>
            <a:pPr lvl="2">
              <a:spcBef>
                <a:spcPts val="200"/>
              </a:spcBef>
            </a:pPr>
            <a:r>
              <a:rPr lang="en-US" altLang="zh-CN" sz="1000" dirty="0" smtClean="0">
                <a:solidFill>
                  <a:srgbClr val="000000"/>
                </a:solidFill>
                <a:latin typeface="+mn-lt"/>
              </a:rPr>
              <a:t>For DL only case, DL:UL = 5:0</a:t>
            </a:r>
          </a:p>
          <a:p>
            <a:pPr lvl="2">
              <a:spcBef>
                <a:spcPts val="200"/>
              </a:spcBef>
            </a:pPr>
            <a:r>
              <a:rPr lang="en-US" altLang="zh-CN" sz="1000" dirty="0" smtClean="0">
                <a:solidFill>
                  <a:srgbClr val="000000"/>
                </a:solidFill>
                <a:latin typeface="+mn-lt"/>
              </a:rPr>
              <a:t>For UL only case, DL:UL = 0:5</a:t>
            </a:r>
            <a:endParaRPr lang="en-US" altLang="zh-CN" sz="1000" dirty="0">
              <a:solidFill>
                <a:srgbClr val="000000"/>
              </a:solidFill>
              <a:latin typeface="+mn-lt"/>
            </a:endParaRPr>
          </a:p>
          <a:p>
            <a:pPr lvl="3"/>
            <a:endParaRPr lang="en-US" altLang="zh-CN" sz="800" dirty="0" smtClean="0">
              <a:solidFill>
                <a:srgbClr val="000000"/>
              </a:solidFill>
              <a:latin typeface="+mn-lt"/>
            </a:endParaRPr>
          </a:p>
          <a:p>
            <a:pPr marL="1143000" lvl="3" indent="0">
              <a:buNone/>
            </a:pPr>
            <a:endParaRPr lang="en-US" altLang="zh-CN" sz="800" dirty="0">
              <a:solidFill>
                <a:srgbClr val="000000"/>
              </a:solidFill>
              <a:latin typeface="+mn-lt"/>
            </a:endParaRPr>
          </a:p>
          <a:p>
            <a:pPr lvl="0"/>
            <a:endParaRPr lang="en-US" altLang="zh-CN" sz="1600" dirty="0">
              <a:solidFill>
                <a:srgbClr val="000000"/>
              </a:solidFill>
              <a:latin typeface="+mn-lt"/>
            </a:endParaRPr>
          </a:p>
          <a:p>
            <a:endParaRPr lang="zh-CN" altLang="en-US" sz="2000" dirty="0">
              <a:latin typeface="+mn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4800600"/>
            <a:ext cx="5715000" cy="1646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96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Simulation Result – SS1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内容占位符 2"/>
          <p:cNvSpPr>
            <a:spLocks noGrp="1"/>
          </p:cNvSpPr>
          <p:nvPr>
            <p:ph idx="4294967295"/>
          </p:nvPr>
        </p:nvSpPr>
        <p:spPr>
          <a:xfrm>
            <a:off x="381000" y="4724400"/>
            <a:ext cx="8305800" cy="1676400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altLang="zh-CN" sz="1800" dirty="0" smtClean="0">
                <a:latin typeface="+mn-lt"/>
              </a:rPr>
              <a:t>Mixed DL+UL is simulated where 21% gain is achieved</a:t>
            </a:r>
          </a:p>
          <a:p>
            <a:r>
              <a:rPr lang="en-US" altLang="zh-CN" sz="1600" dirty="0" smtClean="0">
                <a:latin typeface="+mn-lt"/>
              </a:rPr>
              <a:t>DL-portion throughput is significantly improved due to more </a:t>
            </a:r>
            <a:r>
              <a:rPr lang="en-US" altLang="zh-CN" sz="1600" dirty="0" err="1" smtClean="0">
                <a:latin typeface="+mn-lt"/>
              </a:rPr>
              <a:t>Tx</a:t>
            </a:r>
            <a:r>
              <a:rPr lang="en-US" altLang="zh-CN" sz="1600" dirty="0" smtClean="0">
                <a:latin typeface="+mn-lt"/>
              </a:rPr>
              <a:t> opportunity at AP side</a:t>
            </a:r>
          </a:p>
          <a:p>
            <a:r>
              <a:rPr lang="en-US" altLang="zh-CN" sz="1600" dirty="0" smtClean="0">
                <a:latin typeface="+mn-lt"/>
              </a:rPr>
              <a:t>UL-portion throughput is limited by predefined DL:UL channel occupation in scheduler </a:t>
            </a:r>
          </a:p>
        </p:txBody>
      </p:sp>
      <p:graphicFrame>
        <p:nvGraphicFramePr>
          <p:cNvPr id="7" name="图表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657123"/>
              </p:ext>
            </p:extLst>
          </p:nvPr>
        </p:nvGraphicFramePr>
        <p:xfrm>
          <a:off x="2057400" y="1570277"/>
          <a:ext cx="4648200" cy="2794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83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432000"/>
            <a:ext cx="8229600" cy="113453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</a:rPr>
              <a:t>Simulation Result – SS2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内容占位符 2"/>
          <p:cNvSpPr>
            <a:spLocks noGrp="1"/>
          </p:cNvSpPr>
          <p:nvPr>
            <p:ph idx="4294967295"/>
          </p:nvPr>
        </p:nvSpPr>
        <p:spPr>
          <a:xfrm>
            <a:off x="1600200" y="2057400"/>
            <a:ext cx="2286000" cy="1981200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altLang="zh-CN" sz="1800" dirty="0" smtClean="0">
                <a:latin typeface="+mn-lt"/>
              </a:rPr>
              <a:t>Mixed DL </a:t>
            </a:r>
            <a:r>
              <a:rPr lang="en-US" altLang="zh-CN" sz="1800" dirty="0" smtClean="0">
                <a:latin typeface="+mn-lt"/>
              </a:rPr>
              <a:t>Only traffic </a:t>
            </a:r>
            <a:r>
              <a:rPr lang="en-US" altLang="zh-CN" sz="1800" dirty="0" smtClean="0">
                <a:latin typeface="+mn-lt"/>
              </a:rPr>
              <a:t>is simulated where 188% gain is achieved</a:t>
            </a: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6829760"/>
              </p:ext>
            </p:extLst>
          </p:nvPr>
        </p:nvGraphicFramePr>
        <p:xfrm>
          <a:off x="533400" y="4309735"/>
          <a:ext cx="8229599" cy="19278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5262"/>
                <a:gridCol w="960013"/>
                <a:gridCol w="1118925"/>
                <a:gridCol w="1295400"/>
                <a:gridCol w="1371600"/>
                <a:gridCol w="1734197"/>
                <a:gridCol w="704202"/>
              </a:tblGrid>
              <a:tr h="0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Traffic model for each AP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dirty="0" err="1">
                          <a:effectLst/>
                        </a:rPr>
                        <a:t>Sim</a:t>
                      </a:r>
                      <a:r>
                        <a:rPr lang="en-GB" sz="1050" dirty="0">
                          <a:effectLst/>
                        </a:rPr>
                        <a:t> Traffic Identifier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Source/Sink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Traffic Model</a:t>
                      </a:r>
                      <a:r>
                        <a:rPr lang="en-GB" sz="1050" baseline="30000" dirty="0">
                          <a:effectLst/>
                        </a:rPr>
                        <a:t>1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Traffic Model Class Identifier</a:t>
                      </a:r>
                      <a:r>
                        <a:rPr lang="en-GB" sz="1050" baseline="30000" dirty="0">
                          <a:effectLst/>
                        </a:rPr>
                        <a:t>2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Directional</a:t>
                      </a:r>
                      <a:r>
                        <a:rPr lang="en-GB" sz="1050" baseline="30000">
                          <a:effectLst/>
                        </a:rPr>
                        <a:t>3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Number of Traffic Services Assigned to STAs in Sim Population (Source/Sink)</a:t>
                      </a:r>
                      <a:r>
                        <a:rPr lang="en-GB" sz="1050" baseline="30000">
                          <a:effectLst/>
                        </a:rPr>
                        <a:t>4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AC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D1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AP/STA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Buffered Video Streaming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BV6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Asymmetric Bi-directional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2/2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VI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D2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AP/STA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Buffered Video Streaming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BV3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Asymmetric Bi-directional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6/6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VI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4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D3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AP/STA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VDI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VDI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Asymmetric Bi-directional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48/48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VI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1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D4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AP/STA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VoIP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VOIP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Symmetric Bi-directional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10/10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VO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7" name="图表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9524083"/>
              </p:ext>
            </p:extLst>
          </p:nvPr>
        </p:nvGraphicFramePr>
        <p:xfrm>
          <a:off x="3984697" y="1465811"/>
          <a:ext cx="4191000" cy="2642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8551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Simulation Result – SS3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内容占位符 2"/>
          <p:cNvSpPr>
            <a:spLocks noGrp="1"/>
          </p:cNvSpPr>
          <p:nvPr>
            <p:ph idx="4294967295"/>
          </p:nvPr>
        </p:nvSpPr>
        <p:spPr>
          <a:xfrm>
            <a:off x="381000" y="4648200"/>
            <a:ext cx="8305800" cy="14478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600" dirty="0" smtClean="0">
                <a:latin typeface="+mn-lt"/>
              </a:rPr>
              <a:t>For DL only case, </a:t>
            </a:r>
            <a:r>
              <a:rPr lang="en-US" altLang="zh-CN" sz="1600" dirty="0" smtClean="0">
                <a:latin typeface="+mn-lt"/>
              </a:rPr>
              <a:t>63% </a:t>
            </a:r>
            <a:r>
              <a:rPr lang="en-US" altLang="zh-CN" sz="1600" dirty="0" smtClean="0">
                <a:latin typeface="+mn-lt"/>
              </a:rPr>
              <a:t>gain is achieved </a:t>
            </a:r>
          </a:p>
          <a:p>
            <a:pPr lvl="1"/>
            <a:r>
              <a:rPr lang="en-US" altLang="zh-CN" sz="1400" dirty="0" smtClean="0">
                <a:latin typeface="+mn-lt"/>
              </a:rPr>
              <a:t>mainly from frequency selectivity</a:t>
            </a:r>
          </a:p>
          <a:p>
            <a:r>
              <a:rPr lang="en-US" altLang="zh-CN" sz="1600" dirty="0">
                <a:latin typeface="+mn-lt"/>
              </a:rPr>
              <a:t>For UL only case, 278% gain is achieved </a:t>
            </a:r>
            <a:r>
              <a:rPr lang="en-US" altLang="zh-CN" sz="1600" dirty="0" smtClean="0">
                <a:latin typeface="+mn-lt"/>
              </a:rPr>
              <a:t>(</a:t>
            </a:r>
            <a:r>
              <a:rPr lang="en-US" altLang="zh-CN" sz="1600" dirty="0" smtClean="0">
                <a:solidFill>
                  <a:srgbClr val="FF0000"/>
                </a:solidFill>
                <a:latin typeface="+mn-lt"/>
              </a:rPr>
              <a:t>almost 4x</a:t>
            </a:r>
            <a:r>
              <a:rPr lang="en-US" altLang="zh-CN" sz="1600" dirty="0" smtClean="0">
                <a:latin typeface="+mn-lt"/>
              </a:rPr>
              <a:t>)</a:t>
            </a:r>
          </a:p>
          <a:p>
            <a:pPr lvl="1"/>
            <a:r>
              <a:rPr lang="en-US" altLang="zh-CN" sz="1400" dirty="0" smtClean="0">
                <a:latin typeface="+mn-lt"/>
              </a:rPr>
              <a:t>mainly </a:t>
            </a:r>
            <a:r>
              <a:rPr lang="en-US" altLang="zh-CN" sz="1400" dirty="0">
                <a:latin typeface="+mn-lt"/>
              </a:rPr>
              <a:t>from </a:t>
            </a:r>
            <a:r>
              <a:rPr lang="en-US" altLang="zh-CN" sz="1400" dirty="0" smtClean="0">
                <a:latin typeface="+mn-lt"/>
              </a:rPr>
              <a:t>few contention overhead</a:t>
            </a:r>
            <a:endParaRPr lang="en-US" altLang="zh-CN" sz="1400" dirty="0">
              <a:latin typeface="+mn-lt"/>
            </a:endParaRPr>
          </a:p>
          <a:p>
            <a:r>
              <a:rPr lang="en-US" altLang="zh-CN" sz="1600" dirty="0" smtClean="0">
                <a:latin typeface="+mn-lt"/>
              </a:rPr>
              <a:t>For mixed </a:t>
            </a:r>
            <a:r>
              <a:rPr lang="en-US" altLang="zh-CN" sz="1600" dirty="0">
                <a:latin typeface="+mn-lt"/>
              </a:rPr>
              <a:t>DL+UL </a:t>
            </a:r>
            <a:r>
              <a:rPr lang="en-US" altLang="zh-CN" sz="1600" dirty="0" smtClean="0">
                <a:latin typeface="+mn-lt"/>
              </a:rPr>
              <a:t>case, 182% </a:t>
            </a:r>
            <a:r>
              <a:rPr lang="en-US" altLang="zh-CN" sz="1600" dirty="0">
                <a:latin typeface="+mn-lt"/>
              </a:rPr>
              <a:t>gain is achieved</a:t>
            </a:r>
          </a:p>
        </p:txBody>
      </p:sp>
      <p:graphicFrame>
        <p:nvGraphicFramePr>
          <p:cNvPr id="5" name="图表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2746264"/>
              </p:ext>
            </p:extLst>
          </p:nvPr>
        </p:nvGraphicFramePr>
        <p:xfrm>
          <a:off x="2133600" y="1566535"/>
          <a:ext cx="460057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7019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Conclusion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67544" y="1340768"/>
            <a:ext cx="8229600" cy="506003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>
                <a:latin typeface="+mn-lt"/>
              </a:rPr>
              <a:t>4x gain could almost be achieved in SS3 uplink-only case.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+mn-lt"/>
              </a:rPr>
              <a:t>The gain of OFDMA over OFDM is mainly from MU diversity in frequency, lower contention overhead in UL and more transmission opportunity in DL (for mixed DL+UL case).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+mn-lt"/>
              </a:rPr>
              <a:t>Additional gain could be obtained by applying more 11ax features such as enhanced DL MU-MIMO, UL MU-MIMO as well as spatial reuse.</a:t>
            </a:r>
          </a:p>
          <a:p>
            <a:r>
              <a:rPr lang="en-US" sz="2000" dirty="0" smtClean="0">
                <a:latin typeface="+mn-lt"/>
              </a:rPr>
              <a:t>We suggest more companies to contribute to the 11ax PAR verification in future</a:t>
            </a:r>
          </a:p>
          <a:p>
            <a:pPr lvl="1"/>
            <a:r>
              <a:rPr lang="en-US" altLang="zh-CN" sz="1600" dirty="0" smtClean="0">
                <a:latin typeface="+mn-lt"/>
              </a:rPr>
              <a:t>using </a:t>
            </a:r>
            <a:r>
              <a:rPr lang="en-US" altLang="zh-CN" sz="1600" dirty="0">
                <a:latin typeface="+mn-lt"/>
              </a:rPr>
              <a:t>standard 11ax scenarios as much as </a:t>
            </a:r>
            <a:r>
              <a:rPr lang="en-US" altLang="zh-CN" sz="1600" dirty="0" smtClean="0">
                <a:latin typeface="+mn-lt"/>
              </a:rPr>
              <a:t>possible</a:t>
            </a:r>
          </a:p>
          <a:p>
            <a:pPr lvl="1"/>
            <a:r>
              <a:rPr lang="en-US" altLang="zh-CN" sz="1600" dirty="0">
                <a:latin typeface="+mn-lt"/>
              </a:rPr>
              <a:t>based on a common 11ac baseline</a:t>
            </a:r>
          </a:p>
          <a:p>
            <a:pPr lvl="1"/>
            <a:r>
              <a:rPr lang="en-US" altLang="zh-CN" sz="1600" dirty="0" smtClean="0">
                <a:latin typeface="+mn-lt"/>
              </a:rPr>
              <a:t>trying to align the 11ax MAC mechanism (especially the scheduler)</a:t>
            </a:r>
            <a:endParaRPr lang="en-US" altLang="zh-CN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0343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3200" b="1" dirty="0">
                <a:solidFill>
                  <a:schemeClr val="tx2"/>
                </a:solidFill>
              </a:rPr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1981200"/>
            <a:ext cx="7772400" cy="420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>
              <a:spcBef>
                <a:spcPct val="20000"/>
              </a:spcBef>
              <a:buChar char="•"/>
              <a:defRPr sz="2000" b="1">
                <a:latin typeface="+mn-lt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+mn-lt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latin typeface="+mn-lt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latin typeface="+mn-lt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latin typeface="+mn-lt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9pPr>
          </a:lstStyle>
          <a:p>
            <a:r>
              <a:rPr lang="en-US" dirty="0"/>
              <a:t>[1] </a:t>
            </a:r>
            <a:r>
              <a:rPr lang="en-US" dirty="0" smtClean="0"/>
              <a:t>11-14-0165-01-0hew-802-11-hew-sg-proposed-par</a:t>
            </a:r>
          </a:p>
          <a:p>
            <a:r>
              <a:rPr lang="en-US" dirty="0" smtClean="0"/>
              <a:t>[2] 11-14-0980-16-00ax-simulation-scenarios</a:t>
            </a:r>
          </a:p>
          <a:p>
            <a:r>
              <a:rPr lang="en-US" altLang="zh-CN" dirty="0"/>
              <a:t>[3] 11-14-0571-12-00ax-evaluation-methodology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36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75368</TotalTime>
  <Words>711</Words>
  <Application>Microsoft Office PowerPoint</Application>
  <PresentationFormat>全屏显示(4:3)</PresentationFormat>
  <Paragraphs>127</Paragraphs>
  <Slides>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6" baseType="lpstr">
      <vt:lpstr>굴림</vt:lpstr>
      <vt:lpstr>宋体</vt:lpstr>
      <vt:lpstr>Arial</vt:lpstr>
      <vt:lpstr>Arial</vt:lpstr>
      <vt:lpstr>Calibri</vt:lpstr>
      <vt:lpstr>Times New Roman</vt:lpstr>
      <vt:lpstr>1_Extend Submission Template</vt:lpstr>
      <vt:lpstr>Preliminary 11ax PAR Verification</vt:lpstr>
      <vt:lpstr>Introduction</vt:lpstr>
      <vt:lpstr>Simulation Scenario</vt:lpstr>
      <vt:lpstr>Simulation Parameters</vt:lpstr>
      <vt:lpstr>Simulation Result – SS1</vt:lpstr>
      <vt:lpstr>Simulation Result – SS2</vt:lpstr>
      <vt:lpstr>Simulation Result – SS3</vt:lpstr>
      <vt:lpstr>Conclusion</vt:lpstr>
      <vt:lpstr>PowerPoint 演示文稿</vt:lpstr>
    </vt:vector>
  </TitlesOfParts>
  <Company>Marvell Semiconductor,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 of buffer status reporting</dc:title>
  <dc:creator>stephane.baron@crf.canon.fr;pascal.viger@crf.canon.fr</dc:creator>
  <cp:lastModifiedBy>Suhongjia (Edward)</cp:lastModifiedBy>
  <cp:revision>3100</cp:revision>
  <cp:lastPrinted>1998-02-10T13:28:06Z</cp:lastPrinted>
  <dcterms:created xsi:type="dcterms:W3CDTF">2009-12-02T19:05:24Z</dcterms:created>
  <dcterms:modified xsi:type="dcterms:W3CDTF">2016-09-12T08:52:31Z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