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47" r:id="rId4"/>
    <p:sldId id="548" r:id="rId5"/>
    <p:sldId id="544" r:id="rId6"/>
    <p:sldId id="549" r:id="rId7"/>
    <p:sldId id="550" r:id="rId8"/>
    <p:sldId id="545" r:id="rId9"/>
    <p:sldId id="5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95501" autoAdjust="0"/>
  </p:normalViewPr>
  <p:slideViewPr>
    <p:cSldViewPr>
      <p:cViewPr varScale="1">
        <p:scale>
          <a:sx n="115" d="100"/>
          <a:sy n="115" d="100"/>
        </p:scale>
        <p:origin x="12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226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600" b="1" i="0" baseline="0" dirty="0" smtClean="0">
                <a:effectLst/>
              </a:rPr>
              <a:t>SS1 average throughput per STA (Mbps)</a:t>
            </a:r>
            <a:endParaRPr lang="zh-CN" altLang="zh-CN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Sheet1!$E$5:$E$7</c:f>
              <c:numCache>
                <c:formatCode>0.000</c:formatCode>
                <c:ptCount val="3"/>
                <c:pt idx="0">
                  <c:v>0.20133000000000004</c:v>
                </c:pt>
                <c:pt idx="1">
                  <c:v>1.71631</c:v>
                </c:pt>
                <c:pt idx="2">
                  <c:v>1.91764</c:v>
                </c:pt>
              </c:numCache>
            </c:numRef>
          </c:val>
        </c:ser>
        <c:ser>
          <c:idx val="1"/>
          <c:order val="1"/>
          <c:tx>
            <c:strRef>
              <c:f>Sheet1!$F$4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Sheet1!$F$5:$F$7</c:f>
              <c:numCache>
                <c:formatCode>0.000</c:formatCode>
                <c:ptCount val="3"/>
                <c:pt idx="0">
                  <c:v>1.4937100000000001</c:v>
                </c:pt>
                <c:pt idx="1">
                  <c:v>0.82496000000000014</c:v>
                </c:pt>
                <c:pt idx="2">
                  <c:v>2.31867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9419168"/>
        <c:axId val="789419560"/>
        <c:axId val="0"/>
      </c:bar3DChart>
      <c:catAx>
        <c:axId val="78941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89419560"/>
        <c:crosses val="autoZero"/>
        <c:auto val="1"/>
        <c:lblAlgn val="ctr"/>
        <c:lblOffset val="100"/>
        <c:noMultiLvlLbl val="0"/>
      </c:catAx>
      <c:valAx>
        <c:axId val="78941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89419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SS2 average throughput per STA (Mbps)</a:t>
            </a:r>
            <a:endParaRPr lang="zh-CN" altLang="zh-CN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Sheet1!$H$4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Sheet1!$D$5:$D$7</c15:sqref>
                  </c15:fullRef>
                </c:ext>
              </c:extLst>
              <c:f>Sheet1!$D$5</c:f>
              <c:strCache>
                <c:ptCount val="1"/>
                <c:pt idx="0">
                  <c:v>DL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Sheet1!$H$5:$H$7</c15:sqref>
                  </c15:fullRef>
                </c:ext>
              </c:extLst>
              <c:f>Sheet1!$H$5</c:f>
              <c:numCache>
                <c:formatCode>0.000</c:formatCode>
                <c:ptCount val="1"/>
                <c:pt idx="0">
                  <c:v>6.3837890625000004E-2</c:v>
                </c:pt>
              </c:numCache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Sheet1!$D$5:$D$7</c15:sqref>
                  </c15:fullRef>
                </c:ext>
              </c:extLst>
              <c:f>Sheet1!$D$5</c:f>
              <c:strCache>
                <c:ptCount val="1"/>
                <c:pt idx="0">
                  <c:v>DL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Sheet1!$I$5:$I$7</c15:sqref>
                  </c15:fullRef>
                </c:ext>
              </c:extLst>
              <c:f>Sheet1!$I$5</c:f>
              <c:numCache>
                <c:formatCode>0.000</c:formatCode>
                <c:ptCount val="1"/>
                <c:pt idx="0">
                  <c:v>0.18387858072916666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3568512"/>
        <c:axId val="423566944"/>
        <c:axId val="0"/>
      </c:bar3DChart>
      <c:catAx>
        <c:axId val="42356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3566944"/>
        <c:crosses val="autoZero"/>
        <c:auto val="1"/>
        <c:lblAlgn val="ctr"/>
        <c:lblOffset val="100"/>
        <c:noMultiLvlLbl val="0"/>
      </c:catAx>
      <c:valAx>
        <c:axId val="42356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3568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srgbClr val="000000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600" b="1" i="0" baseline="0" dirty="0" smtClean="0">
                <a:effectLst/>
              </a:rPr>
              <a:t>SS3 average throughput per STA (Mbps)</a:t>
            </a:r>
            <a:endParaRPr lang="zh-CN" altLang="zh-CN" sz="1600" dirty="0" smtClean="0">
              <a:effectLst/>
            </a:endParaRPr>
          </a:p>
        </c:rich>
      </c:tx>
      <c:layout>
        <c:manualLayout>
          <c:xMode val="edge"/>
          <c:yMode val="edge"/>
          <c:x val="0.115300152698304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srgbClr val="000000">
                  <a:lumMod val="65000"/>
                  <a:lumOff val="35000"/>
                </a:srgb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Sheet1!$M$5:$M$7</c:f>
              <c:numCache>
                <c:formatCode>0.000</c:formatCode>
                <c:ptCount val="3"/>
                <c:pt idx="0">
                  <c:v>0.30457894736842112</c:v>
                </c:pt>
                <c:pt idx="1">
                  <c:v>0.19122807017543858</c:v>
                </c:pt>
                <c:pt idx="2">
                  <c:v>0.18903508771929825</c:v>
                </c:pt>
              </c:numCache>
            </c:numRef>
          </c:val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Sheet1!$N$5:$N$7</c:f>
              <c:numCache>
                <c:formatCode>0.000</c:formatCode>
                <c:ptCount val="3"/>
                <c:pt idx="0">
                  <c:v>0.49780701754385964</c:v>
                </c:pt>
                <c:pt idx="1">
                  <c:v>0.6679166666666666</c:v>
                </c:pt>
                <c:pt idx="2">
                  <c:v>0.53359649122807018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4615608"/>
        <c:axId val="594616000"/>
        <c:axId val="0"/>
      </c:bar3DChart>
      <c:catAx>
        <c:axId val="59461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94616000"/>
        <c:crosses val="autoZero"/>
        <c:auto val="1"/>
        <c:lblAlgn val="ctr"/>
        <c:lblOffset val="100"/>
        <c:noMultiLvlLbl val="0"/>
      </c:catAx>
      <c:valAx>
        <c:axId val="5946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94615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</a:t>
            </a:r>
            <a:r>
              <a:rPr lang="en-US" dirty="0" smtClean="0"/>
              <a:t>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11-16/1198r1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5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err="1" smtClean="0">
                <a:solidFill>
                  <a:schemeClr val="tx1"/>
                </a:solidFill>
                <a:ea typeface="굴림" pitchFamily="34" charset="-127"/>
              </a:rPr>
              <a:t>Septemper</a:t>
            </a:r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 </a:t>
            </a:r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324600" y="6477000"/>
            <a:ext cx="2429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baseline="0" dirty="0" err="1" smtClean="0"/>
              <a:t>Hongjia</a:t>
            </a:r>
            <a:r>
              <a:rPr lang="en-US" baseline="0" dirty="0" smtClean="0"/>
              <a:t> Su et al., </a:t>
            </a:r>
            <a:r>
              <a:rPr lang="nl-NL" altLang="zh-CN" dirty="0" smtClean="0">
                <a:solidFill>
                  <a:srgbClr val="000000"/>
                </a:solidFill>
              </a:rPr>
              <a:t>Huawei Technologies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Preliminary 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2016-09-12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514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56174"/>
              </p:ext>
            </p:extLst>
          </p:nvPr>
        </p:nvGraphicFramePr>
        <p:xfrm>
          <a:off x="685800" y="3115786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Hongjia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Huawei Technologies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No.200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Jinsu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Road,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Jinqiao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Pudong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Shanghai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suhongjia@huawei.com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Jiyong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pangjiyong@huawei.com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Zhu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zhujun75@huawei.com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zhangjiayin@huawei.com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machixiang@huawei.com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Introduction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380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 required in the PAR document [1], 11ax targets to achieve at least </a:t>
            </a:r>
            <a:r>
              <a:rPr lang="en-GB" altLang="zh-CN" sz="2000" dirty="0" smtClean="0"/>
              <a:t>four </a:t>
            </a:r>
            <a:r>
              <a:rPr lang="en-GB" altLang="zh-CN" sz="2000" dirty="0"/>
              <a:t>times </a:t>
            </a:r>
            <a:r>
              <a:rPr lang="en-GB" altLang="zh-CN" sz="2000" dirty="0" smtClean="0"/>
              <a:t>improvement of average throughput per station compared to 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Companies had put a lot of efforts into the joint system-level simulation calibration based on [2, 3].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In this presentation, we provide our initial performance comparison between 11ac (OFDM) and 11ax (OFDMA) in scenarios 1&amp;2&amp;3 defined in [2] based upon the </a:t>
            </a:r>
            <a:r>
              <a:rPr lang="en-US" altLang="zh-CN" sz="2000" dirty="0"/>
              <a:t>evaluation </a:t>
            </a:r>
            <a:r>
              <a:rPr lang="en-US" altLang="zh-CN" sz="2000" dirty="0" smtClean="0"/>
              <a:t>methodology described in [</a:t>
            </a:r>
            <a:r>
              <a:rPr lang="en-US" altLang="zh-CN" sz="2000" dirty="0"/>
              <a:t>3</a:t>
            </a:r>
            <a:r>
              <a:rPr lang="en-US" altLang="zh-CN" sz="2000" dirty="0" smtClean="0"/>
              <a:t>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/>
              <a:t>The performance gain varies greatly from scenario to scenario and more group works are encouraged to verify the PAR requirement.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Scenario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+mn-lt"/>
              </a:rPr>
              <a:t>Standard 11ax scenarios are used as defined in [2]</a:t>
            </a:r>
          </a:p>
          <a:p>
            <a:r>
              <a:rPr lang="en-US" altLang="zh-CN" sz="1800" dirty="0" smtClean="0">
                <a:latin typeface="+mn-lt"/>
              </a:rPr>
              <a:t>SS1 </a:t>
            </a:r>
            <a:r>
              <a:rPr lang="en-US" altLang="zh-CN" sz="1800" dirty="0">
                <a:latin typeface="+mn-lt"/>
              </a:rPr>
              <a:t>– Residential</a:t>
            </a:r>
          </a:p>
          <a:p>
            <a:pPr lvl="1"/>
            <a:r>
              <a:rPr lang="en-US" altLang="zh-CN" sz="1600" dirty="0">
                <a:latin typeface="+mn-lt"/>
              </a:rPr>
              <a:t>5 floor, 20 rooms per floor, 10 STAs per room</a:t>
            </a:r>
          </a:p>
          <a:p>
            <a:pPr lvl="1"/>
            <a:r>
              <a:rPr lang="en-US" altLang="zh-CN" sz="1600" dirty="0">
                <a:latin typeface="+mn-lt"/>
              </a:rPr>
              <a:t>Reuse 3 </a:t>
            </a:r>
            <a:r>
              <a:rPr lang="en-US" altLang="zh-CN" sz="1600" dirty="0" smtClean="0">
                <a:latin typeface="+mn-lt"/>
              </a:rPr>
              <a:t>randomly</a:t>
            </a:r>
          </a:p>
          <a:p>
            <a:pPr lvl="1"/>
            <a:r>
              <a:rPr lang="en-US" altLang="zh-CN" sz="1600" dirty="0" smtClean="0">
                <a:latin typeface="+mn-lt"/>
              </a:rPr>
              <a:t>Full buffer</a:t>
            </a:r>
            <a:endParaRPr lang="en-US" altLang="zh-CN" sz="1600" dirty="0"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SS2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Enterprise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8 offices, 64 cubicles per office, 4 STAs per cubicle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4 Aps per office with non-overlapping channels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Mixed traffic model (with traffic ID NO. D1/D2/D3/D4 [2], i.e., DL only)</a:t>
            </a:r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SS3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Indoor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19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BSSs,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30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STAs per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BSS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Full buffer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Parameters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pPr marL="0" lvl="0" indent="0">
              <a:spcBef>
                <a:spcPts val="200"/>
              </a:spcBef>
              <a:buNone/>
            </a:pP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Main parameters are subject to the SSD [2] and EMD [3]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20MHz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channel at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5G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11ac, EDCA, SU OFDM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SU OFDMA is applied on 9 26RUs for both DL and UL</a:t>
            </a:r>
            <a:endParaRPr lang="en-US" altLang="zh-CN" sz="12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20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1*1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antenna (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No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MIMO):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20dBm AP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power, 15dBm (-2dBi) STA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power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CCA PD level: -82dBm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no CCA after trigger for UL OFDMA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MCS based on link adaptation 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RTS/CTS is on for both 11ac and 11ax (MU-CTS)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The used 11ax scheduler is illustrated below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All UL transmission is based on AP’s trigger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The DL/UL ratio in one TXOP is fixed in one scheduling window (4 windows per TXOP)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DL+UL case, DL:UL = 3:2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 only case, DL:UL = 5:0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UL only case, DL:UL = 0:5</a:t>
            </a:r>
            <a:endParaRPr lang="en-US" altLang="zh-CN" sz="1000" dirty="0">
              <a:solidFill>
                <a:srgbClr val="000000"/>
              </a:solidFill>
              <a:latin typeface="+mn-lt"/>
            </a:endParaRPr>
          </a:p>
          <a:p>
            <a:pPr lvl="3"/>
            <a:endParaRPr lang="en-US" altLang="zh-CN" sz="800" dirty="0" smtClean="0">
              <a:solidFill>
                <a:srgbClr val="000000"/>
              </a:solidFill>
              <a:latin typeface="+mn-lt"/>
            </a:endParaRPr>
          </a:p>
          <a:p>
            <a:pPr marL="1143000" lvl="3" indent="0">
              <a:buNone/>
            </a:pPr>
            <a:endParaRPr lang="en-US" altLang="zh-CN" sz="800" dirty="0">
              <a:solidFill>
                <a:srgbClr val="000000"/>
              </a:solidFill>
              <a:latin typeface="+mn-lt"/>
            </a:endParaRPr>
          </a:p>
          <a:p>
            <a:pPr lvl="0"/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endParaRPr lang="zh-CN" altLang="en-US" sz="200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800600"/>
            <a:ext cx="5715000" cy="16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SS1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724400"/>
            <a:ext cx="8305800" cy="1676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DL+UL is simulated where 21% gain is achieved</a:t>
            </a:r>
          </a:p>
          <a:p>
            <a:r>
              <a:rPr lang="en-US" altLang="zh-CN" sz="1600" dirty="0" smtClean="0">
                <a:latin typeface="+mn-lt"/>
              </a:rPr>
              <a:t>DL-portion throughput is significantly improved due to more </a:t>
            </a:r>
            <a:r>
              <a:rPr lang="en-US" altLang="zh-CN" sz="1600" dirty="0" err="1" smtClean="0">
                <a:latin typeface="+mn-lt"/>
              </a:rPr>
              <a:t>Tx</a:t>
            </a:r>
            <a:r>
              <a:rPr lang="en-US" altLang="zh-CN" sz="1600" dirty="0" smtClean="0">
                <a:latin typeface="+mn-lt"/>
              </a:rPr>
              <a:t> opportunity at AP side</a:t>
            </a:r>
          </a:p>
          <a:p>
            <a:r>
              <a:rPr lang="en-US" altLang="zh-CN" sz="1600" dirty="0" smtClean="0">
                <a:latin typeface="+mn-lt"/>
              </a:rPr>
              <a:t>UL-portion throughput is limited by predefined DL:UL channel occupation in scheduler 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57123"/>
              </p:ext>
            </p:extLst>
          </p:nvPr>
        </p:nvGraphicFramePr>
        <p:xfrm>
          <a:off x="2057400" y="1570277"/>
          <a:ext cx="4648200" cy="279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Simulation Result – SS2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1600200" y="2057400"/>
            <a:ext cx="2286000" cy="1981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 </a:t>
            </a:r>
            <a:r>
              <a:rPr lang="en-US" altLang="zh-CN" sz="1800" dirty="0" smtClean="0">
                <a:latin typeface="+mn-lt"/>
              </a:rPr>
              <a:t>Only traffic </a:t>
            </a:r>
            <a:r>
              <a:rPr lang="en-US" altLang="zh-CN" sz="1800" dirty="0" smtClean="0">
                <a:latin typeface="+mn-lt"/>
              </a:rPr>
              <a:t>is simulated where 188% gain is achieved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29760"/>
              </p:ext>
            </p:extLst>
          </p:nvPr>
        </p:nvGraphicFramePr>
        <p:xfrm>
          <a:off x="533400" y="4309735"/>
          <a:ext cx="8229599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262"/>
                <a:gridCol w="960013"/>
                <a:gridCol w="1118925"/>
                <a:gridCol w="1295400"/>
                <a:gridCol w="1371600"/>
                <a:gridCol w="1734197"/>
                <a:gridCol w="70420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Traffic model for each AP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Sim</a:t>
                      </a:r>
                      <a:r>
                        <a:rPr lang="en-GB" sz="1050" dirty="0">
                          <a:effectLst/>
                        </a:rPr>
                        <a:t> Traffic Identifier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Source/Sink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</a:t>
                      </a:r>
                      <a:r>
                        <a:rPr lang="en-GB" sz="1050" baseline="30000" dirty="0">
                          <a:effectLst/>
                        </a:rPr>
                        <a:t>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 Class Identifier</a:t>
                      </a:r>
                      <a:r>
                        <a:rPr lang="en-GB" sz="1050" baseline="30000" dirty="0">
                          <a:effectLst/>
                        </a:rPr>
                        <a:t>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Directional</a:t>
                      </a:r>
                      <a:r>
                        <a:rPr lang="en-GB" sz="1050" baseline="30000">
                          <a:effectLst/>
                        </a:rPr>
                        <a:t>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Traffic Services Assigned to STAs in Sim Population (Source/Sink)</a:t>
                      </a:r>
                      <a:r>
                        <a:rPr lang="en-GB" sz="1050" baseline="30000">
                          <a:effectLst/>
                        </a:rPr>
                        <a:t>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AC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BV6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Asymmetric Bi-directional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2/2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6/6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48/48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VoIP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VOIP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10/10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524083"/>
              </p:ext>
            </p:extLst>
          </p:nvPr>
        </p:nvGraphicFramePr>
        <p:xfrm>
          <a:off x="3984697" y="1465811"/>
          <a:ext cx="4191000" cy="264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SS3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648200"/>
            <a:ext cx="8305800" cy="1447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600" dirty="0" smtClean="0">
                <a:latin typeface="+mn-lt"/>
              </a:rPr>
              <a:t>For DL only case, </a:t>
            </a:r>
            <a:r>
              <a:rPr lang="en-US" altLang="zh-CN" sz="1600" dirty="0" smtClean="0">
                <a:latin typeface="+mn-lt"/>
              </a:rPr>
              <a:t>63% </a:t>
            </a:r>
            <a:r>
              <a:rPr lang="en-US" altLang="zh-CN" sz="1600" dirty="0" smtClean="0">
                <a:latin typeface="+mn-lt"/>
              </a:rPr>
              <a:t>gain is achieved 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from frequency selectivity</a:t>
            </a:r>
          </a:p>
          <a:p>
            <a:r>
              <a:rPr lang="en-US" altLang="zh-CN" sz="1600" dirty="0">
                <a:latin typeface="+mn-lt"/>
              </a:rPr>
              <a:t>For UL only case, 278% gain is achieved </a:t>
            </a:r>
            <a:r>
              <a:rPr lang="en-US" altLang="zh-CN" sz="1600" dirty="0" smtClean="0">
                <a:latin typeface="+mn-lt"/>
              </a:rPr>
              <a:t>(</a:t>
            </a:r>
            <a:r>
              <a:rPr lang="en-US" altLang="zh-CN" sz="1600" dirty="0" smtClean="0">
                <a:solidFill>
                  <a:srgbClr val="FF0000"/>
                </a:solidFill>
                <a:latin typeface="+mn-lt"/>
              </a:rPr>
              <a:t>almost 4x</a:t>
            </a:r>
            <a:r>
              <a:rPr lang="en-US" altLang="zh-CN" sz="1600" dirty="0" smtClean="0">
                <a:latin typeface="+mn-lt"/>
              </a:rPr>
              <a:t>)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</a:t>
            </a:r>
            <a:r>
              <a:rPr lang="en-US" altLang="zh-CN" sz="1400" dirty="0">
                <a:latin typeface="+mn-lt"/>
              </a:rPr>
              <a:t>from </a:t>
            </a:r>
            <a:r>
              <a:rPr lang="en-US" altLang="zh-CN" sz="1400" dirty="0" smtClean="0">
                <a:latin typeface="+mn-lt"/>
              </a:rPr>
              <a:t>few contention overhead</a:t>
            </a:r>
            <a:endParaRPr lang="en-US" altLang="zh-CN" sz="1400" dirty="0">
              <a:latin typeface="+mn-lt"/>
            </a:endParaRPr>
          </a:p>
          <a:p>
            <a:r>
              <a:rPr lang="en-US" altLang="zh-CN" sz="1600" dirty="0" smtClean="0">
                <a:latin typeface="+mn-lt"/>
              </a:rPr>
              <a:t>For mixed </a:t>
            </a:r>
            <a:r>
              <a:rPr lang="en-US" altLang="zh-CN" sz="1600" dirty="0">
                <a:latin typeface="+mn-lt"/>
              </a:rPr>
              <a:t>DL+UL </a:t>
            </a:r>
            <a:r>
              <a:rPr lang="en-US" altLang="zh-CN" sz="1600" dirty="0" smtClean="0">
                <a:latin typeface="+mn-lt"/>
              </a:rPr>
              <a:t>case, 182% </a:t>
            </a:r>
            <a:r>
              <a:rPr lang="en-US" altLang="zh-CN" sz="1600" dirty="0">
                <a:latin typeface="+mn-lt"/>
              </a:rPr>
              <a:t>gain is achieved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746264"/>
              </p:ext>
            </p:extLst>
          </p:nvPr>
        </p:nvGraphicFramePr>
        <p:xfrm>
          <a:off x="2133600" y="1566535"/>
          <a:ext cx="4600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1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Conclusion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5060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4x gain could almost be achieved in SS3 uplink-only case.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The gain of OFDMA over OFDM is mainly from MU diversity in frequency, lower contention overhead in UL and more transmission opportunity in DL (for mixed DL+UL case).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Additional gain could be obtained by applying more 11ax features such as enhanced DL MU-MIMO, UL MU-MIMO as well as spatial reuse.</a:t>
            </a:r>
          </a:p>
          <a:p>
            <a:r>
              <a:rPr lang="en-US" sz="2000" dirty="0" smtClean="0">
                <a:latin typeface="+mn-lt"/>
              </a:rPr>
              <a:t>We suggest more companies to contribute to the 11ax PAR verification in future</a:t>
            </a:r>
          </a:p>
          <a:p>
            <a:pPr lvl="1"/>
            <a:r>
              <a:rPr lang="en-US" altLang="zh-CN" sz="1600" dirty="0" smtClean="0">
                <a:latin typeface="+mn-lt"/>
              </a:rPr>
              <a:t>using </a:t>
            </a:r>
            <a:r>
              <a:rPr lang="en-US" altLang="zh-CN" sz="1600" dirty="0">
                <a:latin typeface="+mn-lt"/>
              </a:rPr>
              <a:t>standard 11ax scenarios as much as </a:t>
            </a:r>
            <a:r>
              <a:rPr lang="en-US" altLang="zh-CN" sz="1600" dirty="0" smtClean="0">
                <a:latin typeface="+mn-lt"/>
              </a:rPr>
              <a:t>possible</a:t>
            </a:r>
          </a:p>
          <a:p>
            <a:pPr lvl="1"/>
            <a:r>
              <a:rPr lang="en-US" altLang="zh-CN" sz="1600" dirty="0">
                <a:latin typeface="+mn-lt"/>
              </a:rPr>
              <a:t>based on a common 11ac baseline</a:t>
            </a:r>
          </a:p>
          <a:p>
            <a:pPr lvl="1"/>
            <a:r>
              <a:rPr lang="en-US" altLang="zh-CN" sz="1600" dirty="0" smtClean="0">
                <a:latin typeface="+mn-lt"/>
              </a:rPr>
              <a:t>trying to align the 11ax MAC mechanism (especially the scheduler)</a:t>
            </a:r>
            <a:endParaRPr lang="en-US" altLang="zh-CN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11-14-0165-01-0hew-802-11-hew-sg-proposed-par</a:t>
            </a:r>
          </a:p>
          <a:p>
            <a:r>
              <a:rPr lang="en-US" dirty="0" smtClean="0"/>
              <a:t>[2] 11-14-0980-16-00ax-simulation-scenarios</a:t>
            </a:r>
          </a:p>
          <a:p>
            <a:r>
              <a:rPr lang="en-US" altLang="zh-CN" dirty="0"/>
              <a:t>[3] 11-14-0571-12-00ax-evaluation-methodology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75368</TotalTime>
  <Words>711</Words>
  <Application>Microsoft Office PowerPoint</Application>
  <PresentationFormat>全屏显示(4:3)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굴림</vt:lpstr>
      <vt:lpstr>宋体</vt:lpstr>
      <vt:lpstr>Arial</vt:lpstr>
      <vt:lpstr>Arial</vt:lpstr>
      <vt:lpstr>Calibri</vt:lpstr>
      <vt:lpstr>Times New Roman</vt:lpstr>
      <vt:lpstr>1_Extend Submission Template</vt:lpstr>
      <vt:lpstr>Preliminary 11ax PAR Verification</vt:lpstr>
      <vt:lpstr>Introduction</vt:lpstr>
      <vt:lpstr>Simulation Scenario</vt:lpstr>
      <vt:lpstr>Simulation Parameters</vt:lpstr>
      <vt:lpstr>Simulation Result – SS1</vt:lpstr>
      <vt:lpstr>Simulation Result – SS2</vt:lpstr>
      <vt:lpstr>Simulation Result – SS3</vt:lpstr>
      <vt:lpstr>Conclusion</vt:lpstr>
      <vt:lpstr>PowerPoint 演示文稿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Suhongjia (Edward)</cp:lastModifiedBy>
  <cp:revision>3100</cp:revision>
  <cp:lastPrinted>1998-02-10T13:28:06Z</cp:lastPrinted>
  <dcterms:created xsi:type="dcterms:W3CDTF">2009-12-02T19:05:24Z</dcterms:created>
  <dcterms:modified xsi:type="dcterms:W3CDTF">2016-09-12T08:52:31Z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