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1"/>
  </p:notesMasterIdLst>
  <p:handoutMasterIdLst>
    <p:handoutMasterId r:id="rId12"/>
  </p:handoutMasterIdLst>
  <p:sldIdLst>
    <p:sldId id="529" r:id="rId2"/>
    <p:sldId id="514" r:id="rId3"/>
    <p:sldId id="547" r:id="rId4"/>
    <p:sldId id="548" r:id="rId5"/>
    <p:sldId id="544" r:id="rId6"/>
    <p:sldId id="549" r:id="rId7"/>
    <p:sldId id="550" r:id="rId8"/>
    <p:sldId id="545" r:id="rId9"/>
    <p:sldId id="537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27" autoAdjust="0"/>
    <p:restoredTop sz="95501" autoAdjust="0"/>
  </p:normalViewPr>
  <p:slideViewPr>
    <p:cSldViewPr>
      <p:cViewPr varScale="1">
        <p:scale>
          <a:sx n="117" d="100"/>
          <a:sy n="117" d="100"/>
        </p:scale>
        <p:origin x="7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03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00265026\AppData\Local\Microsoft\Windows\Temporary%20Internet%20Files\Content.Outlook\JT2XDS42\11ax_PAR_verification_simulation_results_r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00265026\AppData\Local\Microsoft\Windows\Temporary%20Internet%20Files\Content.Outlook\JT2XDS42\11ax_PAR_verification_simulation_results_r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00265026\AppData\Local\Microsoft\Windows\Temporary%20Internet%20Files\Content.Outlook\JT2XDS42\11ax_PAR_verification_simulation_results_r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600" dirty="0" smtClean="0"/>
              <a:t>SS1 network</a:t>
            </a:r>
            <a:r>
              <a:rPr lang="en-US" sz="1600" baseline="0" dirty="0" smtClean="0"/>
              <a:t> throughput (Mbps)</a:t>
            </a:r>
            <a:endParaRPr lang="zh-CN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zh-CN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Sheet1!$E$4</c:f>
              <c:strCache>
                <c:ptCount val="1"/>
                <c:pt idx="0">
                  <c:v>802.11ac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Sheet1!$D$5:$D$7</c:f>
              <c:strCache>
                <c:ptCount val="3"/>
                <c:pt idx="0">
                  <c:v>DL</c:v>
                </c:pt>
                <c:pt idx="1">
                  <c:v>UL</c:v>
                </c:pt>
                <c:pt idx="2">
                  <c:v>DL+UL</c:v>
                </c:pt>
              </c:strCache>
            </c:strRef>
          </c:cat>
          <c:val>
            <c:numRef>
              <c:f>Sheet1!$E$5:$E$7</c:f>
              <c:numCache>
                <c:formatCode>General</c:formatCode>
                <c:ptCount val="3"/>
                <c:pt idx="0">
                  <c:v>201.33</c:v>
                </c:pt>
                <c:pt idx="1">
                  <c:v>1716.31</c:v>
                </c:pt>
                <c:pt idx="2">
                  <c:v>1917.64</c:v>
                </c:pt>
              </c:numCache>
            </c:numRef>
          </c:val>
        </c:ser>
        <c:ser>
          <c:idx val="1"/>
          <c:order val="1"/>
          <c:tx>
            <c:strRef>
              <c:f>Sheet1!$F$4</c:f>
              <c:strCache>
                <c:ptCount val="1"/>
                <c:pt idx="0">
                  <c:v>802.11ax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Sheet1!$D$5:$D$7</c:f>
              <c:strCache>
                <c:ptCount val="3"/>
                <c:pt idx="0">
                  <c:v>DL</c:v>
                </c:pt>
                <c:pt idx="1">
                  <c:v>UL</c:v>
                </c:pt>
                <c:pt idx="2">
                  <c:v>DL+UL</c:v>
                </c:pt>
              </c:strCache>
            </c:strRef>
          </c:cat>
          <c:val>
            <c:numRef>
              <c:f>Sheet1!$F$5:$F$7</c:f>
              <c:numCache>
                <c:formatCode>General</c:formatCode>
                <c:ptCount val="3"/>
                <c:pt idx="0">
                  <c:v>1493.71</c:v>
                </c:pt>
                <c:pt idx="1">
                  <c:v>824.96</c:v>
                </c:pt>
                <c:pt idx="2">
                  <c:v>2318.67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3642288"/>
        <c:axId val="373637808"/>
        <c:axId val="0"/>
      </c:bar3DChart>
      <c:catAx>
        <c:axId val="37364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73637808"/>
        <c:crosses val="autoZero"/>
        <c:auto val="1"/>
        <c:lblAlgn val="ctr"/>
        <c:lblOffset val="100"/>
        <c:noMultiLvlLbl val="0"/>
      </c:catAx>
      <c:valAx>
        <c:axId val="373637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736422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altLang="zh-CN" sz="1600" b="1" i="0" u="none" strike="noStrike" cap="none" normalizeH="0" baseline="0" dirty="0" smtClean="0">
                <a:effectLst/>
              </a:rPr>
              <a:t>SS2 network throughput (Mbps)</a:t>
            </a:r>
            <a:endParaRPr lang="zh-CN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zh-CN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Sheet1!$H$4</c:f>
              <c:strCache>
                <c:ptCount val="1"/>
                <c:pt idx="0">
                  <c:v>802.11ac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Sheet1!$D$5:$D$7</c15:sqref>
                  </c15:fullRef>
                </c:ext>
              </c:extLst>
              <c:f>Sheet1!$D$5</c:f>
              <c:strCache>
                <c:ptCount val="1"/>
                <c:pt idx="0">
                  <c:v>DL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Sheet1!$H$5:$H$7</c15:sqref>
                  </c15:fullRef>
                </c:ext>
              </c:extLst>
              <c:f>Sheet1!$H$5</c:f>
              <c:numCache>
                <c:formatCode>General</c:formatCode>
                <c:ptCount val="1"/>
                <c:pt idx="0">
                  <c:v>130.74</c:v>
                </c:pt>
              </c:numCache>
            </c:numRef>
          </c:val>
        </c:ser>
        <c:ser>
          <c:idx val="1"/>
          <c:order val="1"/>
          <c:tx>
            <c:strRef>
              <c:f>Sheet1!$I$4</c:f>
              <c:strCache>
                <c:ptCount val="1"/>
                <c:pt idx="0">
                  <c:v>802.11ax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Sheet1!$D$5:$D$7</c15:sqref>
                  </c15:fullRef>
                </c:ext>
              </c:extLst>
              <c:f>Sheet1!$D$5</c:f>
              <c:strCache>
                <c:ptCount val="1"/>
                <c:pt idx="0">
                  <c:v>DL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Sheet1!$I$5:$I$7</c15:sqref>
                  </c15:fullRef>
                </c:ext>
              </c:extLst>
              <c:f>Sheet1!$I$5</c:f>
              <c:numCache>
                <c:formatCode>General</c:formatCode>
                <c:ptCount val="1"/>
                <c:pt idx="0">
                  <c:v>376.58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3364192"/>
        <c:axId val="263366992"/>
        <c:axId val="0"/>
      </c:bar3DChart>
      <c:catAx>
        <c:axId val="26336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63366992"/>
        <c:crosses val="autoZero"/>
        <c:auto val="1"/>
        <c:lblAlgn val="ctr"/>
        <c:lblOffset val="100"/>
        <c:noMultiLvlLbl val="0"/>
      </c:catAx>
      <c:valAx>
        <c:axId val="263366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633641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altLang="zh-CN" sz="1600" b="1" i="0" kern="1200" spc="0" baseline="0" dirty="0" smtClean="0">
                <a:solidFill>
                  <a:srgbClr val="595959"/>
                </a:solidFill>
                <a:effectLst/>
              </a:rPr>
              <a:t>SS3 network throughput (Mbps)</a:t>
            </a:r>
            <a:endParaRPr lang="zh-CN" altLang="zh-CN" sz="16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zh-CN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Sheet1!$M$4</c:f>
              <c:strCache>
                <c:ptCount val="1"/>
                <c:pt idx="0">
                  <c:v>802.11ac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Sheet1!$L$5:$L$7</c:f>
              <c:strCache>
                <c:ptCount val="3"/>
                <c:pt idx="0">
                  <c:v>DL Only</c:v>
                </c:pt>
                <c:pt idx="1">
                  <c:v>UL Only</c:v>
                </c:pt>
                <c:pt idx="2">
                  <c:v>DL+UL</c:v>
                </c:pt>
              </c:strCache>
            </c:strRef>
          </c:cat>
          <c:val>
            <c:numRef>
              <c:f>Sheet1!$M$5:$M$7</c:f>
              <c:numCache>
                <c:formatCode>General</c:formatCode>
                <c:ptCount val="3"/>
                <c:pt idx="0">
                  <c:v>173.61</c:v>
                </c:pt>
                <c:pt idx="1">
                  <c:v>109</c:v>
                </c:pt>
                <c:pt idx="2">
                  <c:v>107.75</c:v>
                </c:pt>
              </c:numCache>
            </c:numRef>
          </c:val>
        </c:ser>
        <c:ser>
          <c:idx val="1"/>
          <c:order val="1"/>
          <c:tx>
            <c:strRef>
              <c:f>Sheet1!$N$4</c:f>
              <c:strCache>
                <c:ptCount val="1"/>
                <c:pt idx="0">
                  <c:v>802.11ax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Sheet1!$L$5:$L$7</c:f>
              <c:strCache>
                <c:ptCount val="3"/>
                <c:pt idx="0">
                  <c:v>DL Only</c:v>
                </c:pt>
                <c:pt idx="1">
                  <c:v>UL Only</c:v>
                </c:pt>
                <c:pt idx="2">
                  <c:v>DL+UL</c:v>
                </c:pt>
              </c:strCache>
            </c:strRef>
          </c:cat>
          <c:val>
            <c:numRef>
              <c:f>Sheet1!$N$5:$N$7</c:f>
              <c:numCache>
                <c:formatCode>0.00</c:formatCode>
                <c:ptCount val="3"/>
                <c:pt idx="0" formatCode="General">
                  <c:v>227</c:v>
                </c:pt>
                <c:pt idx="1">
                  <c:v>412.5</c:v>
                </c:pt>
                <c:pt idx="2" formatCode="General">
                  <c:v>304.14999999999998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9359744"/>
        <c:axId val="389361424"/>
        <c:axId val="0"/>
      </c:bar3DChart>
      <c:catAx>
        <c:axId val="38935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89361424"/>
        <c:crosses val="autoZero"/>
        <c:auto val="1"/>
        <c:lblAlgn val="ctr"/>
        <c:lblOffset val="100"/>
        <c:noMultiLvlLbl val="0"/>
      </c:catAx>
      <c:valAx>
        <c:axId val="389361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893597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0639" y="95706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1134535"/>
          </a:xfrm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250" y="6278671"/>
            <a:ext cx="92743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900CF04-B009-4B5D-959A-D35D7019A67F}" type="datetime1">
              <a:rPr lang="ja-JP" altLang="en-US" smtClean="0"/>
              <a:pPr>
                <a:defRPr/>
              </a:pPr>
              <a:t>2016/9/10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63950" y="6278671"/>
            <a:ext cx="30353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Copyright © MediaTek Inc. All rights reserved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79A20-A321-4B53-B8C3-AEC068C4FCA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457200" y="1854201"/>
            <a:ext cx="8229600" cy="431440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825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11-16/xxxxr0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166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Sep. 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324600" y="6477000"/>
            <a:ext cx="2429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baseline="0" dirty="0" err="1" smtClean="0"/>
              <a:t>Hongjia</a:t>
            </a:r>
            <a:r>
              <a:rPr lang="en-US" baseline="0" dirty="0" smtClean="0"/>
              <a:t> Su et al., </a:t>
            </a:r>
            <a:r>
              <a:rPr lang="nl-NL" altLang="zh-CN" dirty="0" smtClean="0">
                <a:solidFill>
                  <a:srgbClr val="000000"/>
                </a:solidFill>
              </a:rPr>
              <a:t>Huawei Technologies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Preliminary 11ax PAR Verification</a:t>
            </a:r>
            <a:endParaRPr lang="en-US" sz="2800" dirty="0">
              <a:latin typeface="+mj-lt"/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2016-09-12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9845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87748"/>
              </p:ext>
            </p:extLst>
          </p:nvPr>
        </p:nvGraphicFramePr>
        <p:xfrm>
          <a:off x="685800" y="3556000"/>
          <a:ext cx="7924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Hongjia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Su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Huawei Technologies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No.200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Jinsu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Road,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Jinqiao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Pudong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Shanghai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suhongjia@huawei.com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Jiyong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Pang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pangjiyong@huawei.com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Zhu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zhujun75@huawei.com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Jiayin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Zhang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zhangjiayin@huawei.com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Chixiang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machixiang@huawei.com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latin typeface="+mj-lt"/>
                <a:cs typeface="+mj-cs"/>
              </a:rPr>
              <a:t>Introduction</a:t>
            </a:r>
            <a:endParaRPr lang="en-US" dirty="0">
              <a:latin typeface="+mj-lt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3807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As required in the PAR document [1], 11ax targets to achieve at least </a:t>
            </a:r>
            <a:r>
              <a:rPr lang="en-GB" altLang="zh-CN" sz="2000" dirty="0" smtClean="0"/>
              <a:t>four </a:t>
            </a:r>
            <a:r>
              <a:rPr lang="en-GB" altLang="zh-CN" sz="2000" dirty="0"/>
              <a:t>times </a:t>
            </a:r>
            <a:r>
              <a:rPr lang="en-GB" altLang="zh-CN" sz="2000" dirty="0" smtClean="0"/>
              <a:t>improvement of average throughput per station compared to 11ac.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Companies had put a lot of efforts into the joint system-level simulation calibration based on [2, 3].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smtClean="0"/>
              <a:t>In this presentation, we provide our initial performance comparison between 11ac (OFDM) and 11ax (OFDMA) in scenarios 1&amp;2&amp;3 defined in [2] based upon the </a:t>
            </a:r>
            <a:r>
              <a:rPr lang="en-US" altLang="zh-CN" sz="2000" dirty="0"/>
              <a:t>evaluation </a:t>
            </a:r>
            <a:r>
              <a:rPr lang="en-US" altLang="zh-CN" sz="2000" dirty="0" smtClean="0"/>
              <a:t>methodology described in [</a:t>
            </a:r>
            <a:r>
              <a:rPr lang="en-US" altLang="zh-CN" sz="2000" dirty="0"/>
              <a:t>3</a:t>
            </a:r>
            <a:r>
              <a:rPr lang="en-US" altLang="zh-CN" sz="2000" dirty="0" smtClean="0"/>
              <a:t>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 smtClean="0"/>
              <a:t>The performance gain varies greatly from scenario to scenario and more group works are encouraged to verify the PAR requirement.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dirty="0" smtClean="0"/>
              <a:t>Standard 11ax scenarios are used as defined in [2]</a:t>
            </a:r>
          </a:p>
          <a:p>
            <a:r>
              <a:rPr lang="en-US" altLang="zh-CN" sz="1800" dirty="0" smtClean="0"/>
              <a:t>SS1 </a:t>
            </a:r>
            <a:r>
              <a:rPr lang="en-US" altLang="zh-CN" sz="1800" dirty="0"/>
              <a:t>– Residential</a:t>
            </a:r>
          </a:p>
          <a:p>
            <a:pPr lvl="1"/>
            <a:r>
              <a:rPr lang="en-US" altLang="zh-CN" sz="1600" dirty="0"/>
              <a:t>5 floor, 20 rooms per floor, 10 STAs per room</a:t>
            </a:r>
          </a:p>
          <a:p>
            <a:pPr lvl="1"/>
            <a:r>
              <a:rPr lang="en-US" altLang="zh-CN" sz="1600" dirty="0"/>
              <a:t>Reuse 3 </a:t>
            </a:r>
            <a:r>
              <a:rPr lang="en-US" altLang="zh-CN" sz="1600" dirty="0" smtClean="0"/>
              <a:t>randomly</a:t>
            </a:r>
          </a:p>
          <a:p>
            <a:pPr lvl="1"/>
            <a:r>
              <a:rPr lang="en-US" altLang="zh-CN" sz="1600" dirty="0" smtClean="0"/>
              <a:t>Full buffer</a:t>
            </a:r>
            <a:endParaRPr lang="en-US" altLang="zh-CN" sz="1600" dirty="0"/>
          </a:p>
          <a:p>
            <a:pPr lvl="0"/>
            <a:r>
              <a:rPr lang="en-US" altLang="zh-CN" sz="1800" dirty="0" smtClean="0">
                <a:solidFill>
                  <a:srgbClr val="000000"/>
                </a:solidFill>
              </a:rPr>
              <a:t>SS2 </a:t>
            </a:r>
            <a:r>
              <a:rPr lang="en-US" altLang="zh-CN" sz="1800" dirty="0">
                <a:solidFill>
                  <a:srgbClr val="000000"/>
                </a:solidFill>
              </a:rPr>
              <a:t>– </a:t>
            </a:r>
            <a:r>
              <a:rPr lang="en-US" altLang="zh-CN" sz="1800" dirty="0" smtClean="0">
                <a:solidFill>
                  <a:srgbClr val="000000"/>
                </a:solidFill>
              </a:rPr>
              <a:t>Enterprise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</a:rPr>
              <a:t>8 offices, 64 cubicles per office, 4 STAs per cubicle</a:t>
            </a: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</a:rPr>
              <a:t>4 Aps per office with non-overlapping channels</a:t>
            </a: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</a:rPr>
              <a:t>Mixed traffic model (with traffic ID NO. D1/D2/D3/D4 [2], i.e., DL only)</a:t>
            </a:r>
            <a:endParaRPr lang="en-US" altLang="zh-CN" sz="1600" dirty="0">
              <a:solidFill>
                <a:srgbClr val="000000"/>
              </a:solidFill>
            </a:endParaRPr>
          </a:p>
          <a:p>
            <a:pPr lvl="0"/>
            <a:r>
              <a:rPr lang="en-US" altLang="zh-CN" sz="1800" dirty="0" smtClean="0">
                <a:solidFill>
                  <a:srgbClr val="000000"/>
                </a:solidFill>
              </a:rPr>
              <a:t>SS3 </a:t>
            </a:r>
            <a:r>
              <a:rPr lang="en-US" altLang="zh-CN" sz="1800" dirty="0">
                <a:solidFill>
                  <a:srgbClr val="000000"/>
                </a:solidFill>
              </a:rPr>
              <a:t>– </a:t>
            </a:r>
            <a:r>
              <a:rPr lang="en-US" altLang="zh-CN" sz="1800" dirty="0" smtClean="0">
                <a:solidFill>
                  <a:srgbClr val="000000"/>
                </a:solidFill>
              </a:rPr>
              <a:t>Indoor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</a:rPr>
              <a:t>19 </a:t>
            </a:r>
            <a:r>
              <a:rPr lang="en-US" altLang="zh-CN" sz="1600" dirty="0">
                <a:solidFill>
                  <a:srgbClr val="000000"/>
                </a:solidFill>
              </a:rPr>
              <a:t>BSSs, </a:t>
            </a:r>
            <a:r>
              <a:rPr lang="en-US" altLang="zh-CN" sz="1600" dirty="0" smtClean="0">
                <a:solidFill>
                  <a:srgbClr val="000000"/>
                </a:solidFill>
              </a:rPr>
              <a:t>30 </a:t>
            </a:r>
            <a:r>
              <a:rPr lang="en-US" altLang="zh-CN" sz="1600" dirty="0">
                <a:solidFill>
                  <a:srgbClr val="000000"/>
                </a:solidFill>
              </a:rPr>
              <a:t>STAs per </a:t>
            </a:r>
            <a:r>
              <a:rPr lang="en-US" altLang="zh-CN" sz="1600" dirty="0" smtClean="0">
                <a:solidFill>
                  <a:srgbClr val="000000"/>
                </a:solidFill>
              </a:rPr>
              <a:t>BSS</a:t>
            </a: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</a:rPr>
              <a:t>Full buffer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Parameters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572000"/>
          </a:xfrm>
        </p:spPr>
        <p:txBody>
          <a:bodyPr/>
          <a:lstStyle/>
          <a:p>
            <a:pPr marL="0" lvl="0" indent="0">
              <a:spcBef>
                <a:spcPts val="200"/>
              </a:spcBef>
              <a:buNone/>
            </a:pPr>
            <a:r>
              <a:rPr lang="en-US" altLang="zh-CN" sz="1800" dirty="0" smtClean="0">
                <a:solidFill>
                  <a:srgbClr val="000000"/>
                </a:solidFill>
              </a:rPr>
              <a:t>Main parameters are subject to the SSD [2] and EMD [3]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</a:rPr>
              <a:t>20MHz </a:t>
            </a:r>
            <a:r>
              <a:rPr lang="en-US" altLang="zh-CN" sz="1600" dirty="0">
                <a:solidFill>
                  <a:srgbClr val="000000"/>
                </a:solidFill>
              </a:rPr>
              <a:t>channel at </a:t>
            </a:r>
            <a:r>
              <a:rPr lang="en-US" altLang="zh-CN" sz="1600" dirty="0" smtClean="0">
                <a:solidFill>
                  <a:srgbClr val="000000"/>
                </a:solidFill>
              </a:rPr>
              <a:t>5G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</a:rPr>
              <a:t>For 11ac, EDCA, SU OFDM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</a:rPr>
              <a:t>For 11ax, SU OFDMA is applied on 9 26RUs for both DL and UL</a:t>
            </a:r>
            <a:endParaRPr lang="en-US" altLang="zh-CN" sz="1200" dirty="0">
              <a:solidFill>
                <a:srgbClr val="000000"/>
              </a:solidFill>
            </a:endParaRPr>
          </a:p>
          <a:p>
            <a:pPr>
              <a:spcBef>
                <a:spcPts val="200"/>
              </a:spcBef>
            </a:pPr>
            <a:r>
              <a:rPr lang="en-US" altLang="zh-CN" sz="1600" dirty="0">
                <a:solidFill>
                  <a:srgbClr val="000000"/>
                </a:solidFill>
              </a:rPr>
              <a:t>1*1 </a:t>
            </a:r>
            <a:r>
              <a:rPr lang="en-US" altLang="zh-CN" sz="1600" dirty="0" smtClean="0">
                <a:solidFill>
                  <a:srgbClr val="000000"/>
                </a:solidFill>
              </a:rPr>
              <a:t>antenna (</a:t>
            </a:r>
            <a:r>
              <a:rPr lang="en-US" altLang="zh-CN" sz="1600" dirty="0">
                <a:solidFill>
                  <a:srgbClr val="000000"/>
                </a:solidFill>
              </a:rPr>
              <a:t>No </a:t>
            </a:r>
            <a:r>
              <a:rPr lang="en-US" altLang="zh-CN" sz="1600" dirty="0" smtClean="0">
                <a:solidFill>
                  <a:srgbClr val="000000"/>
                </a:solidFill>
              </a:rPr>
              <a:t>MIMO): </a:t>
            </a:r>
            <a:r>
              <a:rPr lang="en-US" altLang="zh-CN" sz="1600" dirty="0">
                <a:solidFill>
                  <a:srgbClr val="000000"/>
                </a:solidFill>
              </a:rPr>
              <a:t>20dBm AP </a:t>
            </a:r>
            <a:r>
              <a:rPr lang="en-US" altLang="zh-CN" sz="1600" dirty="0" err="1">
                <a:solidFill>
                  <a:srgbClr val="000000"/>
                </a:solidFill>
              </a:rPr>
              <a:t>Tx</a:t>
            </a:r>
            <a:r>
              <a:rPr lang="en-US" altLang="zh-CN" sz="1600" dirty="0">
                <a:solidFill>
                  <a:srgbClr val="000000"/>
                </a:solidFill>
              </a:rPr>
              <a:t> power, 15dBm (-2dBi) STA </a:t>
            </a:r>
            <a:r>
              <a:rPr lang="en-US" altLang="zh-CN" sz="1600" dirty="0" err="1">
                <a:solidFill>
                  <a:srgbClr val="000000"/>
                </a:solidFill>
              </a:rPr>
              <a:t>Tx</a:t>
            </a:r>
            <a:r>
              <a:rPr lang="en-US" altLang="zh-CN" sz="1600" dirty="0">
                <a:solidFill>
                  <a:srgbClr val="000000"/>
                </a:solidFill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</a:rPr>
              <a:t>power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</a:rPr>
              <a:t>CCA PD level: -82dBm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</a:rPr>
              <a:t>For 11ax, no CCA after trigger for UL OFDMA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</a:rPr>
              <a:t>MCS based on link adaptation 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</a:rPr>
              <a:t>RTS/CTS is on for both 11ac and 11ax (MU-CTS)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</a:rPr>
              <a:t>The used 11ax scheduler is illustrated below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</a:rPr>
              <a:t>All UL transmission is based on AP’s trigger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</a:rPr>
              <a:t>The DL/UL ratio in one TXOP is fixed in one scheduling window (4 windows per TXOP)</a:t>
            </a:r>
          </a:p>
          <a:p>
            <a:pPr lvl="2">
              <a:spcBef>
                <a:spcPts val="200"/>
              </a:spcBef>
            </a:pPr>
            <a:r>
              <a:rPr lang="en-US" altLang="zh-CN" sz="1000" dirty="0" smtClean="0">
                <a:solidFill>
                  <a:srgbClr val="000000"/>
                </a:solidFill>
              </a:rPr>
              <a:t>For DL+UL case, DL:UL = 3:2</a:t>
            </a:r>
          </a:p>
          <a:p>
            <a:pPr lvl="2">
              <a:spcBef>
                <a:spcPts val="200"/>
              </a:spcBef>
            </a:pPr>
            <a:r>
              <a:rPr lang="en-US" altLang="zh-CN" sz="1000" dirty="0" smtClean="0">
                <a:solidFill>
                  <a:srgbClr val="000000"/>
                </a:solidFill>
              </a:rPr>
              <a:t>For DL only case, DL:UL = 5:0</a:t>
            </a:r>
          </a:p>
          <a:p>
            <a:pPr lvl="2">
              <a:spcBef>
                <a:spcPts val="200"/>
              </a:spcBef>
            </a:pPr>
            <a:r>
              <a:rPr lang="en-US" altLang="zh-CN" sz="1000" dirty="0" smtClean="0">
                <a:solidFill>
                  <a:srgbClr val="000000"/>
                </a:solidFill>
              </a:rPr>
              <a:t>For UL only case, DL:UL = 0:5</a:t>
            </a:r>
            <a:endParaRPr lang="en-US" altLang="zh-CN" sz="1000" dirty="0">
              <a:solidFill>
                <a:srgbClr val="000000"/>
              </a:solidFill>
            </a:endParaRPr>
          </a:p>
          <a:p>
            <a:pPr lvl="3"/>
            <a:endParaRPr lang="en-US" altLang="zh-CN" sz="800" dirty="0" smtClean="0">
              <a:solidFill>
                <a:srgbClr val="000000"/>
              </a:solidFill>
            </a:endParaRPr>
          </a:p>
          <a:p>
            <a:pPr marL="1143000" lvl="3" indent="0">
              <a:buNone/>
            </a:pPr>
            <a:endParaRPr lang="en-US" altLang="zh-CN" sz="800" dirty="0">
              <a:solidFill>
                <a:srgbClr val="000000"/>
              </a:solidFill>
            </a:endParaRPr>
          </a:p>
          <a:p>
            <a:pPr lvl="0"/>
            <a:endParaRPr lang="en-US" altLang="zh-CN" sz="1600" dirty="0">
              <a:solidFill>
                <a:srgbClr val="000000"/>
              </a:solidFill>
            </a:endParaRPr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4829234"/>
            <a:ext cx="5715000" cy="16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96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 – SS1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4579232"/>
              </p:ext>
            </p:extLst>
          </p:nvPr>
        </p:nvGraphicFramePr>
        <p:xfrm>
          <a:off x="2286000" y="156653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4294967295"/>
          </p:nvPr>
        </p:nvSpPr>
        <p:spPr>
          <a:xfrm>
            <a:off x="381000" y="4419600"/>
            <a:ext cx="8305800" cy="19812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zh-CN" sz="1800" dirty="0" smtClean="0"/>
              <a:t>Mixed DL+UL is simulated where 21% gain is achieved</a:t>
            </a:r>
          </a:p>
          <a:p>
            <a:r>
              <a:rPr lang="en-US" altLang="zh-CN" sz="1600" dirty="0" smtClean="0"/>
              <a:t>DL-portion throughput is significantly improved due to more 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opportunity at AP side</a:t>
            </a:r>
          </a:p>
          <a:p>
            <a:r>
              <a:rPr lang="en-US" altLang="zh-CN" sz="1600" dirty="0" smtClean="0"/>
              <a:t>UL-portion throughput is limited by predefined DL:UL channel occupation in scheduler </a:t>
            </a:r>
          </a:p>
        </p:txBody>
      </p:sp>
    </p:spTree>
    <p:extLst>
      <p:ext uri="{BB962C8B-B14F-4D97-AF65-F5344CB8AC3E}">
        <p14:creationId xmlns:p14="http://schemas.microsoft.com/office/powerpoint/2010/main" val="11883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 – SS2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4294967295"/>
          </p:nvPr>
        </p:nvSpPr>
        <p:spPr>
          <a:xfrm>
            <a:off x="1731948" y="2133600"/>
            <a:ext cx="2286000" cy="19812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zh-CN" sz="1800" dirty="0" smtClean="0"/>
              <a:t>Mixed DL traffic is simulated where 188% gain is achieved</a:t>
            </a:r>
          </a:p>
        </p:txBody>
      </p:sp>
      <p:graphicFrame>
        <p:nvGraphicFramePr>
          <p:cNvPr id="8" name="图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711435"/>
              </p:ext>
            </p:extLst>
          </p:nvPr>
        </p:nvGraphicFramePr>
        <p:xfrm>
          <a:off x="4038600" y="1566535"/>
          <a:ext cx="364331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489352"/>
              </p:ext>
            </p:extLst>
          </p:nvPr>
        </p:nvGraphicFramePr>
        <p:xfrm>
          <a:off x="457200" y="4480340"/>
          <a:ext cx="8229599" cy="1927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5262"/>
                <a:gridCol w="960013"/>
                <a:gridCol w="1118925"/>
                <a:gridCol w="1295400"/>
                <a:gridCol w="1371600"/>
                <a:gridCol w="1734197"/>
                <a:gridCol w="704202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Traffic model for each AP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 err="1">
                          <a:effectLst/>
                        </a:rPr>
                        <a:t>Sim</a:t>
                      </a:r>
                      <a:r>
                        <a:rPr lang="en-GB" sz="1050" dirty="0">
                          <a:effectLst/>
                        </a:rPr>
                        <a:t> Traffic Identifier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Source/Sink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Traffic Model</a:t>
                      </a:r>
                      <a:r>
                        <a:rPr lang="en-GB" sz="1050" baseline="30000" dirty="0">
                          <a:effectLst/>
                        </a:rPr>
                        <a:t>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Traffic Model Class Identifier</a:t>
                      </a:r>
                      <a:r>
                        <a:rPr lang="en-GB" sz="1050" baseline="30000" dirty="0">
                          <a:effectLst/>
                        </a:rPr>
                        <a:t>2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Directional</a:t>
                      </a:r>
                      <a:r>
                        <a:rPr lang="en-GB" sz="1050" baseline="30000">
                          <a:effectLst/>
                        </a:rPr>
                        <a:t>3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Number of Traffic Services Assigned to STAs in Sim Population (Source/Sink)</a:t>
                      </a:r>
                      <a:r>
                        <a:rPr lang="en-GB" sz="1050" baseline="30000">
                          <a:effectLst/>
                        </a:rPr>
                        <a:t>4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AC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D1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Buffered Video Streaming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BV6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Asymmetric Bi-directional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2/2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D2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Buffered Video Streaming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BV3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Asymmetric Bi-directional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6/6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D3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VDI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VDI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Asymmetric Bi-directional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48/48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D4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VoIP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VOIP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Symmetric Bi-directional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10/10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VO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51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 – SS3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4294967295"/>
          </p:nvPr>
        </p:nvSpPr>
        <p:spPr>
          <a:xfrm>
            <a:off x="381000" y="4800600"/>
            <a:ext cx="8305800" cy="14478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600" dirty="0" smtClean="0"/>
              <a:t>For DL only case, 31% gain is achieved </a:t>
            </a:r>
          </a:p>
          <a:p>
            <a:pPr lvl="1"/>
            <a:r>
              <a:rPr lang="en-US" altLang="zh-CN" sz="1400" dirty="0" smtClean="0"/>
              <a:t>mainly from frequency selectivity</a:t>
            </a:r>
          </a:p>
          <a:p>
            <a:r>
              <a:rPr lang="en-US" altLang="zh-CN" sz="1600" dirty="0"/>
              <a:t>For UL only case, 278% gain is achieved </a:t>
            </a:r>
            <a:r>
              <a:rPr lang="en-US" altLang="zh-CN" sz="1600" dirty="0" smtClean="0"/>
              <a:t>(</a:t>
            </a:r>
            <a:r>
              <a:rPr lang="en-US" altLang="zh-CN" sz="1600" dirty="0" smtClean="0">
                <a:solidFill>
                  <a:srgbClr val="FF0000"/>
                </a:solidFill>
              </a:rPr>
              <a:t>almost 4x</a:t>
            </a:r>
            <a:r>
              <a:rPr lang="en-US" altLang="zh-CN" sz="1600" dirty="0" smtClean="0"/>
              <a:t>)</a:t>
            </a:r>
          </a:p>
          <a:p>
            <a:pPr lvl="1"/>
            <a:r>
              <a:rPr lang="en-US" altLang="zh-CN" sz="1400" dirty="0" smtClean="0"/>
              <a:t>mainly </a:t>
            </a:r>
            <a:r>
              <a:rPr lang="en-US" altLang="zh-CN" sz="1400" dirty="0"/>
              <a:t>from </a:t>
            </a:r>
            <a:r>
              <a:rPr lang="en-US" altLang="zh-CN" sz="1400" dirty="0" smtClean="0"/>
              <a:t>few contention overhead</a:t>
            </a:r>
            <a:endParaRPr lang="en-US" altLang="zh-CN" sz="1400" dirty="0"/>
          </a:p>
          <a:p>
            <a:r>
              <a:rPr lang="en-US" altLang="zh-CN" sz="1600" dirty="0" smtClean="0"/>
              <a:t>For mixed </a:t>
            </a:r>
            <a:r>
              <a:rPr lang="en-US" altLang="zh-CN" sz="1600" dirty="0"/>
              <a:t>DL+UL </a:t>
            </a:r>
            <a:r>
              <a:rPr lang="en-US" altLang="zh-CN" sz="1600" dirty="0" smtClean="0"/>
              <a:t>case, 182% </a:t>
            </a:r>
            <a:r>
              <a:rPr lang="en-US" altLang="zh-CN" sz="1600" dirty="0"/>
              <a:t>gain is achieved</a:t>
            </a:r>
          </a:p>
        </p:txBody>
      </p:sp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759348"/>
              </p:ext>
            </p:extLst>
          </p:nvPr>
        </p:nvGraphicFramePr>
        <p:xfrm>
          <a:off x="2233612" y="1752600"/>
          <a:ext cx="46005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019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229600" cy="5060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4x gain could almost be achieved in SS3 uplink-only case.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gain of OFDMA over OFDM is mainly from MU diversity in frequency, lower contention overhead in UL and more transmission opportunity in DL (for mixed DL+UL case).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Additional gain could be obtained by applying more 11ax features such as enhanced DL MU-MIMO, UL MU-MIMO as well as spatial reuse.</a:t>
            </a:r>
          </a:p>
          <a:p>
            <a:r>
              <a:rPr lang="en-US" sz="2000" dirty="0" smtClean="0"/>
              <a:t>We suggest more companies to contribute to the 11ax PAR verification in future</a:t>
            </a:r>
          </a:p>
          <a:p>
            <a:pPr lvl="1"/>
            <a:r>
              <a:rPr lang="en-US" altLang="zh-CN" sz="1600" dirty="0" smtClean="0"/>
              <a:t>using </a:t>
            </a:r>
            <a:r>
              <a:rPr lang="en-US" altLang="zh-CN" sz="1600" dirty="0"/>
              <a:t>standard 11ax scenarios as much as </a:t>
            </a:r>
            <a:r>
              <a:rPr lang="en-US" altLang="zh-CN" sz="1600" dirty="0" smtClean="0"/>
              <a:t>possible</a:t>
            </a:r>
          </a:p>
          <a:p>
            <a:pPr lvl="1"/>
            <a:r>
              <a:rPr lang="en-US" altLang="zh-CN" sz="1600" dirty="0"/>
              <a:t>based on a common 11ac baseline</a:t>
            </a:r>
          </a:p>
          <a:p>
            <a:pPr lvl="1"/>
            <a:r>
              <a:rPr lang="en-US" altLang="zh-CN" sz="1600" dirty="0" smtClean="0"/>
              <a:t>trying to align the 11ax MAC mechanism (especially the scheduler)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36034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[1] </a:t>
            </a:r>
            <a:r>
              <a:rPr lang="en-US" dirty="0" smtClean="0"/>
              <a:t>11-14-0165-01-0hew-802-11-hew-sg-proposed-par</a:t>
            </a:r>
          </a:p>
          <a:p>
            <a:r>
              <a:rPr lang="en-US" dirty="0" smtClean="0"/>
              <a:t>[2] 11-14-0980-16-00ax-simulation-scenarios</a:t>
            </a:r>
          </a:p>
          <a:p>
            <a:r>
              <a:rPr lang="en-US" altLang="zh-CN" dirty="0"/>
              <a:t>[3] 11-14-0571-12-00ax-evaluation-methodology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75053</TotalTime>
  <Words>703</Words>
  <Application>Microsoft Office PowerPoint</Application>
  <PresentationFormat>全屏显示(4:3)</PresentationFormat>
  <Paragraphs>127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Gulim</vt:lpstr>
      <vt:lpstr>宋体</vt:lpstr>
      <vt:lpstr>Arial</vt:lpstr>
      <vt:lpstr>Arial</vt:lpstr>
      <vt:lpstr>Calibri</vt:lpstr>
      <vt:lpstr>Times New Roman</vt:lpstr>
      <vt:lpstr>1_Extend Submission Template</vt:lpstr>
      <vt:lpstr>Preliminary 11ax PAR Verification</vt:lpstr>
      <vt:lpstr>Introduction</vt:lpstr>
      <vt:lpstr>Simulation Scenario</vt:lpstr>
      <vt:lpstr>Simulation Parameters</vt:lpstr>
      <vt:lpstr>Simulation Result – SS1</vt:lpstr>
      <vt:lpstr>Simulation Result – SS2</vt:lpstr>
      <vt:lpstr>Simulation Result – SS3</vt:lpstr>
      <vt:lpstr>Conclusion</vt:lpstr>
      <vt:lpstr>PowerPoint 演示文稿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buffer status reporting</dc:title>
  <dc:creator>stephane.baron@crf.canon.fr;pascal.viger@crf.canon.fr</dc:creator>
  <cp:lastModifiedBy>pangjiyong</cp:lastModifiedBy>
  <cp:revision>3093</cp:revision>
  <cp:lastPrinted>1998-02-10T13:28:06Z</cp:lastPrinted>
  <dcterms:created xsi:type="dcterms:W3CDTF">2009-12-02T19:05:24Z</dcterms:created>
  <dcterms:modified xsi:type="dcterms:W3CDTF">2016-09-10T13:55:56Z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