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86" r:id="rId2"/>
    <p:sldId id="397" r:id="rId3"/>
    <p:sldId id="398" r:id="rId4"/>
    <p:sldId id="399" r:id="rId5"/>
    <p:sldId id="400" r:id="rId6"/>
    <p:sldId id="401" r:id="rId7"/>
    <p:sldId id="402" r:id="rId8"/>
    <p:sldId id="403" r:id="rId9"/>
    <p:sldId id="404" r:id="rId10"/>
    <p:sldId id="387" r:id="rId11"/>
    <p:sldId id="389" r:id="rId12"/>
    <p:sldId id="391" r:id="rId13"/>
    <p:sldId id="394" r:id="rId14"/>
    <p:sldId id="392" r:id="rId15"/>
    <p:sldId id="393" r:id="rId16"/>
    <p:sldId id="396" r:id="rId17"/>
    <p:sldId id="395" r:id="rId18"/>
    <p:sldId id="388"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65" autoAdjust="0"/>
    <p:restoredTop sz="92105" autoAdjust="0"/>
  </p:normalViewPr>
  <p:slideViewPr>
    <p:cSldViewPr>
      <p:cViewPr varScale="1">
        <p:scale>
          <a:sx n="92" d="100"/>
          <a:sy n="92"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348"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a:t>
            </a:r>
            <a:endParaRPr lang="en-US" dirty="0"/>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3730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 </a:t>
            </a:r>
            <a:endParaRPr lang="en-US" dirty="0"/>
          </a:p>
        </p:txBody>
      </p:sp>
      <p:sp>
        <p:nvSpPr>
          <p:cNvPr id="102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87945"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802.11-16/1195r1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guoqing_li@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5" Type="http://schemas.openxmlformats.org/officeDocument/2006/relationships/hyperlink" Target="mailto:chartman@apple.com" TargetMode="External"/><Relationship Id="rId4" Type="http://schemas.openxmlformats.org/officeDocument/2006/relationships/hyperlink" Target="mailto:ericwong@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rporat@broadco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80743412-9668-4686-B109-E3B2457EFEE3}" type="slidenum">
              <a:rPr lang="en-US" smtClean="0"/>
              <a:pPr>
                <a:defRPr/>
              </a:pPr>
              <a:t>1</a:t>
            </a:fld>
            <a:endParaRPr lang="en-US" dirty="0"/>
          </a:p>
        </p:txBody>
      </p:sp>
      <p:sp>
        <p:nvSpPr>
          <p:cNvPr id="5" name="Date Placeholder 4"/>
          <p:cNvSpPr>
            <a:spLocks noGrp="1"/>
          </p:cNvSpPr>
          <p:nvPr>
            <p:ph type="dt" sz="half" idx="2"/>
          </p:nvPr>
        </p:nvSpPr>
        <p:spPr/>
        <p:txBody>
          <a:bodyPr/>
          <a:lstStyle/>
          <a:p>
            <a:pPr>
              <a:defRPr/>
            </a:pPr>
            <a:r>
              <a:rPr lang="en-US" smtClean="0"/>
              <a:t>September 2016</a:t>
            </a:r>
            <a:endParaRPr lang="en-US" dirty="0"/>
          </a:p>
        </p:txBody>
      </p:sp>
      <p:sp>
        <p:nvSpPr>
          <p:cNvPr id="6" name="Footer Placeholder 5"/>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7" name="Title 1"/>
          <p:cNvSpPr txBox="1">
            <a:spLocks/>
          </p:cNvSpPr>
          <p:nvPr/>
        </p:nvSpPr>
        <p:spPr bwMode="auto">
          <a:xfrm>
            <a:off x="609600" y="838200"/>
            <a:ext cx="7772400" cy="39188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MAC Clarifications</a:t>
            </a:r>
            <a:endParaRPr lang="en-US" sz="2800" kern="0" dirty="0"/>
          </a:p>
        </p:txBody>
      </p:sp>
      <p:sp>
        <p:nvSpPr>
          <p:cNvPr id="8" name="Rectangle 6"/>
          <p:cNvSpPr txBox="1">
            <a:spLocks noChangeArrowheads="1"/>
          </p:cNvSpPr>
          <p:nvPr/>
        </p:nvSpPr>
        <p:spPr bwMode="auto">
          <a:xfrm>
            <a:off x="606136" y="123008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2016-09-11</a:t>
            </a:r>
          </a:p>
        </p:txBody>
      </p:sp>
      <p:sp>
        <p:nvSpPr>
          <p:cNvPr id="9"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3727764957"/>
              </p:ext>
            </p:extLst>
          </p:nvPr>
        </p:nvGraphicFramePr>
        <p:xfrm>
          <a:off x="623454" y="1761201"/>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80605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Overview</a:t>
            </a:r>
            <a:endParaRPr lang="en-US" dirty="0"/>
          </a:p>
        </p:txBody>
      </p:sp>
      <p:sp>
        <p:nvSpPr>
          <p:cNvPr id="3" name="Content Placeholder 2"/>
          <p:cNvSpPr>
            <a:spLocks noGrp="1"/>
          </p:cNvSpPr>
          <p:nvPr>
            <p:ph idx="1"/>
          </p:nvPr>
        </p:nvSpPr>
        <p:spPr/>
        <p:txBody>
          <a:bodyPr/>
          <a:lstStyle/>
          <a:p>
            <a:pPr lvl="0"/>
            <a:r>
              <a:rPr lang="en-US" dirty="0" smtClean="0"/>
              <a:t>We propose to clarify the following:</a:t>
            </a:r>
          </a:p>
          <a:p>
            <a:pPr lvl="1"/>
            <a:r>
              <a:rPr lang="en-US" dirty="0" smtClean="0"/>
              <a:t>Soliciting UL MU Ack in response to DL MU PPDU</a:t>
            </a:r>
          </a:p>
          <a:p>
            <a:pPr lvl="1"/>
            <a:r>
              <a:rPr lang="en-US" dirty="0" smtClean="0"/>
              <a:t>DL MU NAV setting rules</a:t>
            </a:r>
          </a:p>
          <a:p>
            <a:pPr lvl="1"/>
            <a:endParaRPr lang="en-US"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10</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886331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Trigger variant in DL MU PPDU</a:t>
            </a:r>
            <a:endParaRPr lang="en-US" dirty="0"/>
          </a:p>
        </p:txBody>
      </p:sp>
      <p:sp>
        <p:nvSpPr>
          <p:cNvPr id="3" name="Content Placeholder 2"/>
          <p:cNvSpPr>
            <a:spLocks noGrp="1"/>
          </p:cNvSpPr>
          <p:nvPr>
            <p:ph idx="1"/>
          </p:nvPr>
        </p:nvSpPr>
        <p:spPr/>
        <p:txBody>
          <a:bodyPr/>
          <a:lstStyle/>
          <a:p>
            <a:r>
              <a:rPr lang="en-US" sz="1600" dirty="0" smtClean="0"/>
              <a:t>This discussion is related to 11-16-1186-00-00ax-A-MPDU content</a:t>
            </a:r>
          </a:p>
          <a:p>
            <a:pPr lvl="1"/>
            <a:r>
              <a:rPr lang="en-US" sz="1400" dirty="0" smtClean="0"/>
              <a:t>Proposes to have Basic variant Trigger allowed in A-MPDU context</a:t>
            </a:r>
          </a:p>
          <a:p>
            <a:pPr lvl="2"/>
            <a:r>
              <a:rPr lang="en-US" sz="1200" dirty="0" smtClean="0"/>
              <a:t>i.e., other variants of Trigger are not allowed in the A-MPDU context</a:t>
            </a:r>
          </a:p>
          <a:p>
            <a:pPr lvl="2"/>
            <a:endParaRPr lang="en-US" sz="1200" dirty="0" smtClean="0"/>
          </a:p>
          <a:p>
            <a:r>
              <a:rPr lang="en-US" sz="1600" dirty="0" smtClean="0"/>
              <a:t>We propose to solve an issue under this context:</a:t>
            </a:r>
          </a:p>
          <a:p>
            <a:pPr lvl="1"/>
            <a:r>
              <a:rPr lang="en-US" sz="1400" dirty="0" smtClean="0"/>
              <a:t>Basic variant Trigger + QoS Data frame(s) can be aggregated in an A-MPDU and solicit immediate UL MU ACK/BA/M-BA[1]</a:t>
            </a:r>
          </a:p>
          <a:p>
            <a:pPr lvl="1"/>
            <a:r>
              <a:rPr lang="en-US" sz="1400" dirty="0" smtClean="0"/>
              <a:t>However, the non-AP STA can also send other QoS Data along with the UL MU ACK which would need immediate ACK as well. </a:t>
            </a:r>
          </a:p>
          <a:p>
            <a:pPr lvl="2"/>
            <a:r>
              <a:rPr lang="en-US" sz="1200" dirty="0" smtClean="0"/>
              <a:t>Not desirable since AP would lose control of sequences within its TXOP</a:t>
            </a:r>
          </a:p>
          <a:p>
            <a:pPr lvl="2"/>
            <a:r>
              <a:rPr lang="en-US" sz="1200" dirty="0" smtClean="0"/>
              <a:t>E.g., the following sequence would not be possible</a:t>
            </a:r>
          </a:p>
          <a:p>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11</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cxnSp>
        <p:nvCxnSpPr>
          <p:cNvPr id="22" name="Straight Arrow Connector 21"/>
          <p:cNvCxnSpPr/>
          <p:nvPr/>
        </p:nvCxnSpPr>
        <p:spPr bwMode="auto">
          <a:xfrm flipV="1">
            <a:off x="1356732" y="5473576"/>
            <a:ext cx="6796668" cy="109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Rectangle 22"/>
          <p:cNvSpPr/>
          <p:nvPr/>
        </p:nvSpPr>
        <p:spPr bwMode="auto">
          <a:xfrm>
            <a:off x="1600200" y="4949520"/>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a:t>
            </a:r>
          </a:p>
        </p:txBody>
      </p:sp>
      <p:sp>
        <p:nvSpPr>
          <p:cNvPr id="24" name="Rectangle 23"/>
          <p:cNvSpPr/>
          <p:nvPr/>
        </p:nvSpPr>
        <p:spPr bwMode="auto">
          <a:xfrm>
            <a:off x="1600200" y="4683614"/>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a:t>
            </a:r>
          </a:p>
        </p:txBody>
      </p:sp>
      <p:sp>
        <p:nvSpPr>
          <p:cNvPr id="25" name="Rectangle 24"/>
          <p:cNvSpPr/>
          <p:nvPr/>
        </p:nvSpPr>
        <p:spPr bwMode="auto">
          <a:xfrm>
            <a:off x="1600200" y="5215426"/>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3</a:t>
            </a:r>
          </a:p>
        </p:txBody>
      </p:sp>
      <p:sp>
        <p:nvSpPr>
          <p:cNvPr id="26" name="TextBox 25"/>
          <p:cNvSpPr txBox="1"/>
          <p:nvPr/>
        </p:nvSpPr>
        <p:spPr>
          <a:xfrm>
            <a:off x="1812658" y="4439168"/>
            <a:ext cx="1099083" cy="276999"/>
          </a:xfrm>
          <a:prstGeom prst="rect">
            <a:avLst/>
          </a:prstGeom>
          <a:noFill/>
        </p:spPr>
        <p:txBody>
          <a:bodyPr wrap="none" rtlCol="0">
            <a:spAutoFit/>
          </a:bodyPr>
          <a:lstStyle/>
          <a:p>
            <a:r>
              <a:rPr lang="en-US" dirty="0" smtClean="0"/>
              <a:t>DL MU PPDU</a:t>
            </a:r>
            <a:endParaRPr lang="en-US" dirty="0"/>
          </a:p>
        </p:txBody>
      </p:sp>
      <p:sp>
        <p:nvSpPr>
          <p:cNvPr id="27" name="Rectangle 26"/>
          <p:cNvSpPr/>
          <p:nvPr/>
        </p:nvSpPr>
        <p:spPr bwMode="auto">
          <a:xfrm>
            <a:off x="3578225" y="5494258"/>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 (BA)</a:t>
            </a:r>
          </a:p>
        </p:txBody>
      </p:sp>
      <p:cxnSp>
        <p:nvCxnSpPr>
          <p:cNvPr id="28" name="Straight Arrow Connector 27"/>
          <p:cNvCxnSpPr/>
          <p:nvPr/>
        </p:nvCxnSpPr>
        <p:spPr bwMode="auto">
          <a:xfrm flipV="1">
            <a:off x="1335088" y="5752408"/>
            <a:ext cx="6818312" cy="118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p:cNvSpPr txBox="1"/>
          <p:nvPr/>
        </p:nvSpPr>
        <p:spPr>
          <a:xfrm>
            <a:off x="3122248" y="5266633"/>
            <a:ext cx="490840" cy="276999"/>
          </a:xfrm>
          <a:prstGeom prst="rect">
            <a:avLst/>
          </a:prstGeom>
          <a:noFill/>
        </p:spPr>
        <p:txBody>
          <a:bodyPr wrap="none" rtlCol="0">
            <a:spAutoFit/>
          </a:bodyPr>
          <a:lstStyle/>
          <a:p>
            <a:r>
              <a:rPr lang="en-US" dirty="0" smtClean="0"/>
              <a:t>SIFS</a:t>
            </a:r>
            <a:endParaRPr lang="en-US" dirty="0"/>
          </a:p>
        </p:txBody>
      </p:sp>
      <p:cxnSp>
        <p:nvCxnSpPr>
          <p:cNvPr id="31" name="Straight Arrow Connector 30"/>
          <p:cNvCxnSpPr/>
          <p:nvPr/>
        </p:nvCxnSpPr>
        <p:spPr bwMode="auto">
          <a:xfrm flipV="1">
            <a:off x="1356732" y="6001924"/>
            <a:ext cx="6796668" cy="266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Rectangle 35"/>
          <p:cNvSpPr/>
          <p:nvPr/>
        </p:nvSpPr>
        <p:spPr bwMode="auto">
          <a:xfrm>
            <a:off x="3578224" y="5771976"/>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 (BA)</a:t>
            </a:r>
          </a:p>
        </p:txBody>
      </p:sp>
      <p:sp>
        <p:nvSpPr>
          <p:cNvPr id="38" name="Rectangle 37"/>
          <p:cNvSpPr/>
          <p:nvPr/>
        </p:nvSpPr>
        <p:spPr bwMode="auto">
          <a:xfrm>
            <a:off x="4953000" y="4954588"/>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5</a:t>
            </a:r>
          </a:p>
        </p:txBody>
      </p:sp>
      <p:sp>
        <p:nvSpPr>
          <p:cNvPr id="39" name="Rectangle 38"/>
          <p:cNvSpPr/>
          <p:nvPr/>
        </p:nvSpPr>
        <p:spPr bwMode="auto">
          <a:xfrm>
            <a:off x="4953000" y="4688682"/>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4</a:t>
            </a:r>
          </a:p>
        </p:txBody>
      </p:sp>
      <p:sp>
        <p:nvSpPr>
          <p:cNvPr id="40" name="Rectangle 39"/>
          <p:cNvSpPr/>
          <p:nvPr/>
        </p:nvSpPr>
        <p:spPr bwMode="auto">
          <a:xfrm>
            <a:off x="4953000" y="5220494"/>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a:t>
            </a:r>
          </a:p>
        </p:txBody>
      </p:sp>
      <p:sp>
        <p:nvSpPr>
          <p:cNvPr id="41" name="TextBox 40"/>
          <p:cNvSpPr txBox="1"/>
          <p:nvPr/>
        </p:nvSpPr>
        <p:spPr>
          <a:xfrm>
            <a:off x="5165458" y="4444236"/>
            <a:ext cx="1099083" cy="276999"/>
          </a:xfrm>
          <a:prstGeom prst="rect">
            <a:avLst/>
          </a:prstGeom>
          <a:noFill/>
        </p:spPr>
        <p:txBody>
          <a:bodyPr wrap="none" rtlCol="0">
            <a:spAutoFit/>
          </a:bodyPr>
          <a:lstStyle/>
          <a:p>
            <a:r>
              <a:rPr lang="en-US" dirty="0" smtClean="0"/>
              <a:t>DL MU PPDU</a:t>
            </a:r>
            <a:endParaRPr lang="en-US" dirty="0"/>
          </a:p>
        </p:txBody>
      </p:sp>
      <p:sp>
        <p:nvSpPr>
          <p:cNvPr id="42" name="Rectangle 41"/>
          <p:cNvSpPr/>
          <p:nvPr/>
        </p:nvSpPr>
        <p:spPr bwMode="auto">
          <a:xfrm>
            <a:off x="6931025" y="5474690"/>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4 (BA)</a:t>
            </a:r>
          </a:p>
        </p:txBody>
      </p:sp>
      <p:sp>
        <p:nvSpPr>
          <p:cNvPr id="43" name="TextBox 42"/>
          <p:cNvSpPr txBox="1"/>
          <p:nvPr/>
        </p:nvSpPr>
        <p:spPr>
          <a:xfrm>
            <a:off x="6475048" y="5247065"/>
            <a:ext cx="490840" cy="276999"/>
          </a:xfrm>
          <a:prstGeom prst="rect">
            <a:avLst/>
          </a:prstGeom>
          <a:noFill/>
        </p:spPr>
        <p:txBody>
          <a:bodyPr wrap="none" rtlCol="0">
            <a:spAutoFit/>
          </a:bodyPr>
          <a:lstStyle/>
          <a:p>
            <a:r>
              <a:rPr lang="en-US" dirty="0" smtClean="0"/>
              <a:t>SIFS</a:t>
            </a:r>
            <a:endParaRPr lang="en-US" dirty="0"/>
          </a:p>
        </p:txBody>
      </p:sp>
      <p:sp>
        <p:nvSpPr>
          <p:cNvPr id="44" name="Rectangle 43"/>
          <p:cNvSpPr/>
          <p:nvPr/>
        </p:nvSpPr>
        <p:spPr bwMode="auto">
          <a:xfrm>
            <a:off x="6931024" y="5752408"/>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lang="en-US" dirty="0"/>
              <a:t>5</a:t>
            </a:r>
            <a:r>
              <a:rPr kumimoji="0" lang="en-US" sz="1200" b="0" i="0" u="none" strike="noStrike" cap="none" normalizeH="0" baseline="0" dirty="0" smtClean="0">
                <a:ln>
                  <a:noFill/>
                </a:ln>
                <a:solidFill>
                  <a:schemeClr val="tx1"/>
                </a:solidFill>
                <a:effectLst/>
                <a:latin typeface="Times New Roman" pitchFamily="18" charset="0"/>
              </a:rPr>
              <a:t> (BA)</a:t>
            </a:r>
          </a:p>
        </p:txBody>
      </p:sp>
      <p:sp>
        <p:nvSpPr>
          <p:cNvPr id="50" name="TextBox 49"/>
          <p:cNvSpPr txBox="1"/>
          <p:nvPr/>
        </p:nvSpPr>
        <p:spPr>
          <a:xfrm>
            <a:off x="4476530" y="5232312"/>
            <a:ext cx="490840" cy="276999"/>
          </a:xfrm>
          <a:prstGeom prst="rect">
            <a:avLst/>
          </a:prstGeom>
          <a:noFill/>
        </p:spPr>
        <p:txBody>
          <a:bodyPr wrap="none" rtlCol="0">
            <a:spAutoFit/>
          </a:bodyPr>
          <a:lstStyle/>
          <a:p>
            <a:r>
              <a:rPr lang="en-US" dirty="0" smtClean="0"/>
              <a:t>SIFS</a:t>
            </a:r>
            <a:endParaRPr lang="en-US" dirty="0"/>
          </a:p>
        </p:txBody>
      </p:sp>
      <p:sp>
        <p:nvSpPr>
          <p:cNvPr id="51" name="Rectangle 50"/>
          <p:cNvSpPr/>
          <p:nvPr/>
        </p:nvSpPr>
        <p:spPr bwMode="auto">
          <a:xfrm>
            <a:off x="6931023" y="6019800"/>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lang="en-US" dirty="0" smtClean="0"/>
              <a:t>2</a:t>
            </a:r>
            <a:r>
              <a:rPr kumimoji="0" lang="en-US" sz="1200" b="0" i="0" u="none" strike="noStrike" cap="none" normalizeH="0" baseline="0" dirty="0" smtClean="0">
                <a:ln>
                  <a:noFill/>
                </a:ln>
                <a:solidFill>
                  <a:schemeClr val="tx1"/>
                </a:solidFill>
                <a:effectLst/>
                <a:latin typeface="Times New Roman" pitchFamily="18" charset="0"/>
              </a:rPr>
              <a:t> (BA)</a:t>
            </a:r>
          </a:p>
        </p:txBody>
      </p:sp>
    </p:spTree>
    <p:extLst>
      <p:ext uri="{BB962C8B-B14F-4D97-AF65-F5344CB8AC3E}">
        <p14:creationId xmlns:p14="http://schemas.microsoft.com/office/powerpoint/2010/main" val="2392960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Proposal fix</a:t>
            </a:r>
            <a:endParaRPr lang="en-US" dirty="0"/>
          </a:p>
        </p:txBody>
      </p:sp>
      <p:sp>
        <p:nvSpPr>
          <p:cNvPr id="3" name="Content Placeholder 2"/>
          <p:cNvSpPr>
            <a:spLocks noGrp="1"/>
          </p:cNvSpPr>
          <p:nvPr>
            <p:ph idx="1"/>
          </p:nvPr>
        </p:nvSpPr>
        <p:spPr/>
        <p:txBody>
          <a:bodyPr/>
          <a:lstStyle/>
          <a:p>
            <a:r>
              <a:rPr lang="en-US" sz="1400" dirty="0" smtClean="0"/>
              <a:t>Enable the AP to indicate to the STAs in the Basic variant Trigger frame that they are not allowed to aggregate frames that would solicit immediate responses in a response Trigger-based PPDU</a:t>
            </a:r>
          </a:p>
          <a:p>
            <a:pPr lvl="1"/>
            <a:r>
              <a:rPr lang="en-US" sz="1200" dirty="0" smtClean="0"/>
              <a:t>Allocate value 0 of TID Aggregation Limit subfield of User Info field for this purpose.</a:t>
            </a:r>
          </a:p>
          <a:p>
            <a:pPr lvl="1"/>
            <a:r>
              <a:rPr lang="en-US" sz="1200" dirty="0" smtClean="0"/>
              <a:t>Remaining values of the TID Aggregation Limit subfield indicate the maximum number of TIDs that can be aggregated by a STA in a multi-TID A-MPDU</a:t>
            </a:r>
          </a:p>
          <a:p>
            <a:pPr lvl="1"/>
            <a:endParaRPr lang="en-US" sz="1200" dirty="0" smtClean="0"/>
          </a:p>
          <a:p>
            <a:r>
              <a:rPr lang="en-US" sz="1400" dirty="0" smtClean="0"/>
              <a:t>Proposed spec changes to 9.3.1.23.1 of </a:t>
            </a:r>
            <a:r>
              <a:rPr lang="en-US" sz="1400" dirty="0" err="1" smtClean="0"/>
              <a:t>TGax</a:t>
            </a:r>
            <a:r>
              <a:rPr lang="en-US" sz="1400" dirty="0" smtClean="0"/>
              <a:t> D0.4:</a:t>
            </a:r>
          </a:p>
          <a:p>
            <a:pPr lvl="1"/>
            <a:r>
              <a:rPr lang="en-US" sz="1200" dirty="0" smtClean="0"/>
              <a:t>The TID Aggregation Limit subfield indicates the maximum number of TIDs </a:t>
            </a:r>
            <a:r>
              <a:rPr lang="en-US" sz="1200" strike="sngStrike" dirty="0" smtClean="0">
                <a:solidFill>
                  <a:srgbClr val="FF0000"/>
                </a:solidFill>
              </a:rPr>
              <a:t>minus 1 </a:t>
            </a:r>
            <a:r>
              <a:rPr lang="en-US" sz="1200" dirty="0" smtClean="0"/>
              <a:t>that can be aggregated by a STA in a multi-TID A-MPDU carried in the responding HE trigger-based PPDU. </a:t>
            </a:r>
          </a:p>
          <a:p>
            <a:pPr marL="457200" lvl="1" indent="0">
              <a:buNone/>
            </a:pPr>
            <a:r>
              <a:rPr lang="en-US" sz="1050" u="sng" dirty="0" smtClean="0">
                <a:solidFill>
                  <a:srgbClr val="00B050"/>
                </a:solidFill>
              </a:rPr>
              <a:t>NOTE– A value of 7 in the TID Aggregation Limit subfield indicates to the STA that it can aggregate QoS Data frames from any number of different TID values in the multi-TID A-MPDU</a:t>
            </a:r>
          </a:p>
          <a:p>
            <a:endParaRPr lang="en-US" sz="1400" dirty="0" smtClean="0"/>
          </a:p>
          <a:p>
            <a:r>
              <a:rPr lang="en-US" sz="1400" dirty="0" smtClean="0"/>
              <a:t>Proposed spec changes to 25.5.2.2.2 of </a:t>
            </a:r>
            <a:r>
              <a:rPr lang="en-US" sz="1400" dirty="0" err="1" smtClean="0"/>
              <a:t>TGax</a:t>
            </a:r>
            <a:r>
              <a:rPr lang="en-US" sz="1400" dirty="0" smtClean="0"/>
              <a:t> D0.4:</a:t>
            </a:r>
          </a:p>
          <a:p>
            <a:pPr lvl="1"/>
            <a:r>
              <a:rPr lang="en-US" sz="1200" dirty="0" smtClean="0"/>
              <a:t>The AP shall set the value in the TID Aggregation Limit subfield in the Type dependent Per User Information field to 0 </a:t>
            </a:r>
            <a:r>
              <a:rPr lang="en-US" sz="1200" u="sng" dirty="0" smtClean="0">
                <a:solidFill>
                  <a:srgbClr val="00B050"/>
                </a:solidFill>
              </a:rPr>
              <a:t>or 1</a:t>
            </a:r>
            <a:r>
              <a:rPr lang="en-US" sz="1200" dirty="0" smtClean="0"/>
              <a:t> for an HE STA with STA that has indicated a zero value in the Multi-TID Aggregation Support field of the HE Capabilities element it transmits and is identified by the AID12 subfield of the User Info field of a Basic Trigger variant Trigger frame (see 9.3.1.23 (Trigger frame format)).(#2669) </a:t>
            </a:r>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12</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2169811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to instruct the </a:t>
            </a:r>
            <a:r>
              <a:rPr lang="en-US" dirty="0" err="1" smtClean="0"/>
              <a:t>TGax</a:t>
            </a:r>
            <a:r>
              <a:rPr lang="en-US" dirty="0" smtClean="0"/>
              <a:t> Editor to make the following changes: </a:t>
            </a:r>
            <a:endParaRPr lang="en-US" dirty="0"/>
          </a:p>
          <a:p>
            <a:pPr marL="0" indent="0">
              <a:buNone/>
            </a:pPr>
            <a:r>
              <a:rPr lang="en-US" sz="1400" b="1" i="1" dirty="0" err="1" smtClean="0"/>
              <a:t>TGax</a:t>
            </a:r>
            <a:r>
              <a:rPr lang="en-US" sz="1400" b="1" i="1" dirty="0" smtClean="0"/>
              <a:t> Editor: Change the paragraph below of 9.3.1.23.1 of D0.4 as follows:</a:t>
            </a:r>
            <a:endParaRPr lang="en-US" sz="1400" b="1" i="1" dirty="0"/>
          </a:p>
          <a:p>
            <a:pPr marL="457200" lvl="1" indent="0">
              <a:buNone/>
            </a:pPr>
            <a:r>
              <a:rPr lang="en-US" sz="1200" dirty="0"/>
              <a:t>The TID Aggregation Limit subfield indicates the maximum number of TIDs </a:t>
            </a:r>
            <a:r>
              <a:rPr lang="en-US" sz="1200" strike="sngStrike" dirty="0">
                <a:solidFill>
                  <a:srgbClr val="FF0000"/>
                </a:solidFill>
              </a:rPr>
              <a:t>minus 1 </a:t>
            </a:r>
            <a:r>
              <a:rPr lang="en-US" sz="1200" dirty="0"/>
              <a:t>that can be aggregated by a STA in a multi-TID A-MPDU carried in the responding HE trigger-based PPDU. </a:t>
            </a:r>
          </a:p>
          <a:p>
            <a:pPr marL="457200" lvl="1" indent="0">
              <a:buNone/>
            </a:pPr>
            <a:r>
              <a:rPr lang="en-US" sz="1050" u="sng" dirty="0">
                <a:solidFill>
                  <a:srgbClr val="00B050"/>
                </a:solidFill>
              </a:rPr>
              <a:t>NOTE– A value of 7 in the TID Aggregation Limit subfield indicates to the STA that it can aggregate QoS Data frames from any number of different TID values in the multi-TID </a:t>
            </a:r>
            <a:r>
              <a:rPr lang="en-US" sz="1050" u="sng" dirty="0" smtClean="0">
                <a:solidFill>
                  <a:srgbClr val="00B050"/>
                </a:solidFill>
              </a:rPr>
              <a:t>A-MPDU.</a:t>
            </a:r>
            <a:endParaRPr lang="en-US" sz="1050" u="sng" dirty="0">
              <a:solidFill>
                <a:srgbClr val="00B050"/>
              </a:solidFill>
            </a:endParaRPr>
          </a:p>
          <a:p>
            <a:endParaRPr lang="en-US" sz="1400" dirty="0"/>
          </a:p>
          <a:p>
            <a:pPr marL="0" indent="0">
              <a:buNone/>
            </a:pPr>
            <a:r>
              <a:rPr lang="en-US" sz="1400" b="1" i="1" dirty="0" err="1" smtClean="0"/>
              <a:t>TGax</a:t>
            </a:r>
            <a:r>
              <a:rPr lang="en-US" sz="1400" b="1" i="1" dirty="0" smtClean="0"/>
              <a:t> </a:t>
            </a:r>
            <a:r>
              <a:rPr lang="en-US" sz="1400" b="1" i="1" dirty="0"/>
              <a:t>Editor: Change the paragraph below of </a:t>
            </a:r>
            <a:r>
              <a:rPr lang="en-US" sz="1400" b="1" i="1" dirty="0" smtClean="0"/>
              <a:t>25.5.2.2.2 of D0.4 </a:t>
            </a:r>
            <a:r>
              <a:rPr lang="en-US" sz="1400" b="1" i="1" dirty="0"/>
              <a:t>as follows</a:t>
            </a:r>
            <a:r>
              <a:rPr lang="en-US" sz="1400" b="1" i="1" dirty="0" smtClean="0"/>
              <a:t>:</a:t>
            </a:r>
            <a:endParaRPr lang="en-US" sz="1400" dirty="0"/>
          </a:p>
          <a:p>
            <a:pPr marL="457200" lvl="1" indent="0">
              <a:buNone/>
            </a:pPr>
            <a:r>
              <a:rPr lang="en-US" sz="1200" dirty="0"/>
              <a:t>The AP shall set the value in the TID Aggregation Limit subfield in the Type dependent Per User Information field to 0 </a:t>
            </a:r>
            <a:r>
              <a:rPr lang="en-US" sz="1200" u="sng" dirty="0">
                <a:solidFill>
                  <a:srgbClr val="00B050"/>
                </a:solidFill>
              </a:rPr>
              <a:t>or 1</a:t>
            </a:r>
            <a:r>
              <a:rPr lang="en-US" sz="1200" dirty="0"/>
              <a:t> for an HE STA with STA that has indicated a zero value in the Multi-TID Aggregation Support field of the HE Capabilities element it transmits and is identified by the AID12 subfield of the User Info field of a Basic Trigger variant Trigger frame (see 9.3.1.23 (Trigger frame format)).(#2669) </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spTree>
    <p:extLst>
      <p:ext uri="{BB962C8B-B14F-4D97-AF65-F5344CB8AC3E}">
        <p14:creationId xmlns:p14="http://schemas.microsoft.com/office/powerpoint/2010/main" val="885920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NAV update rules for DL MU PPDU</a:t>
            </a:r>
            <a:endParaRPr lang="en-US" dirty="0"/>
          </a:p>
        </p:txBody>
      </p:sp>
      <p:sp>
        <p:nvSpPr>
          <p:cNvPr id="3" name="Content Placeholder 2"/>
          <p:cNvSpPr>
            <a:spLocks noGrp="1"/>
          </p:cNvSpPr>
          <p:nvPr>
            <p:ph idx="1"/>
          </p:nvPr>
        </p:nvSpPr>
        <p:spPr/>
        <p:txBody>
          <a:bodyPr/>
          <a:lstStyle/>
          <a:p>
            <a:r>
              <a:rPr lang="en-US" sz="1800" b="1" dirty="0" smtClean="0"/>
              <a:t>Currently the following NAV rule is specified  in D0.4:</a:t>
            </a:r>
          </a:p>
          <a:p>
            <a:pPr lvl="1"/>
            <a:r>
              <a:rPr lang="en-US" sz="1600" dirty="0" smtClean="0"/>
              <a:t>When the received frame's RA is equal to the STA's own MAC address, the STA shall not update its intra- BSS NAV or regular NAV with the information from the Duration field.”</a:t>
            </a:r>
          </a:p>
          <a:p>
            <a:pPr lvl="2"/>
            <a:endParaRPr lang="en-US" sz="1400" dirty="0" smtClean="0"/>
          </a:p>
          <a:p>
            <a:r>
              <a:rPr lang="en-US" sz="1800" b="1" dirty="0" smtClean="0"/>
              <a:t>Which applies to DL MU PPDUs as well. However,</a:t>
            </a:r>
          </a:p>
          <a:p>
            <a:pPr lvl="1"/>
            <a:r>
              <a:rPr lang="en-US" sz="1600" dirty="0" smtClean="0"/>
              <a:t>This may cause issues because not all receivers are solicited a response</a:t>
            </a:r>
          </a:p>
          <a:p>
            <a:pPr lvl="2"/>
            <a:endParaRPr lang="en-US" sz="1400" dirty="0" smtClean="0"/>
          </a:p>
          <a:p>
            <a:r>
              <a:rPr lang="en-US" sz="1800" b="1" dirty="0" smtClean="0"/>
              <a:t>If a set of RXs are not solicited an immediate response but also do not set their NAV then they can content for the medium</a:t>
            </a:r>
          </a:p>
          <a:p>
            <a:pPr lvl="1"/>
            <a:r>
              <a:rPr lang="en-US" sz="1600" dirty="0" smtClean="0"/>
              <a:t>Which can result in collision with trigger-based PPDUs containing the responses</a:t>
            </a:r>
          </a:p>
          <a:p>
            <a:pPr lvl="2"/>
            <a:r>
              <a:rPr lang="en-US" sz="1400" dirty="0" smtClean="0"/>
              <a:t>See example in the next slide</a:t>
            </a:r>
          </a:p>
          <a:p>
            <a:endParaRPr lang="en-US" sz="18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14</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149745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NAV issue: Example</a:t>
            </a:r>
            <a:endParaRPr lang="en-US" dirty="0"/>
          </a:p>
        </p:txBody>
      </p:sp>
      <p:sp>
        <p:nvSpPr>
          <p:cNvPr id="3" name="Content Placeholder 2"/>
          <p:cNvSpPr>
            <a:spLocks noGrp="1"/>
          </p:cNvSpPr>
          <p:nvPr>
            <p:ph idx="1"/>
          </p:nvPr>
        </p:nvSpPr>
        <p:spPr>
          <a:xfrm>
            <a:off x="685800" y="3496810"/>
            <a:ext cx="7772400" cy="2975426"/>
          </a:xfrm>
        </p:spPr>
        <p:txBody>
          <a:bodyPr/>
          <a:lstStyle/>
          <a:p>
            <a:r>
              <a:rPr lang="en-US" sz="1600" b="1" dirty="0" smtClean="0"/>
              <a:t>AP sends DL MU PPDU to STA 1-3</a:t>
            </a:r>
          </a:p>
          <a:p>
            <a:pPr lvl="1"/>
            <a:r>
              <a:rPr lang="en-US" sz="1400" dirty="0" smtClean="0"/>
              <a:t>Soliciting immediate response from STA 1</a:t>
            </a:r>
          </a:p>
          <a:p>
            <a:pPr lvl="1"/>
            <a:r>
              <a:rPr lang="en-US" sz="1400" dirty="0" smtClean="0"/>
              <a:t>Setting Ack policy for STA 2 and 3 to BlockAck</a:t>
            </a:r>
          </a:p>
          <a:p>
            <a:r>
              <a:rPr lang="en-US" sz="1600" b="1" dirty="0" smtClean="0"/>
              <a:t>STA 1 sends immediate response in SIFS</a:t>
            </a:r>
          </a:p>
          <a:p>
            <a:r>
              <a:rPr lang="en-US" sz="1600" b="1" dirty="0" smtClean="0"/>
              <a:t>STA 2 and STA 3 contend for the medium using EDCA</a:t>
            </a:r>
          </a:p>
          <a:p>
            <a:pPr lvl="1"/>
            <a:r>
              <a:rPr lang="en-US" sz="1400" dirty="0" smtClean="0"/>
              <a:t>They have not updated their NAV and STA 1 is not within range of STA 3</a:t>
            </a:r>
          </a:p>
          <a:p>
            <a:r>
              <a:rPr lang="en-US" sz="1600" b="1" dirty="0" smtClean="0"/>
              <a:t>Transmission of STA 2 collides with that of STA 1</a:t>
            </a:r>
          </a:p>
          <a:p>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15</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cxnSp>
        <p:nvCxnSpPr>
          <p:cNvPr id="7" name="Straight Arrow Connector 6"/>
          <p:cNvCxnSpPr/>
          <p:nvPr/>
        </p:nvCxnSpPr>
        <p:spPr bwMode="auto">
          <a:xfrm>
            <a:off x="1356732" y="2743200"/>
            <a:ext cx="6019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Rectangle 7"/>
          <p:cNvSpPr/>
          <p:nvPr/>
        </p:nvSpPr>
        <p:spPr bwMode="auto">
          <a:xfrm>
            <a:off x="1600200" y="2208212"/>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a:t>
            </a:r>
          </a:p>
        </p:txBody>
      </p:sp>
      <p:sp>
        <p:nvSpPr>
          <p:cNvPr id="9" name="Rectangle 8"/>
          <p:cNvSpPr/>
          <p:nvPr/>
        </p:nvSpPr>
        <p:spPr bwMode="auto">
          <a:xfrm>
            <a:off x="1600200" y="1942306"/>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a:t>
            </a:r>
          </a:p>
        </p:txBody>
      </p:sp>
      <p:sp>
        <p:nvSpPr>
          <p:cNvPr id="10" name="Rectangle 9"/>
          <p:cNvSpPr/>
          <p:nvPr/>
        </p:nvSpPr>
        <p:spPr bwMode="auto">
          <a:xfrm>
            <a:off x="1600200" y="2474118"/>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3</a:t>
            </a:r>
          </a:p>
        </p:txBody>
      </p:sp>
      <p:sp>
        <p:nvSpPr>
          <p:cNvPr id="11" name="TextBox 10"/>
          <p:cNvSpPr txBox="1"/>
          <p:nvPr/>
        </p:nvSpPr>
        <p:spPr>
          <a:xfrm>
            <a:off x="1812658" y="1697860"/>
            <a:ext cx="1099083" cy="276999"/>
          </a:xfrm>
          <a:prstGeom prst="rect">
            <a:avLst/>
          </a:prstGeom>
          <a:noFill/>
        </p:spPr>
        <p:txBody>
          <a:bodyPr wrap="none" rtlCol="0">
            <a:spAutoFit/>
          </a:bodyPr>
          <a:lstStyle/>
          <a:p>
            <a:r>
              <a:rPr lang="en-US" dirty="0" smtClean="0"/>
              <a:t>DL MU PPDU</a:t>
            </a:r>
            <a:endParaRPr lang="en-US" dirty="0"/>
          </a:p>
        </p:txBody>
      </p:sp>
      <p:sp>
        <p:nvSpPr>
          <p:cNvPr id="12" name="Rectangle 11"/>
          <p:cNvSpPr/>
          <p:nvPr/>
        </p:nvSpPr>
        <p:spPr bwMode="auto">
          <a:xfrm>
            <a:off x="3578225" y="2752950"/>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 (BA)</a:t>
            </a:r>
          </a:p>
        </p:txBody>
      </p:sp>
      <p:cxnSp>
        <p:nvCxnSpPr>
          <p:cNvPr id="13" name="Straight Arrow Connector 12"/>
          <p:cNvCxnSpPr/>
          <p:nvPr/>
        </p:nvCxnSpPr>
        <p:spPr bwMode="auto">
          <a:xfrm>
            <a:off x="1335088" y="3012284"/>
            <a:ext cx="6019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p:cNvSpPr txBox="1"/>
          <p:nvPr/>
        </p:nvSpPr>
        <p:spPr>
          <a:xfrm>
            <a:off x="3122248" y="2525325"/>
            <a:ext cx="490840" cy="276999"/>
          </a:xfrm>
          <a:prstGeom prst="rect">
            <a:avLst/>
          </a:prstGeom>
          <a:noFill/>
        </p:spPr>
        <p:txBody>
          <a:bodyPr wrap="none" rtlCol="0">
            <a:spAutoFit/>
          </a:bodyPr>
          <a:lstStyle/>
          <a:p>
            <a:r>
              <a:rPr lang="en-US" dirty="0" smtClean="0"/>
              <a:t>SIFS</a:t>
            </a:r>
            <a:endParaRPr lang="en-US" dirty="0"/>
          </a:p>
        </p:txBody>
      </p:sp>
      <p:sp>
        <p:nvSpPr>
          <p:cNvPr id="15" name="Rectangle 14"/>
          <p:cNvSpPr/>
          <p:nvPr/>
        </p:nvSpPr>
        <p:spPr bwMode="auto">
          <a:xfrm>
            <a:off x="3991943" y="3012283"/>
            <a:ext cx="1236314" cy="27496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 (Data)</a:t>
            </a:r>
          </a:p>
        </p:txBody>
      </p:sp>
      <p:cxnSp>
        <p:nvCxnSpPr>
          <p:cNvPr id="16" name="Straight Arrow Connector 15"/>
          <p:cNvCxnSpPr/>
          <p:nvPr/>
        </p:nvCxnSpPr>
        <p:spPr bwMode="auto">
          <a:xfrm>
            <a:off x="1356732" y="3287251"/>
            <a:ext cx="6019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TextBox 16"/>
          <p:cNvSpPr txBox="1"/>
          <p:nvPr/>
        </p:nvSpPr>
        <p:spPr>
          <a:xfrm>
            <a:off x="3122248" y="3077693"/>
            <a:ext cx="516488" cy="276999"/>
          </a:xfrm>
          <a:prstGeom prst="rect">
            <a:avLst/>
          </a:prstGeom>
          <a:noFill/>
        </p:spPr>
        <p:txBody>
          <a:bodyPr wrap="none" rtlCol="0">
            <a:spAutoFit/>
          </a:bodyPr>
          <a:lstStyle/>
          <a:p>
            <a:r>
              <a:rPr lang="en-US" dirty="0" smtClean="0"/>
              <a:t>AIFS</a:t>
            </a:r>
            <a:endParaRPr lang="en-US" dirty="0"/>
          </a:p>
        </p:txBody>
      </p:sp>
      <p:sp>
        <p:nvSpPr>
          <p:cNvPr id="18" name="TextBox 17"/>
          <p:cNvSpPr txBox="1"/>
          <p:nvPr/>
        </p:nvSpPr>
        <p:spPr>
          <a:xfrm>
            <a:off x="3643653" y="3052808"/>
            <a:ext cx="338554" cy="276999"/>
          </a:xfrm>
          <a:prstGeom prst="rect">
            <a:avLst/>
          </a:prstGeom>
          <a:noFill/>
        </p:spPr>
        <p:txBody>
          <a:bodyPr wrap="none" rtlCol="0">
            <a:spAutoFit/>
          </a:bodyPr>
          <a:lstStyle/>
          <a:p>
            <a:r>
              <a:rPr lang="en-US" dirty="0" smtClean="0"/>
              <a:t>…</a:t>
            </a:r>
            <a:endParaRPr lang="en-US" dirty="0"/>
          </a:p>
        </p:txBody>
      </p:sp>
      <p:cxnSp>
        <p:nvCxnSpPr>
          <p:cNvPr id="19" name="Straight Connector 18"/>
          <p:cNvCxnSpPr/>
          <p:nvPr/>
        </p:nvCxnSpPr>
        <p:spPr bwMode="auto">
          <a:xfrm>
            <a:off x="3934127" y="2776908"/>
            <a:ext cx="269876" cy="211127"/>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 name="Straight Connector 19"/>
          <p:cNvCxnSpPr/>
          <p:nvPr/>
        </p:nvCxnSpPr>
        <p:spPr bwMode="auto">
          <a:xfrm flipV="1">
            <a:off x="3934127" y="2749266"/>
            <a:ext cx="269876" cy="25046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692447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r>
              <a:rPr lang="en-US" b="1" dirty="0" smtClean="0"/>
              <a:t>We propose to remove the following sentence from the D0.4:</a:t>
            </a:r>
          </a:p>
          <a:p>
            <a:pPr lvl="1"/>
            <a:r>
              <a:rPr lang="en-US" dirty="0" smtClean="0"/>
              <a:t>“When </a:t>
            </a:r>
            <a:r>
              <a:rPr lang="en-US" dirty="0"/>
              <a:t>the received frame's RA is equal to the STA's own MAC address, the STA shall not update its intra- BSS(#1465) NAV or regular NAV with the information from the Duration field</a:t>
            </a:r>
            <a:r>
              <a:rPr lang="en-US" dirty="0" smtClean="0"/>
              <a:t>.”</a:t>
            </a:r>
          </a:p>
          <a:p>
            <a:pPr lvl="2"/>
            <a:endParaRPr lang="en-US" dirty="0" smtClean="0"/>
          </a:p>
          <a:p>
            <a:r>
              <a:rPr lang="en-US" b="1" dirty="0" smtClean="0"/>
              <a:t>And add spec text that is inline with the following rule:</a:t>
            </a:r>
            <a:endParaRPr lang="en-US" b="1" dirty="0"/>
          </a:p>
          <a:p>
            <a:pPr lvl="1"/>
            <a:r>
              <a:rPr lang="en-US" dirty="0" smtClean="0"/>
              <a:t>“A </a:t>
            </a:r>
            <a:r>
              <a:rPr lang="en-US" dirty="0"/>
              <a:t>STA shall update its NAV, irrespectively of whether it is the intended receiver of an MPDU contained in the received PPDU, except that it shall ignore the NAV if the PPDU solicits an immediate response from the STA</a:t>
            </a:r>
            <a:r>
              <a:rPr lang="en-US" dirty="0" smtClean="0"/>
              <a:t>.”</a:t>
            </a:r>
            <a:endParaRPr lang="en-US" dirty="0"/>
          </a:p>
          <a:p>
            <a:pPr lvl="2"/>
            <a:endParaRPr lang="en-US" dirty="0" smtClean="0"/>
          </a:p>
          <a:p>
            <a:r>
              <a:rPr lang="en-US" dirty="0" smtClean="0"/>
              <a:t>Refer to 11/16/1173r0 Comment </a:t>
            </a:r>
            <a:r>
              <a:rPr lang="en-US" dirty="0"/>
              <a:t>Resolution on Two NAVs - Part </a:t>
            </a:r>
            <a:r>
              <a:rPr lang="en-US" dirty="0" smtClean="0"/>
              <a:t>II for the proposed spec text change that accounts for this update.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spTree>
    <p:extLst>
      <p:ext uri="{BB962C8B-B14F-4D97-AF65-F5344CB8AC3E}">
        <p14:creationId xmlns:p14="http://schemas.microsoft.com/office/powerpoint/2010/main" val="1239342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support the following NAV update rule:</a:t>
            </a:r>
          </a:p>
          <a:p>
            <a:pPr lvl="1"/>
            <a:r>
              <a:rPr lang="en-US" dirty="0" smtClean="0"/>
              <a:t>A STA shall update its NAV, irrespectively of whether it is the intended receiver of an MPDU contained in the received PPDU, except that it shall ignore the NAV if the PPDU solicits an immediate response from the STA.</a:t>
            </a:r>
          </a:p>
          <a:p>
            <a:endParaRPr lang="en-US"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17</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3431682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a:t>[1]</a:t>
            </a:r>
            <a:r>
              <a:rPr lang="de-DE" dirty="0"/>
              <a:t> </a:t>
            </a:r>
            <a:r>
              <a:rPr lang="en-US" dirty="0"/>
              <a:t>IEEE802.11ax </a:t>
            </a:r>
            <a:r>
              <a:rPr lang="en-US" dirty="0" smtClean="0"/>
              <a:t>D0.4</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spTree>
    <p:extLst>
      <p:ext uri="{BB962C8B-B14F-4D97-AF65-F5344CB8AC3E}">
        <p14:creationId xmlns:p14="http://schemas.microsoft.com/office/powerpoint/2010/main" val="128451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8" name="Table 7"/>
          <p:cNvGraphicFramePr>
            <a:graphicFrameLocks noGrp="1"/>
          </p:cNvGraphicFramePr>
          <p:nvPr>
            <p:extLst/>
          </p:nvPr>
        </p:nvGraphicFramePr>
        <p:xfrm>
          <a:off x="887413" y="369743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7012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7" name="Table 6"/>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834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9" name="Table 12"/>
          <p:cNvGraphicFramePr>
            <a:graphicFrameLocks noGrp="1"/>
          </p:cNvGraphicFramePr>
          <p:nvPr>
            <p:extLst/>
          </p:nvPr>
        </p:nvGraphicFramePr>
        <p:xfrm>
          <a:off x="696913" y="7620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Jayh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nvPr>
        </p:nvGraphicFramePr>
        <p:xfrm>
          <a:off x="430213" y="3657600"/>
          <a:ext cx="8153400" cy="1377260"/>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263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7" name="Table 6"/>
          <p:cNvGraphicFramePr>
            <a:graphicFrameLocks noGrp="1"/>
          </p:cNvGraphicFramePr>
          <p:nvPr>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mn-lt"/>
                          <a:ea typeface="+mn-ea"/>
                          <a:cs typeface="+mn-cs"/>
                        </a:rPr>
                        <a:t> </a:t>
                      </a:r>
                      <a:r>
                        <a:rPr lang="en-US" sz="1200" b="0" u="sng" kern="1200" dirty="0" smtClean="0">
                          <a:solidFill>
                            <a:schemeClr val="tx1"/>
                          </a:solidFill>
                          <a:latin typeface="+mn-lt"/>
                          <a:ea typeface="+mn-ea"/>
                          <a:cs typeface="+mn-cs"/>
                          <a:hlinkClick r:id="rId2"/>
                        </a:rPr>
                        <a:t>joonsuk@apple.com</a:t>
                      </a:r>
                      <a:endParaRPr lang="en-US" sz="9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3"/>
                        </a:rPr>
                        <a:t>guoqing_li@apple.com</a:t>
                      </a:r>
                      <a:endParaRPr lang="en-US" sz="9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Jarkko</a:t>
                      </a:r>
                      <a:r>
                        <a:rPr lang="en-US" sz="1200" dirty="0" smtClean="0">
                          <a:solidFill>
                            <a:srgbClr val="000000"/>
                          </a:solidFill>
                          <a:latin typeface="+mn-lt"/>
                          <a:ea typeface="Times New Roman"/>
                          <a:cs typeface="Arial"/>
                        </a:rPr>
                        <a:t> </a:t>
                      </a:r>
                      <a:r>
                        <a:rPr lang="en-US" sz="1200" dirty="0" err="1" smtClean="0">
                          <a:solidFill>
                            <a:srgbClr val="000000"/>
                          </a:solidFill>
                          <a:latin typeface="+mn-lt"/>
                          <a:ea typeface="Times New Roman"/>
                          <a:cs typeface="Arial"/>
                        </a:rPr>
                        <a:t>Kneckt</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3"/>
                        </a:rPr>
                        <a:t>jkneckt@apple.com</a:t>
                      </a:r>
                      <a:endParaRPr lang="en-US" sz="9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4"/>
                        </a:rPr>
                        <a:t>ericwong@apple.com</a:t>
                      </a:r>
                      <a:r>
                        <a:rPr lang="en-US" sz="9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hlinkClick r:id="rId5"/>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989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7" name="表格 6"/>
          <p:cNvGraphicFramePr>
            <a:graphicFrameLocks noGrp="1"/>
          </p:cNvGraphicFramePr>
          <p:nvPr/>
        </p:nvGraphicFramePr>
        <p:xfrm>
          <a:off x="838200" y="832016"/>
          <a:ext cx="7467600" cy="556878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2916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7" name="Table 6"/>
          <p:cNvGraphicFramePr>
            <a:graphicFrameLocks noGrp="1"/>
          </p:cNvGraphicFramePr>
          <p:nvPr/>
        </p:nvGraphicFramePr>
        <p:xfrm>
          <a:off x="689986" y="3412125"/>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nvPr>
        </p:nvGraphicFramePr>
        <p:xfrm>
          <a:off x="689986" y="838200"/>
          <a:ext cx="7620000" cy="2470113"/>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9"/>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23136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7" name="Table 6"/>
          <p:cNvGraphicFramePr>
            <a:graphicFrameLocks noGrp="1"/>
          </p:cNvGraphicFramePr>
          <p:nvPr>
            <p:extLst/>
          </p:nvPr>
        </p:nvGraphicFramePr>
        <p:xfrm>
          <a:off x="381000" y="1193248"/>
          <a:ext cx="8153400" cy="37456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2693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graphicFrame>
        <p:nvGraphicFramePr>
          <p:cNvPr id="7" name="Table 6"/>
          <p:cNvGraphicFramePr>
            <a:graphicFrameLocks noGrp="1"/>
          </p:cNvGraphicFramePr>
          <p:nvPr>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nvPr>
        </p:nvGraphicFramePr>
        <p:xfrm>
          <a:off x="381000" y="2834640"/>
          <a:ext cx="8153400" cy="3916156"/>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a:effectLst/>
                          <a:latin typeface="Times New Roman"/>
                          <a:ea typeface="ＭＳ 明朝"/>
                        </a:rPr>
                        <a:t>Narendar Madhavan</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spcAft>
                          <a:spcPts val="0"/>
                        </a:spcAft>
                      </a:pPr>
                      <a:r>
                        <a:rPr lang="en-US" sz="1100" dirty="0">
                          <a:effectLst/>
                          <a:latin typeface="Times New Roman"/>
                          <a:ea typeface="ＭＳ 明朝"/>
                        </a:rPr>
                        <a:t>Toshiba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smtClean="0">
                          <a:effectLst/>
                          <a:latin typeface="Times New Roman"/>
                          <a:ea typeface="ＭＳ 明朝"/>
                        </a:rPr>
                        <a:t>narendar.madhavan@toshiba.co.jp</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Masahiro Sekiya</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err="1">
                          <a:effectLst/>
                          <a:latin typeface="Times New Roman"/>
                          <a:ea typeface="ＭＳ 明朝"/>
                        </a:rPr>
                        <a:t>Toshihisa</a:t>
                      </a:r>
                      <a:r>
                        <a:rPr lang="en-US" sz="1100" dirty="0">
                          <a:effectLst/>
                          <a:latin typeface="Times New Roman"/>
                          <a:ea typeface="ＭＳ 明朝"/>
                        </a:rPr>
                        <a:t> </a:t>
                      </a:r>
                      <a:r>
                        <a:rPr lang="en-US" sz="1100" dirty="0" err="1">
                          <a:effectLst/>
                          <a:latin typeface="Times New Roman"/>
                          <a:ea typeface="ＭＳ 明朝"/>
                        </a:rPr>
                        <a:t>Nabetani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err="1">
                          <a:effectLst/>
                          <a:latin typeface="Times New Roman"/>
                          <a:ea typeface="ＭＳ 明朝"/>
                        </a:rPr>
                        <a:t>Tsuguhide</a:t>
                      </a:r>
                      <a:r>
                        <a:rPr lang="en-US" sz="1100" dirty="0">
                          <a:effectLst/>
                          <a:latin typeface="Times New Roman"/>
                          <a:ea typeface="ＭＳ 明朝"/>
                        </a:rPr>
                        <a:t> Aoki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a:effectLst/>
                          <a:latin typeface="Times New Roman"/>
                          <a:ea typeface="ＭＳ 明朝"/>
                        </a:rPr>
                        <a:t>Tomoko Adachi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Kentaro Taniguchi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Daisuke Taki</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Koji Horisaki</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David Halls</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Filippo Tosato</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a:effectLst/>
                          <a:latin typeface="Times New Roman"/>
                          <a:ea typeface="ＭＳ 明朝"/>
                        </a:rPr>
                        <a:t>Zubeir Bocus</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smtClean="0">
                          <a:effectLst/>
                          <a:latin typeface="Times New Roman"/>
                          <a:ea typeface="ＭＳ 明朝"/>
                        </a:rPr>
                        <a:t>Parag</a:t>
                      </a:r>
                      <a:r>
                        <a:rPr lang="en-US" sz="1100" baseline="0" dirty="0" smtClean="0">
                          <a:effectLst/>
                          <a:latin typeface="Times New Roman"/>
                          <a:ea typeface="ＭＳ 明朝"/>
                        </a:rPr>
                        <a:t> Kulkarni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080488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102126</TotalTime>
  <Words>2125</Words>
  <Application>Microsoft Office PowerPoint</Application>
  <PresentationFormat>On-screen Show (4:3)</PresentationFormat>
  <Paragraphs>628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ＭＳ 明朝</vt:lpstr>
      <vt:lpstr>Arial</vt:lpstr>
      <vt:lpstr>Calibri</vt:lpstr>
      <vt:lpstr>Times New Roman</vt:lpstr>
      <vt:lpstr>802-11-Submission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Overview</vt:lpstr>
      <vt:lpstr>Trigger variant in DL MU PPDU</vt:lpstr>
      <vt:lpstr>Proposal fix</vt:lpstr>
      <vt:lpstr>Straw Poll 1</vt:lpstr>
      <vt:lpstr>NAV update rules for DL MU PPDU</vt:lpstr>
      <vt:lpstr>NAV issue: Example</vt:lpstr>
      <vt:lpstr>Proposal</vt:lpstr>
      <vt:lpstr>Straw Poll 2</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Scheduled Trigger frames</dc:title>
  <dc:creator>Asterjadhi, Alfred</dc:creator>
  <cp:lastModifiedBy>Alfred Asterjadhi</cp:lastModifiedBy>
  <cp:revision>2084</cp:revision>
  <cp:lastPrinted>1998-02-10T13:28:06Z</cp:lastPrinted>
  <dcterms:created xsi:type="dcterms:W3CDTF">2007-05-21T21:00:37Z</dcterms:created>
  <dcterms:modified xsi:type="dcterms:W3CDTF">2016-09-14T10:02:41Z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