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338" r:id="rId3"/>
    <p:sldId id="278" r:id="rId4"/>
    <p:sldId id="279" r:id="rId5"/>
    <p:sldId id="280" r:id="rId6"/>
    <p:sldId id="281" r:id="rId7"/>
    <p:sldId id="282" r:id="rId8"/>
    <p:sldId id="283" r:id="rId9"/>
    <p:sldId id="284" r:id="rId10"/>
    <p:sldId id="285" r:id="rId11"/>
    <p:sldId id="286" r:id="rId12"/>
    <p:sldId id="339" r:id="rId13"/>
    <p:sldId id="290" r:id="rId14"/>
    <p:sldId id="291" r:id="rId15"/>
    <p:sldId id="292" r:id="rId16"/>
    <p:sldId id="293" r:id="rId17"/>
    <p:sldId id="294" r:id="rId18"/>
    <p:sldId id="295" r:id="rId19"/>
    <p:sldId id="296" r:id="rId20"/>
    <p:sldId id="332" r:id="rId21"/>
    <p:sldId id="297" r:id="rId22"/>
    <p:sldId id="298" r:id="rId23"/>
    <p:sldId id="331" r:id="rId24"/>
    <p:sldId id="299" r:id="rId25"/>
    <p:sldId id="330" r:id="rId26"/>
    <p:sldId id="300" r:id="rId27"/>
    <p:sldId id="301" r:id="rId28"/>
    <p:sldId id="333" r:id="rId29"/>
    <p:sldId id="302" r:id="rId30"/>
    <p:sldId id="303" r:id="rId31"/>
    <p:sldId id="329" r:id="rId32"/>
    <p:sldId id="334" r:id="rId33"/>
    <p:sldId id="335" r:id="rId34"/>
    <p:sldId id="304" r:id="rId35"/>
    <p:sldId id="305" r:id="rId36"/>
    <p:sldId id="306" r:id="rId37"/>
    <p:sldId id="307" r:id="rId38"/>
    <p:sldId id="308" r:id="rId39"/>
    <p:sldId id="309" r:id="rId40"/>
    <p:sldId id="310" r:id="rId41"/>
    <p:sldId id="312" r:id="rId42"/>
    <p:sldId id="314" r:id="rId43"/>
    <p:sldId id="315" r:id="rId44"/>
    <p:sldId id="336" r:id="rId45"/>
    <p:sldId id="337" r:id="rId46"/>
    <p:sldId id="274" r:id="rId47"/>
    <p:sldId id="264"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p:cViewPr varScale="1">
        <p:scale>
          <a:sx n="94" d="100"/>
          <a:sy n="94" d="100"/>
        </p:scale>
        <p:origin x="98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09/12/16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25</a:t>
            </a:fld>
            <a:endParaRPr lang="en-US" dirty="0"/>
          </a:p>
        </p:txBody>
      </p:sp>
    </p:spTree>
    <p:extLst>
      <p:ext uri="{BB962C8B-B14F-4D97-AF65-F5344CB8AC3E}">
        <p14:creationId xmlns:p14="http://schemas.microsoft.com/office/powerpoint/2010/main" val="852757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29</a:t>
            </a:fld>
            <a:endParaRPr lang="en-US" dirty="0"/>
          </a:p>
        </p:txBody>
      </p:sp>
    </p:spTree>
    <p:extLst>
      <p:ext uri="{BB962C8B-B14F-4D97-AF65-F5344CB8AC3E}">
        <p14:creationId xmlns:p14="http://schemas.microsoft.com/office/powerpoint/2010/main" val="499245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44</a:t>
            </a:fld>
            <a:endParaRPr lang="en-US" dirty="0"/>
          </a:p>
        </p:txBody>
      </p:sp>
    </p:spTree>
    <p:extLst>
      <p:ext uri="{BB962C8B-B14F-4D97-AF65-F5344CB8AC3E}">
        <p14:creationId xmlns:p14="http://schemas.microsoft.com/office/powerpoint/2010/main" val="1152906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45</a:t>
            </a:fld>
            <a:endParaRPr lang="en-US" dirty="0"/>
          </a:p>
        </p:txBody>
      </p:sp>
    </p:spTree>
    <p:extLst>
      <p:ext uri="{BB962C8B-B14F-4D97-AF65-F5344CB8AC3E}">
        <p14:creationId xmlns:p14="http://schemas.microsoft.com/office/powerpoint/2010/main" val="3948965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1653445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2367652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85556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1581077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608997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Broadcom</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193416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Broadcom</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075919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40101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Daewon, Bin, Ilan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en-GB" smtClean="0"/>
              <a:t>Daewon, Bin, Ilan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Daewon, Bin, Ilan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en-GB" smtClean="0"/>
              <a:t>Daewon, Bin, Ilan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en-GB" smtClean="0"/>
              <a:t>Daewon, Bin, Ilan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Daewon, Bin, Ilan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Daewon, Bin, Ilan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802.11-16/1190r0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Courier New" panose="02070309020205020404" pitchFamily="49" charset="0"/>
        <a:buChar char="o"/>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panose="05000000000000000000" pitchFamily="2" charset="2"/>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Wingdings" panose="05000000000000000000" pitchFamily="2" charset="2"/>
        <a:buChar char="ü"/>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5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err="1" smtClean="0"/>
              <a:t>Tx</a:t>
            </a:r>
            <a:r>
              <a:rPr lang="en-GB" sz="2800" dirty="0" smtClean="0"/>
              <a:t> Quality Requirements</a:t>
            </a:r>
            <a:endParaRPr lang="en-GB" sz="2800" dirty="0"/>
          </a:p>
        </p:txBody>
      </p:sp>
      <p:sp>
        <p:nvSpPr>
          <p:cNvPr id="3074" name="Rectangle 2"/>
          <p:cNvSpPr>
            <a:spLocks noGrp="1" noChangeArrowheads="1"/>
          </p:cNvSpPr>
          <p:nvPr>
            <p:ph type="body" idx="1"/>
          </p:nvPr>
        </p:nvSpPr>
        <p:spPr>
          <a:xfrm>
            <a:off x="685800" y="152400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2016-09-12</a:t>
            </a:r>
            <a:endParaRPr lang="en-GB" sz="2000" b="0" dirty="0"/>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12"/>
          <p:cNvGraphicFramePr>
            <a:graphicFrameLocks noGrp="1"/>
          </p:cNvGraphicFramePr>
          <p:nvPr>
            <p:extLst>
              <p:ext uri="{D42A27DB-BD31-4B8C-83A1-F6EECF244321}">
                <p14:modId xmlns:p14="http://schemas.microsoft.com/office/powerpoint/2010/main" val="1806164380"/>
              </p:ext>
            </p:extLst>
          </p:nvPr>
        </p:nvGraphicFramePr>
        <p:xfrm>
          <a:off x="533400" y="2669763"/>
          <a:ext cx="8153400" cy="2442928"/>
        </p:xfrm>
        <a:graphic>
          <a:graphicData uri="http://schemas.openxmlformats.org/drawingml/2006/table">
            <a:tbl>
              <a:tblPr firstRow="1" bandRow="1">
                <a:tableStyleId>{F5AB1C69-6EDB-4FF4-983F-18BD219EF322}</a:tableStyleId>
              </a:tblPr>
              <a:tblGrid>
                <a:gridCol w="1630680"/>
                <a:gridCol w="1287379"/>
                <a:gridCol w="1802331"/>
                <a:gridCol w="1329890"/>
                <a:gridCol w="210312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Daewon Lee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Times New Roman"/>
                          <a:ea typeface="Times New Roman"/>
                          <a:cs typeface="Arial"/>
                        </a:rPr>
                        <a:t>daewon.lee@newracom.com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Yujin</a:t>
                      </a:r>
                      <a:r>
                        <a:rPr lang="en-US" sz="1200" dirty="0" smtClean="0">
                          <a:latin typeface="+mn-lt"/>
                          <a:ea typeface="Times New Roman"/>
                          <a:cs typeface="Arial"/>
                        </a:rPr>
                        <a:t> Noh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smtClean="0">
                          <a:solidFill>
                            <a:srgbClr val="000000"/>
                          </a:solidFill>
                          <a:latin typeface="+mn-lt"/>
                          <a:ea typeface="Times New Roman"/>
                          <a:cs typeface="Arial"/>
                        </a:rPr>
                        <a:t>Newracom</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9008 Research Dr.</a:t>
                      </a:r>
                    </a:p>
                    <a:p>
                      <a:pPr marL="0" marR="0" algn="ctr">
                        <a:spcBef>
                          <a:spcPts val="0"/>
                        </a:spcBef>
                        <a:spcAft>
                          <a:spcPts val="0"/>
                        </a:spcAft>
                      </a:pPr>
                      <a:r>
                        <a:rPr lang="en-US" sz="1200" b="0" dirty="0" smtClean="0">
                          <a:solidFill>
                            <a:srgbClr val="000000"/>
                          </a:solidFill>
                          <a:latin typeface="+mn-lt"/>
                          <a:ea typeface="Times New Roman"/>
                          <a:cs typeface="Arial"/>
                        </a:rPr>
                        <a:t>Irvine, CA 92618</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mn-lt"/>
                          <a:ea typeface="Times New Roman"/>
                          <a:cs typeface="Arial"/>
                        </a:rPr>
                        <a:t>yujin.noh@newracom.com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Bin Tian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Qualcomm</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btian@qti.qualcomm.com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Lin Yang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Qualcomm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Ilan Sutskover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Ran </a:t>
                      </a:r>
                      <a:r>
                        <a:rPr lang="en-US" sz="1200" dirty="0" err="1" smtClean="0">
                          <a:latin typeface="+mn-lt"/>
                          <a:ea typeface="Times New Roman"/>
                          <a:cs typeface="Arial"/>
                        </a:rPr>
                        <a:t>Leviev</a:t>
                      </a:r>
                      <a:r>
                        <a:rPr lang="en-US" sz="1200" dirty="0" smtClean="0">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ran.leviev@intel.com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Shahar Gross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shahar.gross@intel.com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9"/>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1253910966"/>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00200"/>
                <a:gridCol w="1295400"/>
                <a:gridCol w="1824790"/>
                <a:gridCol w="1451810"/>
                <a:gridCol w="19812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+44 1223  434600</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(972) 761 7470</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842065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5064836"/>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76400"/>
                <a:gridCol w="1295400"/>
                <a:gridCol w="1748590"/>
                <a:gridCol w="1147010"/>
                <a:gridCol w="22860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97598920"/>
              </p:ext>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76400"/>
                <a:gridCol w="1295400"/>
                <a:gridCol w="1748590"/>
                <a:gridCol w="1147010"/>
                <a:gridCol w="22860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66443412"/>
              </p:ext>
            </p:extLst>
          </p:nvPr>
        </p:nvGraphicFramePr>
        <p:xfrm>
          <a:off x="381001" y="3385544"/>
          <a:ext cx="8161337" cy="3015252"/>
        </p:xfrm>
        <a:graphic>
          <a:graphicData uri="http://schemas.openxmlformats.org/drawingml/2006/table">
            <a:tbl>
              <a:tblPr>
                <a:tableStyleId>{5940675A-B579-460E-94D1-54222C63F5DA}</a:tableStyleId>
              </a:tblPr>
              <a:tblGrid>
                <a:gridCol w="1676399"/>
                <a:gridCol w="1295400"/>
                <a:gridCol w="1752600"/>
                <a:gridCol w="1143000"/>
                <a:gridCol w="2293938"/>
              </a:tblGrid>
              <a:tr h="251271">
                <a:tc>
                  <a:txBody>
                    <a:bodyPr/>
                    <a:lstStyle/>
                    <a:p>
                      <a:pPr marL="0" marR="0" algn="ctr" defTabSz="914400" rtl="0" eaLnBrk="1" latinLnBrk="0" hangingPunct="1">
                        <a:spcBef>
                          <a:spcPts val="0"/>
                        </a:spcBef>
                        <a:spcAft>
                          <a:spcPts val="0"/>
                        </a:spcAft>
                      </a:pPr>
                      <a:r>
                        <a:rPr lang="en-US" sz="1100" kern="1200" dirty="0" err="1">
                          <a:solidFill>
                            <a:srgbClr val="000000"/>
                          </a:solidFill>
                          <a:latin typeface="+mn-lt"/>
                          <a:ea typeface="Times New Roman"/>
                          <a:cs typeface="Arial"/>
                        </a:rPr>
                        <a:t>Narendar</a:t>
                      </a:r>
                      <a:r>
                        <a:rPr lang="en-US" sz="1100" kern="1200" dirty="0">
                          <a:solidFill>
                            <a:srgbClr val="000000"/>
                          </a:solidFill>
                          <a:latin typeface="+mn-lt"/>
                          <a:ea typeface="Times New Roman"/>
                          <a:cs typeface="Arial"/>
                        </a:rPr>
                        <a:t> </a:t>
                      </a:r>
                      <a:r>
                        <a:rPr lang="en-US" sz="1100" kern="1200" dirty="0" err="1">
                          <a:solidFill>
                            <a:srgbClr val="000000"/>
                          </a:solidFill>
                          <a:latin typeface="+mn-lt"/>
                          <a:ea typeface="Times New Roman"/>
                          <a:cs typeface="Arial"/>
                        </a:rPr>
                        <a:t>Madhavan</a:t>
                      </a:r>
                      <a:endParaRPr lang="en-US" sz="1100" kern="1200" dirty="0">
                        <a:solidFill>
                          <a:srgbClr val="000000"/>
                        </a:solidFill>
                        <a:latin typeface="+mn-lt"/>
                        <a:ea typeface="Times New Roman"/>
                        <a:cs typeface="Arial"/>
                      </a:endParaRPr>
                    </a:p>
                  </a:txBody>
                  <a:tcPr marL="59852" marR="59852" marT="0" marB="0" anchor="ctr"/>
                </a:tc>
                <a:tc rowSpan="12">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Toshiba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narendar.madhavan@toshiba.co.jp</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Masahiro Sekiya</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dirty="0" err="1">
                          <a:solidFill>
                            <a:srgbClr val="000000"/>
                          </a:solidFill>
                          <a:latin typeface="+mn-lt"/>
                          <a:ea typeface="Times New Roman"/>
                          <a:cs typeface="Arial"/>
                        </a:rPr>
                        <a:t>Toshihisa</a:t>
                      </a:r>
                      <a:r>
                        <a:rPr lang="en-US" sz="1100" kern="1200" dirty="0">
                          <a:solidFill>
                            <a:srgbClr val="000000"/>
                          </a:solidFill>
                          <a:latin typeface="+mn-lt"/>
                          <a:ea typeface="Times New Roman"/>
                          <a:cs typeface="Arial"/>
                        </a:rPr>
                        <a:t> </a:t>
                      </a:r>
                      <a:r>
                        <a:rPr lang="en-US" sz="1100" kern="1200" dirty="0" err="1">
                          <a:solidFill>
                            <a:srgbClr val="000000"/>
                          </a:solidFill>
                          <a:latin typeface="+mn-lt"/>
                          <a:ea typeface="Times New Roman"/>
                          <a:cs typeface="Arial"/>
                        </a:rPr>
                        <a:t>Nabetani</a:t>
                      </a:r>
                      <a:endParaRPr lang="en-US" sz="1100" kern="1200" dirty="0">
                        <a:solidFill>
                          <a:srgbClr val="000000"/>
                        </a:solidFill>
                        <a:latin typeface="+mn-lt"/>
                        <a:ea typeface="Times New Roman"/>
                        <a:cs typeface="Arial"/>
                      </a:endParaRP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Tsuguhide Aoki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Tomoko Adachi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Kentaro Taniguchi </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Daisuke Taki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Koji Horisaki</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David Halls</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Filippo Tosato</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Zubeir Bocus</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r h="251271">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Fengming Cao</a:t>
                      </a:r>
                    </a:p>
                  </a:txBody>
                  <a:tcPr marL="59852" marR="59852" marT="0" marB="0" anchor="ct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a:solidFill>
                            <a:srgbClr val="000000"/>
                          </a:solidFill>
                          <a:latin typeface="+mn-lt"/>
                          <a:ea typeface="Times New Roman"/>
                          <a:cs typeface="Arial"/>
                        </a:rPr>
                        <a:t> </a:t>
                      </a:r>
                    </a:p>
                  </a:txBody>
                  <a:tcPr marL="59852" marR="59852" marT="0" marB="0" anchor="ctr"/>
                </a:tc>
                <a:tc>
                  <a:txBody>
                    <a:bodyPr/>
                    <a:lstStyle/>
                    <a:p>
                      <a:pPr marL="0" marR="0" algn="ctr" defTabSz="914400" rtl="0" eaLnBrk="1" latinLnBrk="0" hangingPunct="1">
                        <a:spcBef>
                          <a:spcPts val="0"/>
                        </a:spcBef>
                        <a:spcAft>
                          <a:spcPts val="0"/>
                        </a:spcAft>
                      </a:pPr>
                      <a:r>
                        <a:rPr lang="en-US" sz="1100" kern="1200" dirty="0">
                          <a:solidFill>
                            <a:srgbClr val="000000"/>
                          </a:solidFill>
                          <a:latin typeface="+mn-lt"/>
                          <a:ea typeface="Times New Roman"/>
                          <a:cs typeface="Arial"/>
                        </a:rPr>
                        <a:t> </a:t>
                      </a:r>
                    </a:p>
                  </a:txBody>
                  <a:tcPr marL="59852" marR="59852" marT="0" marB="0" anchor="ctr"/>
                </a:tc>
              </a:tr>
            </a:tbl>
          </a:graphicData>
        </a:graphic>
      </p:graphicFrame>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003354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1895236853"/>
              </p:ext>
            </p:extLst>
          </p:nvPr>
        </p:nvGraphicFramePr>
        <p:xfrm>
          <a:off x="495300" y="1066800"/>
          <a:ext cx="8153400" cy="165271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0550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or Missing TX Quality Requirements</a:t>
            </a:r>
            <a:endParaRPr lang="en-US" dirty="0"/>
          </a:p>
        </p:txBody>
      </p:sp>
      <p:sp>
        <p:nvSpPr>
          <p:cNvPr id="3" name="Content Placeholder 2"/>
          <p:cNvSpPr>
            <a:spLocks noGrp="1"/>
          </p:cNvSpPr>
          <p:nvPr>
            <p:ph idx="1"/>
          </p:nvPr>
        </p:nvSpPr>
        <p:spPr/>
        <p:txBody>
          <a:bodyPr/>
          <a:lstStyle/>
          <a:p>
            <a:r>
              <a:rPr lang="en-US" dirty="0" smtClean="0"/>
              <a:t>Full bandwidth masks – defined</a:t>
            </a:r>
          </a:p>
          <a:p>
            <a:pPr lvl="1"/>
            <a:r>
              <a:rPr lang="en-US" dirty="0" smtClean="0"/>
              <a:t>RBW/VBW missing</a:t>
            </a:r>
          </a:p>
          <a:p>
            <a:r>
              <a:rPr lang="en-US" dirty="0" smtClean="0"/>
              <a:t>OFDMA signals quality requirements– open</a:t>
            </a:r>
          </a:p>
          <a:p>
            <a:r>
              <a:rPr lang="en-US" dirty="0" smtClean="0"/>
              <a:t>Spectral flatness – open</a:t>
            </a:r>
          </a:p>
          <a:p>
            <a:r>
              <a:rPr lang="en-US" dirty="0"/>
              <a:t>Frequency and symbol clock error</a:t>
            </a:r>
            <a:r>
              <a:rPr lang="en-US" dirty="0" smtClean="0"/>
              <a:t> – open</a:t>
            </a:r>
          </a:p>
          <a:p>
            <a:r>
              <a:rPr lang="en-US" dirty="0"/>
              <a:t>Time of departure </a:t>
            </a:r>
            <a:r>
              <a:rPr lang="en-US" dirty="0" smtClean="0"/>
              <a:t>accuracy – open</a:t>
            </a:r>
          </a:p>
          <a:p>
            <a:r>
              <a:rPr lang="en-US" dirty="0" smtClean="0"/>
              <a:t>LO leakage level – defined</a:t>
            </a:r>
          </a:p>
          <a:p>
            <a:pPr lvl="1"/>
            <a:r>
              <a:rPr lang="en-US" dirty="0" smtClean="0"/>
              <a:t>80+80 MHz requirement missing</a:t>
            </a:r>
            <a:endParaRPr lang="en-US" dirty="0"/>
          </a:p>
          <a:p>
            <a:endParaRPr lang="en-US" dirty="0" smtClean="0"/>
          </a:p>
          <a:p>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845759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Clock Error</a:t>
            </a:r>
            <a:endParaRPr lang="en-US" dirty="0"/>
          </a:p>
        </p:txBody>
      </p:sp>
      <p:sp>
        <p:nvSpPr>
          <p:cNvPr id="3" name="Content Placeholder 2"/>
          <p:cNvSpPr>
            <a:spLocks noGrp="1"/>
          </p:cNvSpPr>
          <p:nvPr>
            <p:ph idx="1"/>
          </p:nvPr>
        </p:nvSpPr>
        <p:spPr/>
        <p:txBody>
          <a:bodyPr/>
          <a:lstStyle/>
          <a:p>
            <a:r>
              <a:rPr lang="en-US" dirty="0" smtClean="0">
                <a:solidFill>
                  <a:schemeClr val="tx1">
                    <a:lumMod val="95000"/>
                    <a:lumOff val="5000"/>
                  </a:schemeClr>
                </a:solidFill>
              </a:rPr>
              <a:t>Proposal:</a:t>
            </a:r>
          </a:p>
          <a:p>
            <a:pPr lvl="1"/>
            <a:r>
              <a:rPr lang="en-US" dirty="0" smtClean="0">
                <a:solidFill>
                  <a:srgbClr val="C00000"/>
                </a:solidFill>
              </a:rPr>
              <a:t>Transmit subcarrier frequency </a:t>
            </a:r>
            <a:r>
              <a:rPr lang="en-US" dirty="0">
                <a:solidFill>
                  <a:srgbClr val="C00000"/>
                </a:solidFill>
              </a:rPr>
              <a:t>and symbol clock </a:t>
            </a:r>
            <a:r>
              <a:rPr lang="en-US" dirty="0" smtClean="0">
                <a:solidFill>
                  <a:srgbClr val="C00000"/>
                </a:solidFill>
              </a:rPr>
              <a:t>error</a:t>
            </a:r>
          </a:p>
          <a:p>
            <a:pPr lvl="2"/>
            <a:r>
              <a:rPr lang="en-US" dirty="0">
                <a:solidFill>
                  <a:srgbClr val="C00000"/>
                </a:solidFill>
              </a:rPr>
              <a:t>Same as 11ac (+/- 20ppm) except for trigger-based </a:t>
            </a:r>
            <a:r>
              <a:rPr lang="en-US" dirty="0" smtClean="0">
                <a:solidFill>
                  <a:srgbClr val="C00000"/>
                </a:solidFill>
              </a:rPr>
              <a:t>PPDU</a:t>
            </a:r>
          </a:p>
          <a:p>
            <a:pPr lvl="1"/>
            <a:endParaRPr lang="en-US" dirty="0" smtClean="0">
              <a:solidFill>
                <a:srgbClr val="C00000"/>
              </a:solidFill>
            </a:endParaRPr>
          </a:p>
          <a:p>
            <a:pPr lvl="1"/>
            <a:r>
              <a:rPr lang="en-US" dirty="0" smtClean="0">
                <a:solidFill>
                  <a:srgbClr val="C00000"/>
                </a:solidFill>
              </a:rPr>
              <a:t>Time </a:t>
            </a:r>
            <a:r>
              <a:rPr lang="en-US" dirty="0">
                <a:solidFill>
                  <a:srgbClr val="C00000"/>
                </a:solidFill>
              </a:rPr>
              <a:t>of departure </a:t>
            </a:r>
            <a:r>
              <a:rPr lang="en-US" dirty="0" smtClean="0">
                <a:solidFill>
                  <a:srgbClr val="C00000"/>
                </a:solidFill>
              </a:rPr>
              <a:t>accuracy</a:t>
            </a:r>
          </a:p>
          <a:p>
            <a:pPr lvl="2"/>
            <a:r>
              <a:rPr lang="en-US" dirty="0" smtClean="0">
                <a:solidFill>
                  <a:srgbClr val="C00000"/>
                </a:solidFill>
              </a:rPr>
              <a:t>Same as 11ac</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2092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RBW and VBW for </a:t>
            </a:r>
            <a:r>
              <a:rPr lang="en-US" dirty="0" err="1" smtClean="0"/>
              <a:t>Tx</a:t>
            </a:r>
            <a:r>
              <a:rPr lang="en-US" dirty="0" smtClean="0"/>
              <a:t> Mask</a:t>
            </a:r>
            <a:endParaRPr lang="en-US" dirty="0"/>
          </a:p>
        </p:txBody>
      </p:sp>
      <p:sp>
        <p:nvSpPr>
          <p:cNvPr id="3" name="Content Placeholder 2"/>
          <p:cNvSpPr>
            <a:spLocks noGrp="1"/>
          </p:cNvSpPr>
          <p:nvPr>
            <p:ph idx="1"/>
          </p:nvPr>
        </p:nvSpPr>
        <p:spPr/>
        <p:txBody>
          <a:bodyPr/>
          <a:lstStyle/>
          <a:p>
            <a:r>
              <a:rPr lang="en-US" sz="2000" dirty="0" smtClean="0"/>
              <a:t>11ac specification</a:t>
            </a:r>
          </a:p>
          <a:p>
            <a:pPr lvl="1"/>
            <a:r>
              <a:rPr lang="en-US" sz="1800" dirty="0" smtClean="0"/>
              <a:t>RBW</a:t>
            </a:r>
            <a:endParaRPr lang="en-US" sz="1800" dirty="0"/>
          </a:p>
          <a:p>
            <a:pPr lvl="2"/>
            <a:r>
              <a:rPr lang="en-US" sz="1600" dirty="0"/>
              <a:t>11a/n/ac: 100kHz</a:t>
            </a:r>
          </a:p>
          <a:p>
            <a:pPr lvl="1"/>
            <a:r>
              <a:rPr lang="en-US" sz="1600" dirty="0" smtClean="0"/>
              <a:t>VBW</a:t>
            </a:r>
            <a:endParaRPr lang="en-US" sz="1600" dirty="0"/>
          </a:p>
          <a:p>
            <a:pPr lvl="2"/>
            <a:r>
              <a:rPr lang="en-US" sz="1600" dirty="0"/>
              <a:t>11 a/n/ac: 30kHz </a:t>
            </a:r>
          </a:p>
          <a:p>
            <a:r>
              <a:rPr lang="en-US" sz="2000" dirty="0" smtClean="0"/>
              <a:t>Proposal:</a:t>
            </a:r>
          </a:p>
          <a:p>
            <a:pPr lvl="1"/>
            <a:r>
              <a:rPr lang="en-US" sz="1800" dirty="0" smtClean="0">
                <a:solidFill>
                  <a:srgbClr val="C00000"/>
                </a:solidFill>
              </a:rPr>
              <a:t>RBW</a:t>
            </a:r>
          </a:p>
          <a:p>
            <a:pPr lvl="2"/>
            <a:r>
              <a:rPr lang="en-US" sz="1600" dirty="0" smtClean="0"/>
              <a:t>11ax: </a:t>
            </a:r>
            <a:r>
              <a:rPr lang="en-US" sz="1600" dirty="0" smtClean="0">
                <a:solidFill>
                  <a:srgbClr val="C00000"/>
                </a:solidFill>
              </a:rPr>
              <a:t>25kHz </a:t>
            </a:r>
            <a:r>
              <a:rPr lang="en-US" sz="1600" dirty="0" smtClean="0"/>
              <a:t>due to ¼ carrier spacing</a:t>
            </a:r>
          </a:p>
          <a:p>
            <a:pPr lvl="2"/>
            <a:r>
              <a:rPr lang="en-US" sz="1600" dirty="0" smtClean="0"/>
              <a:t>Narrower RBW may also help in mask compliance</a:t>
            </a:r>
          </a:p>
          <a:p>
            <a:pPr lvl="1"/>
            <a:r>
              <a:rPr lang="en-US" sz="1600" dirty="0" smtClean="0">
                <a:solidFill>
                  <a:srgbClr val="C00000"/>
                </a:solidFill>
              </a:rPr>
              <a:t>VBW</a:t>
            </a:r>
          </a:p>
          <a:p>
            <a:pPr lvl="2"/>
            <a:r>
              <a:rPr lang="en-US" sz="1600" dirty="0" smtClean="0"/>
              <a:t>11ax: </a:t>
            </a:r>
            <a:r>
              <a:rPr lang="en-US" sz="1600" dirty="0" smtClean="0">
                <a:solidFill>
                  <a:srgbClr val="C00000"/>
                </a:solidFill>
              </a:rPr>
              <a:t>7.5kHz</a:t>
            </a:r>
          </a:p>
          <a:p>
            <a:pPr lvl="3"/>
            <a:r>
              <a:rPr lang="en-US" sz="1400" dirty="0" smtClean="0"/>
              <a:t>Same ¼ scaling as the RBW</a:t>
            </a:r>
          </a:p>
          <a:p>
            <a:pPr lvl="3"/>
            <a:r>
              <a:rPr lang="en-US" sz="1400" dirty="0" smtClean="0"/>
              <a:t>Smaller VBW leads to better averaging. Benefit 11ax which may boosted STF/LTF and changing BW between pre-HE and HE portion </a:t>
            </a:r>
            <a:endParaRPr lang="en-US" sz="1400" dirty="0"/>
          </a:p>
          <a:p>
            <a:pPr lvl="2"/>
            <a:endParaRPr lang="en-US" sz="1400" dirty="0" smtClean="0"/>
          </a:p>
          <a:p>
            <a:endParaRPr lang="en-US" sz="1800" dirty="0" smtClean="0"/>
          </a:p>
          <a:p>
            <a:endParaRPr lang="en-US" sz="1800" dirty="0"/>
          </a:p>
          <a:p>
            <a:pPr lvl="2"/>
            <a:endParaRPr lang="en-US" sz="1200" dirty="0" smtClean="0"/>
          </a:p>
          <a:p>
            <a:pPr lvl="2"/>
            <a:endParaRPr lang="en-US" sz="1200" dirty="0" smtClean="0"/>
          </a:p>
          <a:p>
            <a:endParaRPr lang="en-US" sz="1400" dirty="0"/>
          </a:p>
          <a:p>
            <a:endParaRPr lang="en-US" sz="1400" dirty="0"/>
          </a:p>
          <a:p>
            <a:r>
              <a:rPr lang="en-US" sz="1400" dirty="0" smtClean="0"/>
              <a:t> </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072287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Mask</a:t>
            </a:r>
            <a:endParaRPr lang="en-US" dirty="0"/>
          </a:p>
        </p:txBody>
      </p:sp>
      <p:sp>
        <p:nvSpPr>
          <p:cNvPr id="3" name="Content Placeholder 2"/>
          <p:cNvSpPr>
            <a:spLocks noGrp="1"/>
          </p:cNvSpPr>
          <p:nvPr>
            <p:ph idx="1"/>
          </p:nvPr>
        </p:nvSpPr>
        <p:spPr/>
        <p:txBody>
          <a:bodyPr/>
          <a:lstStyle/>
          <a:p>
            <a:r>
              <a:rPr lang="en-US" dirty="0"/>
              <a:t>Spectral mask</a:t>
            </a:r>
          </a:p>
          <a:p>
            <a:pPr lvl="1"/>
            <a:r>
              <a:rPr lang="en-US" dirty="0"/>
              <a:t>Measuring total out-of-band emission power (orthogonal and non-orthogonal interferences) </a:t>
            </a:r>
          </a:p>
          <a:p>
            <a:pPr lvl="1"/>
            <a:r>
              <a:rPr lang="en-US" dirty="0"/>
              <a:t>Good for controlling the adjacent channel interference impact to a non-synchronized receiver (like OBSS receiver)</a:t>
            </a:r>
          </a:p>
          <a:p>
            <a:pPr lvl="1"/>
            <a:r>
              <a:rPr lang="en-US" dirty="0"/>
              <a:t>Not the be best tool for inter-RU interference control</a:t>
            </a:r>
          </a:p>
          <a:p>
            <a:r>
              <a:rPr lang="en-US" dirty="0" smtClean="0"/>
              <a:t>Proposal: </a:t>
            </a:r>
          </a:p>
          <a:p>
            <a:pPr lvl="1"/>
            <a:r>
              <a:rPr lang="en-US" dirty="0" smtClean="0">
                <a:solidFill>
                  <a:srgbClr val="C00000"/>
                </a:solidFill>
              </a:rPr>
              <a:t>Every packet type should conform to the full bandwidth mask</a:t>
            </a:r>
            <a:r>
              <a:rPr lang="en-US" dirty="0" smtClean="0"/>
              <a:t>, to avoid excess leakage to adjacent channels</a:t>
            </a:r>
          </a:p>
          <a:p>
            <a:pPr lvl="2"/>
            <a:r>
              <a:rPr lang="en-US" dirty="0" smtClean="0"/>
              <a:t>Additional requirements to be put on narrowband OFDMA and preamble puncturing (i.e. non-contiguous channel bonding)</a:t>
            </a:r>
          </a:p>
          <a:p>
            <a:pPr lvl="2"/>
            <a:r>
              <a:rPr lang="en-US" dirty="0" smtClean="0"/>
              <a:t>Spectral flatness required is discussed later in this contribution</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311022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Whole BW Mask for OFDMA</a:t>
            </a:r>
            <a:endParaRPr lang="en-US" dirty="0"/>
          </a:p>
        </p:txBody>
      </p:sp>
      <p:sp>
        <p:nvSpPr>
          <p:cNvPr id="3" name="Content Placeholder 2"/>
          <p:cNvSpPr>
            <a:spLocks noGrp="1"/>
          </p:cNvSpPr>
          <p:nvPr>
            <p:ph idx="1"/>
          </p:nvPr>
        </p:nvSpPr>
        <p:spPr/>
        <p:txBody>
          <a:bodyPr/>
          <a:lstStyle/>
          <a:p>
            <a:r>
              <a:rPr lang="en-US" sz="2000" dirty="0" smtClean="0"/>
              <a:t>In UL OFDMA, narrow band data comes along with wideband (at least 20MHz) preamble</a:t>
            </a:r>
          </a:p>
          <a:p>
            <a:pPr lvl="1"/>
            <a:r>
              <a:rPr lang="en-US" sz="1800" dirty="0" smtClean="0"/>
              <a:t>For compliance testing, better testing the whole packet instead of using special testing mode with HE portion only</a:t>
            </a:r>
          </a:p>
          <a:p>
            <a:pPr lvl="1"/>
            <a:r>
              <a:rPr lang="en-US" sz="1800" dirty="0" smtClean="0"/>
              <a:t>Preamble power is proportional to RU bandwidth and packet duration  </a:t>
            </a:r>
          </a:p>
          <a:p>
            <a:pPr lvl="2"/>
            <a:r>
              <a:rPr lang="en-US" altLang="en-US" sz="1600" dirty="0" smtClean="0"/>
              <a:t>Preamble PSD level is at least 10*log10</a:t>
            </a:r>
            <a:r>
              <a:rPr lang="en-US" altLang="en-US" sz="1600" dirty="0"/>
              <a:t>[(</a:t>
            </a:r>
            <a:r>
              <a:rPr lang="en-US" altLang="en-US" sz="1600" dirty="0" smtClean="0"/>
              <a:t>Preamble </a:t>
            </a:r>
            <a:r>
              <a:rPr lang="en-US" altLang="en-US" sz="1600" dirty="0"/>
              <a:t>BW)/(RU BW</a:t>
            </a:r>
            <a:r>
              <a:rPr lang="en-US" altLang="en-US" sz="1600" dirty="0" smtClean="0"/>
              <a:t>)] lower than the HE portion which makes it easy to meet the mask</a:t>
            </a:r>
            <a:endParaRPr lang="en-US" sz="1600"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6" name="Footer Placeholder 5"/>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pic>
        <p:nvPicPr>
          <p:cNvPr id="5" name="Picture 4"/>
          <p:cNvPicPr>
            <a:picLocks noChangeAspect="1"/>
          </p:cNvPicPr>
          <p:nvPr/>
        </p:nvPicPr>
        <p:blipFill>
          <a:blip r:embed="rId3"/>
          <a:stretch>
            <a:fillRect/>
          </a:stretch>
        </p:blipFill>
        <p:spPr>
          <a:xfrm>
            <a:off x="2819400" y="4037806"/>
            <a:ext cx="3327637" cy="2492821"/>
          </a:xfrm>
          <a:prstGeom prst="rect">
            <a:avLst/>
          </a:prstGeom>
        </p:spPr>
      </p:pic>
    </p:spTree>
    <p:extLst>
      <p:ext uri="{BB962C8B-B14F-4D97-AF65-F5344CB8AC3E}">
        <p14:creationId xmlns:p14="http://schemas.microsoft.com/office/powerpoint/2010/main" val="3129664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Flatness</a:t>
            </a:r>
            <a:endParaRPr lang="en-US" dirty="0"/>
          </a:p>
        </p:txBody>
      </p:sp>
      <p:sp>
        <p:nvSpPr>
          <p:cNvPr id="3" name="Content Placeholder 2"/>
          <p:cNvSpPr>
            <a:spLocks noGrp="1"/>
          </p:cNvSpPr>
          <p:nvPr>
            <p:ph idx="1"/>
          </p:nvPr>
        </p:nvSpPr>
        <p:spPr/>
        <p:txBody>
          <a:bodyPr/>
          <a:lstStyle/>
          <a:p>
            <a:r>
              <a:rPr lang="en-US" dirty="0" smtClean="0"/>
              <a:t>Spectral flatness is required to ensure that mask compliance is not achieved by power boosting a subcarrier beyond reasonable level</a:t>
            </a:r>
          </a:p>
          <a:p>
            <a:r>
              <a:rPr lang="en-US" dirty="0" smtClean="0"/>
              <a:t>Proposal: </a:t>
            </a:r>
          </a:p>
          <a:p>
            <a:pPr lvl="1"/>
            <a:r>
              <a:rPr lang="en-US" dirty="0" smtClean="0"/>
              <a:t>Spectral flatness should be tested as in 11ac, with the following exceptions:</a:t>
            </a:r>
          </a:p>
          <a:p>
            <a:pPr lvl="2"/>
            <a:r>
              <a:rPr lang="en-US" dirty="0" smtClean="0"/>
              <a:t>Used RUs only to be considered</a:t>
            </a:r>
          </a:p>
          <a:p>
            <a:pPr lvl="2"/>
            <a:r>
              <a:rPr lang="en-US" dirty="0" smtClean="0"/>
              <a:t>RU boosting and BF should not be used when measuring spectral flatness</a:t>
            </a:r>
          </a:p>
          <a:p>
            <a:pPr lvl="1"/>
            <a:r>
              <a:rPr lang="en-US" dirty="0">
                <a:solidFill>
                  <a:srgbClr val="C00000"/>
                </a:solidFill>
              </a:rPr>
              <a:t>Spectral flatness </a:t>
            </a:r>
            <a:r>
              <a:rPr lang="en-US" dirty="0" smtClean="0">
                <a:solidFill>
                  <a:srgbClr val="C00000"/>
                </a:solidFill>
              </a:rPr>
              <a:t>should have same +4/-6 dB limit (as in 11ac)</a:t>
            </a:r>
          </a:p>
          <a:p>
            <a:pPr lvl="1"/>
            <a:r>
              <a:rPr lang="en-US" dirty="0" smtClean="0"/>
              <a:t>Note: spectral flatness is tested after GI removal and uses FFT output  </a:t>
            </a:r>
          </a:p>
          <a:p>
            <a:pPr lvl="1"/>
            <a:endParaRPr lang="en-US" i="1"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4287296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sz="2800" dirty="0" smtClean="0"/>
              <a:t>11ax 20/40/80/160MHz Spectral Flatness</a:t>
            </a:r>
            <a:endParaRPr lang="en-GB" sz="2800" dirty="0" smtClean="0"/>
          </a:p>
        </p:txBody>
      </p:sp>
      <p:sp>
        <p:nvSpPr>
          <p:cNvPr id="7" name="Content Placeholder 6"/>
          <p:cNvSpPr>
            <a:spLocks noGrp="1"/>
          </p:cNvSpPr>
          <p:nvPr>
            <p:ph idx="1"/>
          </p:nvPr>
        </p:nvSpPr>
        <p:spPr/>
        <p:txBody>
          <a:bodyPr/>
          <a:lstStyle/>
          <a:p>
            <a:r>
              <a:rPr lang="en-US" sz="2000" dirty="0"/>
              <a:t>Propose to have same maximum deviation requirement as 11ac, re-calculate the tone indices for averaging, based on 11ax numerology</a:t>
            </a:r>
          </a:p>
          <a:p>
            <a:pPr lvl="1"/>
            <a:r>
              <a:rPr lang="en-US" sz="1600" dirty="0"/>
              <a:t>For 20MHz: use same indices as 11ac 80MHz</a:t>
            </a:r>
          </a:p>
          <a:p>
            <a:pPr lvl="1"/>
            <a:r>
              <a:rPr lang="en-US" sz="1600" dirty="0"/>
              <a:t>For 40MHz: outer most INNER subcarrier = 84*244/122 = 168</a:t>
            </a:r>
          </a:p>
          <a:p>
            <a:pPr lvl="1"/>
            <a:r>
              <a:rPr lang="en-US" sz="1600" dirty="0"/>
              <a:t>For 80MHz: outer most INNER subcarrier = floor(168*500/244) = 344</a:t>
            </a:r>
          </a:p>
          <a:p>
            <a:pPr lvl="1"/>
            <a:r>
              <a:rPr lang="en-US" sz="1600" dirty="0"/>
              <a:t>For 160/80+80MHz: outer most INNER subcarrier = floor(168*1012/244) = 696</a:t>
            </a:r>
          </a:p>
          <a:p>
            <a:pPr lvl="1"/>
            <a:r>
              <a:rPr lang="en-US" sz="1600" dirty="0"/>
              <a:t>Inner most INNER subcarrier = (1024-696)/2+2 = 166 </a:t>
            </a:r>
          </a:p>
          <a:p>
            <a:pPr lvl="1"/>
            <a:endParaRPr lang="en-US" sz="16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2" name="Footer Placeholder 1"/>
          <p:cNvSpPr>
            <a:spLocks noGrp="1"/>
          </p:cNvSpPr>
          <p:nvPr>
            <p:ph type="ftr" idx="14"/>
          </p:nvPr>
        </p:nvSpPr>
        <p:spPr/>
        <p:txBody>
          <a:bodyPr/>
          <a:lstStyle/>
          <a:p>
            <a:r>
              <a:rPr lang="en-GB" smtClean="0"/>
              <a:t>Daewon, Bin, Ilan</a:t>
            </a:r>
            <a:endParaRPr lang="en-GB" dirty="0"/>
          </a:p>
        </p:txBody>
      </p:sp>
      <p:sp>
        <p:nvSpPr>
          <p:cNvPr id="5" name="Date Placeholder 4"/>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8487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28680711"/>
              </p:ext>
            </p:extLst>
          </p:nvPr>
        </p:nvGraphicFramePr>
        <p:xfrm>
          <a:off x="696912" y="1161415"/>
          <a:ext cx="8153400" cy="1377260"/>
        </p:xfrm>
        <a:graphic>
          <a:graphicData uri="http://schemas.openxmlformats.org/drawingml/2006/table">
            <a:tbl>
              <a:tblPr firstRow="1" bandRow="1">
                <a:tableStyleId>{F5AB1C69-6EDB-4FF4-983F-18BD219EF322}</a:tableStyleId>
              </a:tblPr>
              <a:tblGrid>
                <a:gridCol w="1630680"/>
                <a:gridCol w="1287379"/>
                <a:gridCol w="1802331"/>
                <a:gridCol w="1329890"/>
                <a:gridCol w="210312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Yongho Seok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smtClean="0">
                          <a:solidFill>
                            <a:srgbClr val="000000"/>
                          </a:solidFill>
                          <a:latin typeface="+mn-lt"/>
                          <a:ea typeface="Times New Roman"/>
                          <a:cs typeface="Arial"/>
                        </a:rPr>
                        <a:t>Newracom</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dirty="0" smtClean="0">
                          <a:solidFill>
                            <a:srgbClr val="000000"/>
                          </a:solidFill>
                          <a:latin typeface="+mn-lt"/>
                          <a:ea typeface="Times New Roman"/>
                          <a:cs typeface="Arial"/>
                        </a:rPr>
                        <a:t>9008 Research Dr.</a:t>
                      </a:r>
                    </a:p>
                    <a:p>
                      <a:pPr marL="0" marR="0" algn="ctr">
                        <a:spcBef>
                          <a:spcPts val="0"/>
                        </a:spcBef>
                        <a:spcAft>
                          <a:spcPts val="0"/>
                        </a:spcAft>
                      </a:pPr>
                      <a:r>
                        <a:rPr lang="en-US" sz="1200" b="0" dirty="0" smtClean="0">
                          <a:solidFill>
                            <a:srgbClr val="000000"/>
                          </a:solidFill>
                          <a:latin typeface="+mn-lt"/>
                          <a:ea typeface="Times New Roman"/>
                          <a:cs typeface="Arial"/>
                        </a:rPr>
                        <a:t>Irvine, CA 92618</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Young </a:t>
                      </a:r>
                      <a:r>
                        <a:rPr lang="en-US" sz="1200" dirty="0" err="1" smtClean="0"/>
                        <a:t>Hoon</a:t>
                      </a:r>
                      <a:r>
                        <a:rPr lang="en-US" sz="1200" dirty="0" smtClean="0"/>
                        <a:t> Kwon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latin typeface="+mn-lt"/>
                          <a:ea typeface="Times New Roman"/>
                          <a:cs typeface="Arial"/>
                        </a:rPr>
                        <a:t>Reza </a:t>
                      </a:r>
                      <a:r>
                        <a:rPr lang="en-US" sz="1200" b="0" dirty="0" err="1" smtClean="0">
                          <a:latin typeface="+mn-lt"/>
                          <a:ea typeface="Times New Roman"/>
                          <a:cs typeface="Arial"/>
                        </a:rPr>
                        <a:t>Hedayat</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mn-lt"/>
                          <a:ea typeface="Times New Roman"/>
                          <a:cs typeface="Arial"/>
                        </a:rPr>
                        <a:t>Minho Cheong</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41097638"/>
              </p:ext>
            </p:extLst>
          </p:nvPr>
        </p:nvGraphicFramePr>
        <p:xfrm>
          <a:off x="696912" y="2538675"/>
          <a:ext cx="8152145" cy="1948923"/>
        </p:xfrm>
        <a:graphic>
          <a:graphicData uri="http://schemas.openxmlformats.org/drawingml/2006/table">
            <a:tbl>
              <a:tblPr firstRow="1" bandRow="1">
                <a:tableStyleId>{F5AB1C69-6EDB-4FF4-983F-18BD219EF322}</a:tableStyleId>
              </a:tblPr>
              <a:tblGrid>
                <a:gridCol w="1630429"/>
                <a:gridCol w="1287180"/>
                <a:gridCol w="1802053"/>
                <a:gridCol w="1329687"/>
                <a:gridCol w="2102796"/>
              </a:tblGrid>
              <a:tr h="208936">
                <a:tc>
                  <a:txBody>
                    <a:bodyPr/>
                    <a:lstStyle/>
                    <a:p>
                      <a:pPr marL="0" marR="0" algn="ctr">
                        <a:spcBef>
                          <a:spcPts val="0"/>
                        </a:spcBef>
                        <a:spcAft>
                          <a:spcPts val="0"/>
                        </a:spcAft>
                      </a:pPr>
                      <a:r>
                        <a:rPr lang="en-US" sz="1200" b="0" dirty="0">
                          <a:solidFill>
                            <a:schemeClr val="tx1"/>
                          </a:solidFill>
                          <a:latin typeface="Times New Roman" panose="02020603050405020304" pitchFamily="18" charset="0"/>
                          <a:ea typeface="Times New Roman"/>
                          <a:cs typeface="Times New Roman" panose="02020603050405020304" pitchFamily="18" charset="0"/>
                        </a:rPr>
                        <a:t>Ron Porat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chemeClr val="tx1"/>
                          </a:solidFill>
                          <a:latin typeface="Times New Roman" panose="02020603050405020304" pitchFamily="18" charset="0"/>
                          <a:ea typeface="Times New Roman"/>
                          <a:cs typeface="Times New Roman" panose="02020603050405020304" pitchFamily="18" charset="0"/>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p>
                      <a:pPr marL="0" marR="0" algn="ctr">
                        <a:spcBef>
                          <a:spcPts val="0"/>
                        </a:spcBef>
                        <a:spcAft>
                          <a:spcPts val="0"/>
                        </a:spcAft>
                      </a:pPr>
                      <a:r>
                        <a:rPr lang="en-US" sz="1000" b="0" dirty="0">
                          <a:solidFill>
                            <a:schemeClr val="tx1"/>
                          </a:solidFill>
                          <a:latin typeface="Times New Roman" panose="02020603050405020304" pitchFamily="18" charset="0"/>
                          <a:ea typeface="Times New Roman"/>
                          <a:cs typeface="Times New Roman" panose="02020603050405020304" pitchFamily="18" charset="0"/>
                        </a:rPr>
                        <a:t> </a:t>
                      </a: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chemeClr val="tx1"/>
                          </a:solidFill>
                          <a:latin typeface="Times New Roman" panose="02020603050405020304" pitchFamily="18" charset="0"/>
                          <a:ea typeface="Times New Roman"/>
                          <a:cs typeface="Times New Roman" panose="02020603050405020304" pitchFamily="18" charset="0"/>
                        </a:rPr>
                        <a:t>rporat@broadcom.com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435">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Sriram Venkateswaran </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Matthew Fischer</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latin typeface="Times New Roman" panose="02020603050405020304" pitchFamily="18" charset="0"/>
                          <a:ea typeface="Times New Roman"/>
                          <a:cs typeface="Times New Roman" panose="02020603050405020304" pitchFamily="18" charset="0"/>
                        </a:rPr>
                        <a:t>mfischer@broadcom.com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Zhou Lan</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algn="ctr">
                        <a:spcBef>
                          <a:spcPts val="0"/>
                        </a:spcBef>
                        <a:spcAft>
                          <a:spcPts val="0"/>
                        </a:spcAft>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Leo Montreuil</a:t>
                      </a:r>
                      <a:endParaRPr lang="en-US" sz="12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Vinko Erceg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chemeClr val="tx1"/>
                          </a:solidFill>
                          <a:latin typeface="Times New Roman" panose="02020603050405020304" pitchFamily="18" charset="0"/>
                          <a:ea typeface="Times New Roman"/>
                          <a:cs typeface="Times New Roman" panose="02020603050405020304" pitchFamily="18" charset="0"/>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9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panose="02020603050405020304" pitchFamily="18" charset="0"/>
                          <a:ea typeface="Times New Roman"/>
                          <a:cs typeface="Times New Roman" panose="02020603050405020304" pitchFamily="18" charset="0"/>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7247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sz="2800" dirty="0" smtClean="0"/>
              <a:t>11ax Spectral Flatness Table Proposal</a:t>
            </a:r>
            <a:endParaRPr lang="en-GB" sz="2800"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2" name="Footer Placeholder 1"/>
          <p:cNvSpPr>
            <a:spLocks noGrp="1"/>
          </p:cNvSpPr>
          <p:nvPr>
            <p:ph type="ftr" idx="14"/>
          </p:nvPr>
        </p:nvSpPr>
        <p:spPr/>
        <p:txBody>
          <a:bodyPr/>
          <a:lstStyle/>
          <a:p>
            <a:r>
              <a:rPr lang="en-GB" smtClean="0"/>
              <a:t>Daewon, Bin, Ilan</a:t>
            </a:r>
            <a:endParaRPr lang="en-GB" dirty="0"/>
          </a:p>
        </p:txBody>
      </p:sp>
      <p:sp>
        <p:nvSpPr>
          <p:cNvPr id="5" name="Date Placeholder 4"/>
          <p:cNvSpPr>
            <a:spLocks noGrp="1"/>
          </p:cNvSpPr>
          <p:nvPr>
            <p:ph type="dt" idx="15"/>
          </p:nvPr>
        </p:nvSpPr>
        <p:spPr/>
        <p:txBody>
          <a:bodyPr/>
          <a:lstStyle/>
          <a:p>
            <a:r>
              <a:rPr lang="en-US" smtClean="0"/>
              <a:t>September 2016</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1357740721"/>
              </p:ext>
            </p:extLst>
          </p:nvPr>
        </p:nvGraphicFramePr>
        <p:xfrm>
          <a:off x="685800" y="1981200"/>
          <a:ext cx="7640319" cy="4108134"/>
        </p:xfrm>
        <a:graphic>
          <a:graphicData uri="http://schemas.openxmlformats.org/drawingml/2006/table">
            <a:tbl>
              <a:tblPr firstRow="1" bandRow="1">
                <a:tableStyleId>{5940675A-B579-460E-94D1-54222C63F5DA}</a:tableStyleId>
              </a:tblPr>
              <a:tblGrid>
                <a:gridCol w="1153255"/>
                <a:gridCol w="2522747"/>
                <a:gridCol w="2522747"/>
                <a:gridCol w="1441570"/>
              </a:tblGrid>
              <a:tr h="622444">
                <a:tc>
                  <a:txBody>
                    <a:bodyPr/>
                    <a:lstStyle/>
                    <a:p>
                      <a:pPr algn="ctr"/>
                      <a:r>
                        <a:rPr lang="en-US" sz="1200" dirty="0" smtClean="0"/>
                        <a:t>Transmission</a:t>
                      </a:r>
                      <a:r>
                        <a:rPr lang="en-US" sz="1200" baseline="0" dirty="0" smtClean="0"/>
                        <a:t> </a:t>
                      </a:r>
                      <a:r>
                        <a:rPr lang="en-US" sz="1200" dirty="0" smtClean="0"/>
                        <a:t>BW(MHz)</a:t>
                      </a:r>
                      <a:endParaRPr lang="en-US" sz="1200" dirty="0"/>
                    </a:p>
                  </a:txBody>
                  <a:tcPr anchor="ctr">
                    <a:solidFill>
                      <a:schemeClr val="bg1">
                        <a:lumMod val="95000"/>
                      </a:schemeClr>
                    </a:solidFill>
                  </a:tcPr>
                </a:tc>
                <a:tc>
                  <a:txBody>
                    <a:bodyPr/>
                    <a:lstStyle/>
                    <a:p>
                      <a:pPr algn="ctr"/>
                      <a:r>
                        <a:rPr lang="en-US" sz="1200" u="none" strike="noStrike" kern="1200" baseline="0" dirty="0" smtClean="0"/>
                        <a:t>Averaging subcarrier</a:t>
                      </a:r>
                    </a:p>
                    <a:p>
                      <a:pPr algn="ctr"/>
                      <a:r>
                        <a:rPr lang="en-US" sz="1200" u="none" strike="noStrike" kern="1200" baseline="0" dirty="0" smtClean="0"/>
                        <a:t>indices (inclusive)</a:t>
                      </a:r>
                      <a:endParaRPr lang="en-US" sz="1200" dirty="0"/>
                    </a:p>
                  </a:txBody>
                  <a:tcPr anchor="ctr">
                    <a:solidFill>
                      <a:schemeClr val="bg1">
                        <a:lumMod val="95000"/>
                      </a:schemeClr>
                    </a:solidFill>
                  </a:tcPr>
                </a:tc>
                <a:tc>
                  <a:txBody>
                    <a:bodyPr/>
                    <a:lstStyle/>
                    <a:p>
                      <a:pPr algn="ctr"/>
                      <a:r>
                        <a:rPr lang="en-US" sz="1200" u="none" strike="noStrike" kern="1200" baseline="0" dirty="0" smtClean="0"/>
                        <a:t>Tested subcarrier indices (inclusive)</a:t>
                      </a:r>
                      <a:endParaRPr lang="en-US" sz="1200" dirty="0"/>
                    </a:p>
                  </a:txBody>
                  <a:tcPr anchor="ctr">
                    <a:solidFill>
                      <a:schemeClr val="bg1">
                        <a:lumMod val="95000"/>
                      </a:schemeClr>
                    </a:solidFill>
                  </a:tcPr>
                </a:tc>
                <a:tc>
                  <a:txBody>
                    <a:bodyPr/>
                    <a:lstStyle/>
                    <a:p>
                      <a:pPr algn="ctr"/>
                      <a:r>
                        <a:rPr lang="en-US" sz="1200" u="none" strike="noStrike" kern="1200" baseline="0" dirty="0" smtClean="0"/>
                        <a:t>Maximum</a:t>
                      </a:r>
                    </a:p>
                    <a:p>
                      <a:pPr algn="ctr"/>
                      <a:r>
                        <a:rPr lang="en-US" sz="1200" u="none" strike="noStrike" kern="1200" baseline="0" dirty="0" smtClean="0"/>
                        <a:t>Deviation (dB)</a:t>
                      </a:r>
                      <a:endParaRPr lang="en-US" sz="1200" dirty="0"/>
                    </a:p>
                  </a:txBody>
                  <a:tcPr anchor="ctr">
                    <a:solidFill>
                      <a:schemeClr val="bg1">
                        <a:lumMod val="95000"/>
                      </a:schemeClr>
                    </a:solidFill>
                  </a:tcPr>
                </a:tc>
              </a:tr>
              <a:tr h="373467">
                <a:tc rowSpan="2">
                  <a:txBody>
                    <a:bodyPr/>
                    <a:lstStyle/>
                    <a:p>
                      <a:pPr algn="ctr"/>
                      <a:r>
                        <a:rPr lang="en-US" sz="1200" dirty="0" smtClean="0"/>
                        <a:t>20</a:t>
                      </a:r>
                      <a:endParaRPr lang="en-US" sz="1200" dirty="0"/>
                    </a:p>
                  </a:txBody>
                  <a:tcPr anchor="ctr"/>
                </a:tc>
                <a:tc rowSpan="2">
                  <a:txBody>
                    <a:bodyPr/>
                    <a:lstStyle/>
                    <a:p>
                      <a:pPr algn="ctr"/>
                      <a:r>
                        <a:rPr lang="en-US" sz="1200" u="none" strike="noStrike" kern="1200" baseline="0" dirty="0" smtClean="0"/>
                        <a:t>-84 to -2 and +2 to +84</a:t>
                      </a:r>
                      <a:endParaRPr lang="en-US" sz="1200" dirty="0"/>
                    </a:p>
                  </a:txBody>
                  <a:tcPr anchor="ctr"/>
                </a:tc>
                <a:tc>
                  <a:txBody>
                    <a:bodyPr/>
                    <a:lstStyle/>
                    <a:p>
                      <a:pPr algn="ctr"/>
                      <a:r>
                        <a:rPr lang="en-US" sz="1200" u="none" strike="noStrike" kern="1200" baseline="0" dirty="0" smtClean="0"/>
                        <a:t>-84 to -2 and +2 to +84</a:t>
                      </a:r>
                      <a:endParaRPr lang="en-US" sz="1200" dirty="0"/>
                    </a:p>
                  </a:txBody>
                  <a:tcPr anchor="ctr"/>
                </a:tc>
                <a:tc>
                  <a:txBody>
                    <a:bodyPr/>
                    <a:lstStyle/>
                    <a:p>
                      <a:pPr algn="ctr"/>
                      <a:r>
                        <a:rPr lang="en-US" sz="1200" u="none" strike="noStrike" kern="1200" baseline="0" dirty="0" smtClean="0"/>
                        <a:t>±4</a:t>
                      </a:r>
                      <a:endParaRPr lang="en-US" sz="1200" dirty="0"/>
                    </a:p>
                  </a:txBody>
                  <a:tcPr anchor="ctr"/>
                </a:tc>
              </a:tr>
              <a:tr h="373467">
                <a:tc vMerge="1">
                  <a:txBody>
                    <a:bodyPr/>
                    <a:lstStyle/>
                    <a:p>
                      <a:endParaRPr lang="en-US" sz="1100" dirty="0"/>
                    </a:p>
                  </a:txBody>
                  <a:tcPr/>
                </a:tc>
                <a:tc vMerge="1">
                  <a:txBody>
                    <a:bodyPr/>
                    <a:lstStyle/>
                    <a:p>
                      <a:endParaRPr lang="en-US" sz="1100" dirty="0"/>
                    </a:p>
                  </a:txBody>
                  <a:tcPr/>
                </a:tc>
                <a:tc>
                  <a:txBody>
                    <a:bodyPr/>
                    <a:lstStyle/>
                    <a:p>
                      <a:pPr algn="ctr"/>
                      <a:r>
                        <a:rPr lang="en-US" sz="1200" u="none" strike="noStrike" kern="1200" baseline="0" dirty="0" smtClean="0"/>
                        <a:t>-122 to -85 and +85 to +122</a:t>
                      </a:r>
                      <a:endParaRPr lang="en-US" sz="1200" dirty="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r h="373467">
                <a:tc rowSpan="2">
                  <a:txBody>
                    <a:bodyPr/>
                    <a:lstStyle/>
                    <a:p>
                      <a:pPr algn="ctr"/>
                      <a:r>
                        <a:rPr lang="en-US" sz="1200" dirty="0" smtClean="0"/>
                        <a:t>40</a:t>
                      </a:r>
                      <a:endParaRPr lang="en-US" sz="1200" dirty="0"/>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-168 to -3 and +3 to +168</a:t>
                      </a:r>
                      <a:endParaRPr lang="en-US" sz="1200" dirty="0" smtClean="0"/>
                    </a:p>
                    <a:p>
                      <a:pPr algn="ctr"/>
                      <a:endParaRPr 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-168 to -3 and +3 to +168</a:t>
                      </a:r>
                      <a:endParaRPr lang="en-US" sz="1200" dirty="0" smtClean="0"/>
                    </a:p>
                  </a:txBody>
                  <a:tcPr anchor="ctr"/>
                </a:tc>
                <a:tc>
                  <a:txBody>
                    <a:bodyPr/>
                    <a:lstStyle/>
                    <a:p>
                      <a:pPr algn="ctr"/>
                      <a:r>
                        <a:rPr lang="en-US" sz="1200" u="none" strike="noStrike" kern="1200" baseline="0" dirty="0" smtClean="0"/>
                        <a:t>±4</a:t>
                      </a:r>
                      <a:endParaRPr lang="en-US" sz="1200" dirty="0"/>
                    </a:p>
                  </a:txBody>
                  <a:tcPr anchor="ctr"/>
                </a:tc>
              </a:tr>
              <a:tr h="373467">
                <a:tc vMerge="1">
                  <a:txBody>
                    <a:bodyPr/>
                    <a:lstStyle/>
                    <a:p>
                      <a:endParaRPr lang="en-US" sz="1100" dirty="0"/>
                    </a:p>
                  </a:txBody>
                  <a:tcPr/>
                </a:tc>
                <a:tc vMerge="1">
                  <a:txBody>
                    <a:bodyPr/>
                    <a:lstStyle/>
                    <a:p>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-244 to -169 and +169 to +244</a:t>
                      </a:r>
                      <a:endParaRPr lang="en-US" sz="1200" dirty="0" smtClean="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r h="373467">
                <a:tc rowSpan="2">
                  <a:txBody>
                    <a:bodyPr/>
                    <a:lstStyle/>
                    <a:p>
                      <a:pPr algn="ctr"/>
                      <a:r>
                        <a:rPr lang="en-US" sz="1200" dirty="0" smtClean="0"/>
                        <a:t>80</a:t>
                      </a:r>
                      <a:endParaRPr lang="en-US" sz="1200" dirty="0"/>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-344 to -3 and +3 to +344</a:t>
                      </a:r>
                      <a:endParaRPr lang="en-US"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-344 to -3 and +3 to +344</a:t>
                      </a:r>
                      <a:endParaRPr lang="en-US" sz="1200" dirty="0" smtClean="0"/>
                    </a:p>
                  </a:txBody>
                  <a:tcPr anchor="ctr"/>
                </a:tc>
                <a:tc>
                  <a:txBody>
                    <a:bodyPr/>
                    <a:lstStyle/>
                    <a:p>
                      <a:pPr algn="ctr"/>
                      <a:r>
                        <a:rPr lang="en-US" sz="1200" u="none" strike="noStrike" kern="1200" baseline="0" dirty="0" smtClean="0"/>
                        <a:t>±4</a:t>
                      </a:r>
                      <a:endParaRPr lang="en-US" sz="1200" dirty="0"/>
                    </a:p>
                  </a:txBody>
                  <a:tcPr anchor="ctr"/>
                </a:tc>
              </a:tr>
              <a:tr h="373467">
                <a:tc vMerge="1">
                  <a:txBody>
                    <a:bodyPr/>
                    <a:lstStyle/>
                    <a:p>
                      <a:endParaRPr lang="en-US" sz="1100" dirty="0"/>
                    </a:p>
                  </a:txBody>
                  <a:tcPr/>
                </a:tc>
                <a:tc vMerge="1">
                  <a:txBody>
                    <a:bodyPr/>
                    <a:lstStyle/>
                    <a:p>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kern="1200" baseline="0" dirty="0" smtClean="0"/>
                        <a:t>-500 to -345 and +345 to +500</a:t>
                      </a:r>
                      <a:endParaRPr lang="en-US" sz="1200" dirty="0" smtClean="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r h="622444">
                <a:tc rowSpan="2">
                  <a:txBody>
                    <a:bodyPr/>
                    <a:lstStyle/>
                    <a:p>
                      <a:pPr algn="ctr"/>
                      <a:r>
                        <a:rPr lang="en-US" sz="1200" dirty="0" smtClean="0"/>
                        <a:t>160/80+80</a:t>
                      </a:r>
                      <a:endParaRPr lang="en-US" sz="1200" dirty="0"/>
                    </a:p>
                  </a:txBody>
                  <a:tcPr anchor="ctr"/>
                </a:tc>
                <a:tc rowSpan="2">
                  <a:txBody>
                    <a:bodyPr/>
                    <a:lstStyle/>
                    <a:p>
                      <a:pPr algn="ctr"/>
                      <a:r>
                        <a:rPr lang="en-US" sz="1200" u="none" strike="noStrike" kern="1200" baseline="0" dirty="0" smtClean="0"/>
                        <a:t>-696 to -515, -509 to -166, +166</a:t>
                      </a:r>
                    </a:p>
                    <a:p>
                      <a:pPr algn="ctr"/>
                      <a:r>
                        <a:rPr lang="en-US" sz="1200" u="none" strike="noStrike" kern="1200" baseline="0" dirty="0" smtClean="0"/>
                        <a:t>to +509, and +515 to +696</a:t>
                      </a:r>
                      <a:endParaRPr lang="en-US" sz="1200" dirty="0">
                        <a:solidFill>
                          <a:schemeClr val="tx1"/>
                        </a:solidFill>
                      </a:endParaRPr>
                    </a:p>
                  </a:txBody>
                  <a:tcPr anchor="ctr"/>
                </a:tc>
                <a:tc>
                  <a:txBody>
                    <a:bodyPr/>
                    <a:lstStyle/>
                    <a:p>
                      <a:pPr algn="ctr"/>
                      <a:r>
                        <a:rPr lang="en-US" sz="1200" u="none" strike="noStrike" kern="1200" baseline="0" dirty="0" smtClean="0"/>
                        <a:t>-696 to -515, -509 to -166, +166</a:t>
                      </a:r>
                    </a:p>
                    <a:p>
                      <a:pPr algn="ctr"/>
                      <a:r>
                        <a:rPr lang="en-US" sz="1200" u="none" strike="noStrike" kern="1200" baseline="0" dirty="0" smtClean="0"/>
                        <a:t>to +509, and +515 to +696</a:t>
                      </a:r>
                      <a:endParaRPr lang="en-US" sz="1200" dirty="0" smtClean="0">
                        <a:solidFill>
                          <a:schemeClr val="tx1"/>
                        </a:solidFill>
                      </a:endParaRPr>
                    </a:p>
                  </a:txBody>
                  <a:tcPr anchor="ctr"/>
                </a:tc>
                <a:tc>
                  <a:txBody>
                    <a:bodyPr/>
                    <a:lstStyle/>
                    <a:p>
                      <a:pPr algn="ctr"/>
                      <a:r>
                        <a:rPr lang="en-US" sz="1200" u="none" strike="noStrike" kern="1200" baseline="0" dirty="0" smtClean="0"/>
                        <a:t>±4</a:t>
                      </a:r>
                      <a:endParaRPr lang="en-US" sz="1200" dirty="0"/>
                    </a:p>
                  </a:txBody>
                  <a:tcPr anchor="ctr"/>
                </a:tc>
              </a:tr>
              <a:tr h="622444">
                <a:tc vMerge="1">
                  <a:txBody>
                    <a:bodyPr/>
                    <a:lstStyle/>
                    <a:p>
                      <a:pPr algn="ctr"/>
                      <a:endParaRPr lang="en-US" sz="1000" dirty="0"/>
                    </a:p>
                  </a:txBody>
                  <a:tcPr/>
                </a:tc>
                <a:tc vMerge="1">
                  <a:txBody>
                    <a:bodyPr/>
                    <a:lstStyle/>
                    <a:p>
                      <a:endParaRPr lang="en-US" sz="1100" dirty="0"/>
                    </a:p>
                  </a:txBody>
                  <a:tcPr/>
                </a:tc>
                <a:tc>
                  <a:txBody>
                    <a:bodyPr/>
                    <a:lstStyle/>
                    <a:p>
                      <a:pPr algn="ctr"/>
                      <a:r>
                        <a:rPr lang="en-US" sz="1200" u="none" strike="noStrike" kern="1200" baseline="0" dirty="0" smtClean="0"/>
                        <a:t>-1012 to -697, -165 to -12, +12</a:t>
                      </a:r>
                    </a:p>
                    <a:p>
                      <a:pPr algn="ctr"/>
                      <a:r>
                        <a:rPr lang="en-US" sz="1200" u="none" strike="noStrike" kern="1200" baseline="0" dirty="0" smtClean="0"/>
                        <a:t> to +165, and +697 to +1012</a:t>
                      </a:r>
                      <a:endParaRPr lang="en-US" sz="1200" dirty="0"/>
                    </a:p>
                  </a:txBody>
                  <a:tcPr anchor="ctr">
                    <a:solidFill>
                      <a:schemeClr val="bg1">
                        <a:lumMod val="95000"/>
                      </a:schemeClr>
                    </a:solidFill>
                  </a:tcPr>
                </a:tc>
                <a:tc>
                  <a:txBody>
                    <a:bodyPr/>
                    <a:lstStyle/>
                    <a:p>
                      <a:pPr algn="ctr"/>
                      <a:r>
                        <a:rPr lang="en-US" sz="1200" u="none" strike="noStrike" kern="1200" baseline="0" dirty="0" smtClean="0"/>
                        <a:t>+4/-6</a:t>
                      </a:r>
                      <a:endParaRPr lang="en-US" sz="1200" dirty="0"/>
                    </a:p>
                  </a:txBody>
                  <a:tcPr anchor="ctr">
                    <a:solidFill>
                      <a:schemeClr val="bg1">
                        <a:lumMod val="95000"/>
                      </a:schemeClr>
                    </a:solidFill>
                  </a:tcPr>
                </a:tc>
              </a:tr>
            </a:tbl>
          </a:graphicData>
        </a:graphic>
      </p:graphicFrame>
    </p:spTree>
    <p:extLst>
      <p:ext uri="{BB962C8B-B14F-4D97-AF65-F5344CB8AC3E}">
        <p14:creationId xmlns:p14="http://schemas.microsoft.com/office/powerpoint/2010/main" val="2927162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for Full BW</a:t>
            </a:r>
            <a:br>
              <a:rPr lang="en-US" dirty="0" smtClean="0"/>
            </a:br>
            <a:r>
              <a:rPr lang="en-US" dirty="0" smtClean="0"/>
              <a:t>(Except for Full BW UL-MIMO)</a:t>
            </a:r>
            <a:endParaRPr lang="en-US" dirty="0"/>
          </a:p>
        </p:txBody>
      </p:sp>
      <p:sp>
        <p:nvSpPr>
          <p:cNvPr id="3" name="Content Placeholder 2"/>
          <p:cNvSpPr>
            <a:spLocks noGrp="1"/>
          </p:cNvSpPr>
          <p:nvPr>
            <p:ph idx="1"/>
          </p:nvPr>
        </p:nvSpPr>
        <p:spPr/>
        <p:txBody>
          <a:bodyPr/>
          <a:lstStyle/>
          <a:p>
            <a:r>
              <a:rPr lang="en-US" sz="2000" dirty="0" smtClean="0"/>
              <a:t>Proposal:</a:t>
            </a:r>
          </a:p>
          <a:p>
            <a:pPr lvl="1"/>
            <a:r>
              <a:rPr lang="en-US" sz="1800" dirty="0" smtClean="0">
                <a:solidFill>
                  <a:srgbClr val="C00000"/>
                </a:solidFill>
              </a:rPr>
              <a:t>Non DCM</a:t>
            </a:r>
            <a:r>
              <a:rPr lang="en-US" sz="1800" dirty="0" smtClean="0"/>
              <a:t>: </a:t>
            </a:r>
          </a:p>
          <a:p>
            <a:pPr lvl="2"/>
            <a:r>
              <a:rPr lang="en-US" sz="1600" dirty="0" smtClean="0">
                <a:solidFill>
                  <a:srgbClr val="C00000"/>
                </a:solidFill>
              </a:rPr>
              <a:t>MCS0 to 9 the same as 11ac</a:t>
            </a:r>
            <a:r>
              <a:rPr lang="en-US" sz="1600" dirty="0" smtClean="0"/>
              <a:t> </a:t>
            </a:r>
          </a:p>
          <a:p>
            <a:pPr lvl="2"/>
            <a:r>
              <a:rPr lang="en-US" sz="1600" dirty="0" smtClean="0"/>
              <a:t>MCS 10 and 11 already motioned</a:t>
            </a:r>
          </a:p>
          <a:p>
            <a:pPr lvl="1"/>
            <a:r>
              <a:rPr lang="en-US" sz="1800" dirty="0" smtClean="0">
                <a:solidFill>
                  <a:srgbClr val="C00000"/>
                </a:solidFill>
              </a:rPr>
              <a:t>DCM + MCS0, DCM + MCS1</a:t>
            </a:r>
            <a:r>
              <a:rPr lang="en-US" sz="1800" dirty="0" smtClean="0"/>
              <a:t>:</a:t>
            </a:r>
          </a:p>
          <a:p>
            <a:pPr lvl="2"/>
            <a:r>
              <a:rPr lang="en-US" sz="1600" dirty="0">
                <a:solidFill>
                  <a:srgbClr val="C00000"/>
                </a:solidFill>
              </a:rPr>
              <a:t>Same as MCS0</a:t>
            </a:r>
          </a:p>
          <a:p>
            <a:pPr lvl="1"/>
            <a:r>
              <a:rPr lang="en-US" sz="1800" dirty="0" smtClean="0">
                <a:solidFill>
                  <a:srgbClr val="C00000"/>
                </a:solidFill>
              </a:rPr>
              <a:t>DCM + MCS 3</a:t>
            </a:r>
            <a:r>
              <a:rPr lang="en-US" sz="1800" dirty="0" smtClean="0"/>
              <a:t>:</a:t>
            </a:r>
          </a:p>
          <a:p>
            <a:pPr lvl="2"/>
            <a:r>
              <a:rPr lang="en-US" sz="1600" dirty="0">
                <a:solidFill>
                  <a:srgbClr val="C00000"/>
                </a:solidFill>
              </a:rPr>
              <a:t>Same as MCS 1</a:t>
            </a:r>
          </a:p>
          <a:p>
            <a:pPr lvl="1"/>
            <a:r>
              <a:rPr lang="en-US" dirty="0" smtClean="0">
                <a:solidFill>
                  <a:srgbClr val="C00000"/>
                </a:solidFill>
              </a:rPr>
              <a:t>DCM + MCS 4</a:t>
            </a:r>
            <a:r>
              <a:rPr lang="en-US" dirty="0" smtClean="0"/>
              <a:t>:</a:t>
            </a:r>
          </a:p>
          <a:p>
            <a:pPr lvl="2"/>
            <a:r>
              <a:rPr lang="en-US" sz="1600" dirty="0">
                <a:solidFill>
                  <a:srgbClr val="C00000"/>
                </a:solidFill>
              </a:rPr>
              <a:t>Same as MCS 2</a:t>
            </a:r>
          </a:p>
          <a:p>
            <a:r>
              <a:rPr lang="en-US" sz="2000" dirty="0" smtClean="0"/>
              <a:t>For </a:t>
            </a:r>
            <a:r>
              <a:rPr lang="en-US" sz="2000" dirty="0"/>
              <a:t>trigger based full BW MU-MIMO PPDU, further investigation is needed for the impact of EVM to cross-stream interference</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41650927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Used Tone EVM </a:t>
            </a:r>
            <a:br>
              <a:rPr lang="en-US" dirty="0" smtClean="0"/>
            </a:br>
            <a:r>
              <a:rPr lang="en-US" dirty="0" smtClean="0"/>
              <a:t>for UL OFDMA Transmissions</a:t>
            </a:r>
            <a:endParaRPr lang="en-US" dirty="0"/>
          </a:p>
        </p:txBody>
      </p:sp>
      <p:sp>
        <p:nvSpPr>
          <p:cNvPr id="3" name="Content Placeholder 2"/>
          <p:cNvSpPr>
            <a:spLocks noGrp="1"/>
          </p:cNvSpPr>
          <p:nvPr>
            <p:ph idx="1"/>
          </p:nvPr>
        </p:nvSpPr>
        <p:spPr/>
        <p:txBody>
          <a:bodyPr/>
          <a:lstStyle/>
          <a:p>
            <a:r>
              <a:rPr lang="en-US" sz="2000" dirty="0" smtClean="0"/>
              <a:t>The definition of used tone EVM is the same as the full BW EVM except that EVM is computed for the transmitted RU</a:t>
            </a:r>
          </a:p>
          <a:p>
            <a:r>
              <a:rPr lang="en-US" sz="2000" dirty="0" smtClean="0"/>
              <a:t>The transmitted RU shall conform to its own EVM requirement</a:t>
            </a:r>
          </a:p>
          <a:p>
            <a:pPr lvl="1"/>
            <a:r>
              <a:rPr lang="en-US" sz="1800" dirty="0" smtClean="0"/>
              <a:t>EVM requirement is per MCS</a:t>
            </a:r>
          </a:p>
          <a:p>
            <a:pPr lvl="1"/>
            <a:r>
              <a:rPr lang="en-US" sz="1800" dirty="0" smtClean="0"/>
              <a:t>No more than one RU used in a triggered UL PPDU, but multiple RUs in DL OFDMA for example</a:t>
            </a:r>
          </a:p>
          <a:p>
            <a:r>
              <a:rPr lang="en-US" sz="2000" dirty="0" smtClean="0"/>
              <a:t>In order to control the interference to other RUs, </a:t>
            </a:r>
            <a:r>
              <a:rPr lang="en-US" sz="2000" dirty="0"/>
              <a:t>f</a:t>
            </a:r>
            <a:r>
              <a:rPr lang="en-US" sz="2000" dirty="0" smtClean="0"/>
              <a:t>or non full bandwidth OFDMA transmission, EVM for UL OFDMA may require some changes compared with full BW cases.</a:t>
            </a:r>
          </a:p>
          <a:p>
            <a:pPr lvl="1"/>
            <a:r>
              <a:rPr lang="en-US" sz="1600" dirty="0" smtClean="0"/>
              <a:t>Details are TBD</a:t>
            </a:r>
          </a:p>
          <a:p>
            <a:endParaRPr lang="en-US" sz="2000" dirty="0" smtClean="0"/>
          </a:p>
          <a:p>
            <a:r>
              <a:rPr lang="en-US" sz="2000" dirty="0" smtClean="0"/>
              <a:t>Note Appendix contain information on how LTE regulates UL OFDMA transmission</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519907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EVM for DL OFDMA</a:t>
            </a:r>
            <a:endParaRPr lang="en-US" dirty="0"/>
          </a:p>
        </p:txBody>
      </p:sp>
      <p:sp>
        <p:nvSpPr>
          <p:cNvPr id="3" name="Content Placeholder 2"/>
          <p:cNvSpPr>
            <a:spLocks noGrp="1"/>
          </p:cNvSpPr>
          <p:nvPr>
            <p:ph idx="1"/>
          </p:nvPr>
        </p:nvSpPr>
        <p:spPr/>
        <p:txBody>
          <a:bodyPr/>
          <a:lstStyle/>
          <a:p>
            <a:r>
              <a:rPr lang="en-US" dirty="0" smtClean="0"/>
              <a:t>Proposal:</a:t>
            </a:r>
          </a:p>
          <a:p>
            <a:pPr lvl="1"/>
            <a:r>
              <a:rPr lang="en-US" dirty="0" smtClean="0">
                <a:solidFill>
                  <a:srgbClr val="C00000"/>
                </a:solidFill>
              </a:rPr>
              <a:t>EVM </a:t>
            </a:r>
            <a:r>
              <a:rPr lang="en-US" dirty="0">
                <a:solidFill>
                  <a:srgbClr val="C00000"/>
                </a:solidFill>
              </a:rPr>
              <a:t>shall be computed for </a:t>
            </a:r>
            <a:r>
              <a:rPr lang="en-US" dirty="0" smtClean="0">
                <a:solidFill>
                  <a:srgbClr val="C00000"/>
                </a:solidFill>
              </a:rPr>
              <a:t>each transmitted </a:t>
            </a:r>
            <a:r>
              <a:rPr lang="en-US" dirty="0">
                <a:solidFill>
                  <a:srgbClr val="C00000"/>
                </a:solidFill>
              </a:rPr>
              <a:t>RU separately and is subject to the EVM limit associated with the MCS of that RU</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278852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Maximal Interference</a:t>
            </a:r>
            <a:br>
              <a:rPr lang="en-US" dirty="0" smtClean="0"/>
            </a:br>
            <a:r>
              <a:rPr lang="en-US" dirty="0" smtClean="0"/>
              <a:t>Outside of the Transmitted RU</a:t>
            </a:r>
            <a:endParaRPr lang="en-US" dirty="0"/>
          </a:p>
        </p:txBody>
      </p:sp>
      <p:sp>
        <p:nvSpPr>
          <p:cNvPr id="3" name="Content Placeholder 2"/>
          <p:cNvSpPr>
            <a:spLocks noGrp="1"/>
          </p:cNvSpPr>
          <p:nvPr>
            <p:ph idx="1"/>
          </p:nvPr>
        </p:nvSpPr>
        <p:spPr/>
        <p:txBody>
          <a:bodyPr/>
          <a:lstStyle/>
          <a:p>
            <a:r>
              <a:rPr lang="en-US" sz="2000" dirty="0" smtClean="0"/>
              <a:t>Full BW mask is useless (see picture)</a:t>
            </a:r>
          </a:p>
          <a:p>
            <a:endParaRPr lang="en-US" sz="2000" dirty="0" smtClean="0"/>
          </a:p>
          <a:p>
            <a:r>
              <a:rPr lang="en-US" sz="2000" dirty="0" smtClean="0"/>
              <a:t>Adjacent RX tests are highly </a:t>
            </a:r>
            <a:br>
              <a:rPr lang="en-US" sz="2000" dirty="0" smtClean="0"/>
            </a:br>
            <a:r>
              <a:rPr lang="en-US" sz="2000" dirty="0" smtClean="0"/>
              <a:t>complicated and not too informative</a:t>
            </a:r>
          </a:p>
          <a:p>
            <a:pPr lvl="1"/>
            <a:r>
              <a:rPr lang="en-US" sz="1800" dirty="0" smtClean="0"/>
              <a:t>Test equipment is both TX and RX</a:t>
            </a:r>
          </a:p>
          <a:p>
            <a:endParaRPr lang="en-US" sz="2000" dirty="0" smtClean="0"/>
          </a:p>
          <a:p>
            <a:r>
              <a:rPr lang="en-US" sz="2000" dirty="0" smtClean="0"/>
              <a:t>Mask-like test is less recommended</a:t>
            </a:r>
          </a:p>
          <a:p>
            <a:pPr lvl="1"/>
            <a:r>
              <a:rPr lang="en-US" sz="1800" dirty="0" smtClean="0"/>
              <a:t>Insensitive to MCS, whereas MCS selection is a primary tool of the AP – so loses information</a:t>
            </a:r>
          </a:p>
          <a:p>
            <a:endParaRPr lang="en-US" sz="2000" dirty="0" smtClean="0"/>
          </a:p>
          <a:p>
            <a:r>
              <a:rPr lang="en-US" sz="2000" dirty="0" smtClean="0"/>
              <a:t>We propose to use EVM-like test</a:t>
            </a:r>
          </a:p>
          <a:p>
            <a:pPr lvl="1"/>
            <a:r>
              <a:rPr lang="en-US" sz="1600" dirty="0" smtClean="0"/>
              <a:t>MCS dependent</a:t>
            </a:r>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6" name="Footer Placeholder 5"/>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pic>
        <p:nvPicPr>
          <p:cNvPr id="5" name="Picture 4"/>
          <p:cNvPicPr>
            <a:picLocks noChangeAspect="1"/>
          </p:cNvPicPr>
          <p:nvPr/>
        </p:nvPicPr>
        <p:blipFill>
          <a:blip r:embed="rId2"/>
          <a:stretch>
            <a:fillRect/>
          </a:stretch>
        </p:blipFill>
        <p:spPr>
          <a:xfrm>
            <a:off x="5562600" y="1981200"/>
            <a:ext cx="3124200" cy="2340421"/>
          </a:xfrm>
          <a:prstGeom prst="rect">
            <a:avLst/>
          </a:prstGeom>
        </p:spPr>
      </p:pic>
    </p:spTree>
    <p:extLst>
      <p:ext uri="{BB962C8B-B14F-4D97-AF65-F5344CB8AC3E}">
        <p14:creationId xmlns:p14="http://schemas.microsoft.com/office/powerpoint/2010/main" val="2819338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for UL OFDMA</a:t>
            </a:r>
            <a:endParaRPr lang="en-US" dirty="0"/>
          </a:p>
        </p:txBody>
      </p:sp>
      <p:sp>
        <p:nvSpPr>
          <p:cNvPr id="3" name="Content Placeholder 2"/>
          <p:cNvSpPr>
            <a:spLocks noGrp="1"/>
          </p:cNvSpPr>
          <p:nvPr>
            <p:ph idx="1"/>
          </p:nvPr>
        </p:nvSpPr>
        <p:spPr/>
        <p:txBody>
          <a:bodyPr/>
          <a:lstStyle/>
          <a:p>
            <a:r>
              <a:rPr lang="en-US" sz="2000" dirty="0" smtClean="0"/>
              <a:t>For UL OFDMA,  EVM concept can be expended to ensure the quality of UL OFDMA transmission</a:t>
            </a:r>
          </a:p>
          <a:p>
            <a:pPr lvl="1"/>
            <a:r>
              <a:rPr lang="en-US" sz="1800" dirty="0" smtClean="0"/>
              <a:t>Used tone EVM: control </a:t>
            </a:r>
            <a:r>
              <a:rPr lang="en-US" sz="1800" dirty="0"/>
              <a:t>maximal distortion level in </a:t>
            </a:r>
            <a:r>
              <a:rPr lang="en-US" sz="1800" dirty="0" smtClean="0"/>
              <a:t>the transmitted RU</a:t>
            </a:r>
          </a:p>
          <a:p>
            <a:pPr lvl="1"/>
            <a:endParaRPr lang="en-US" sz="1800" dirty="0"/>
          </a:p>
          <a:p>
            <a:pPr lvl="1"/>
            <a:r>
              <a:rPr lang="en-US" sz="1800" dirty="0" smtClean="0"/>
              <a:t>Unused tone EVM: control </a:t>
            </a:r>
            <a:r>
              <a:rPr lang="en-US" sz="1800" dirty="0"/>
              <a:t>maximal interference level outside of the transmitted RU, inside the </a:t>
            </a:r>
            <a:r>
              <a:rPr lang="en-US" sz="1800" dirty="0" smtClean="0"/>
              <a:t>PPDU bandwidth</a:t>
            </a:r>
            <a:endParaRPr lang="en-US" sz="1800" dirty="0"/>
          </a:p>
          <a:p>
            <a:pPr lvl="2"/>
            <a:r>
              <a:rPr lang="en-US" sz="1600" dirty="0"/>
              <a:t>Only the HE part is to be controlled by the requirements</a:t>
            </a:r>
          </a:p>
          <a:p>
            <a:pPr lvl="2"/>
            <a:r>
              <a:rPr lang="en-US" sz="1600" dirty="0"/>
              <a:t>Only important cases: (1) triggered uplink packets, (2) non-contiguous channel bonding</a:t>
            </a:r>
          </a:p>
          <a:p>
            <a:endParaRPr lang="en-US" sz="2000" dirty="0"/>
          </a:p>
          <a:p>
            <a:endParaRPr lang="en-US" sz="2000" dirty="0" smtClean="0"/>
          </a:p>
          <a:p>
            <a:endParaRPr lang="en-US" sz="1600" dirty="0" smtClean="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9965584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Unused </a:t>
            </a:r>
            <a:r>
              <a:rPr lang="en-US" dirty="0"/>
              <a:t>Tone EVM</a:t>
            </a:r>
            <a:br>
              <a:rPr lang="en-US" dirty="0"/>
            </a:br>
            <a:r>
              <a:rPr lang="en-US" dirty="0"/>
              <a:t>for UL OFDMA Transmissions </a:t>
            </a:r>
          </a:p>
        </p:txBody>
      </p:sp>
      <p:sp>
        <p:nvSpPr>
          <p:cNvPr id="3" name="Content Placeholder 2"/>
          <p:cNvSpPr>
            <a:spLocks noGrp="1"/>
          </p:cNvSpPr>
          <p:nvPr>
            <p:ph idx="1"/>
          </p:nvPr>
        </p:nvSpPr>
        <p:spPr/>
        <p:txBody>
          <a:bodyPr/>
          <a:lstStyle/>
          <a:p>
            <a:r>
              <a:rPr lang="en-US" sz="2200" dirty="0" smtClean="0"/>
              <a:t>Unused subcarriers carry interference to other RUs in triggered UL transmission</a:t>
            </a:r>
          </a:p>
          <a:p>
            <a:r>
              <a:rPr lang="en-US" sz="2200" dirty="0" smtClean="0"/>
              <a:t>The “unused EVM” of a subcarrier outside the RU is essentially calculated as the linear average power of that subcarrier normalized to the linear average power per subcarrier of the transmitted RU</a:t>
            </a:r>
          </a:p>
          <a:p>
            <a:pPr lvl="1"/>
            <a:r>
              <a:rPr lang="en-US" dirty="0" smtClean="0"/>
              <a:t>This is equivalent to EVM with respect to “origin” constellation</a:t>
            </a:r>
          </a:p>
          <a:p>
            <a:pPr lvl="1"/>
            <a:r>
              <a:rPr lang="en-US" dirty="0" smtClean="0"/>
              <a:t>Since “unused tone EVM” does not include normalization by estimated channel, it is in general SNR-like, and thus ~3dB lower than “used tone” EVM</a:t>
            </a:r>
            <a:endParaRPr lang="en-US" dirty="0"/>
          </a:p>
          <a:p>
            <a:endParaRPr lang="en-US" dirty="0" smtClean="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64926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Unused tone EVM </a:t>
            </a:r>
            <a:r>
              <a:rPr lang="en-US" dirty="0"/>
              <a:t/>
            </a:r>
            <a:br>
              <a:rPr lang="en-US" dirty="0"/>
            </a:br>
            <a:r>
              <a:rPr lang="en-US" dirty="0"/>
              <a:t>for UL OFDMA </a:t>
            </a:r>
            <a:r>
              <a:rPr lang="en-US" dirty="0" smtClean="0"/>
              <a:t>Transmissions (cont.)</a:t>
            </a:r>
            <a:endParaRPr lang="en-US" dirty="0"/>
          </a:p>
        </p:txBody>
      </p:sp>
      <p:sp>
        <p:nvSpPr>
          <p:cNvPr id="3" name="Content Placeholder 2"/>
          <p:cNvSpPr>
            <a:spLocks noGrp="1"/>
          </p:cNvSpPr>
          <p:nvPr>
            <p:ph idx="1"/>
          </p:nvPr>
        </p:nvSpPr>
        <p:spPr/>
        <p:txBody>
          <a:bodyPr/>
          <a:lstStyle/>
          <a:p>
            <a:r>
              <a:rPr lang="en-US" sz="2000" dirty="0" smtClean="0"/>
              <a:t>To </a:t>
            </a:r>
            <a:r>
              <a:rPr lang="en-US" sz="2000" dirty="0"/>
              <a:t>avoid frequency selective variations of the unused </a:t>
            </a:r>
            <a:r>
              <a:rPr lang="en-US" sz="2000" dirty="0" smtClean="0"/>
              <a:t>tone EVM propose averaging </a:t>
            </a:r>
            <a:r>
              <a:rPr lang="en-US" sz="2000" dirty="0"/>
              <a:t>over frequency intervals</a:t>
            </a:r>
          </a:p>
          <a:p>
            <a:pPr lvl="1"/>
            <a:r>
              <a:rPr lang="en-US" sz="1800" dirty="0"/>
              <a:t>Recommended averaging over 26 </a:t>
            </a:r>
            <a:r>
              <a:rPr lang="en-US" sz="1800" dirty="0" smtClean="0"/>
              <a:t>subcarriers (2MHz)</a:t>
            </a:r>
            <a:endParaRPr lang="en-US" sz="1600" dirty="0"/>
          </a:p>
          <a:p>
            <a:pPr lvl="1"/>
            <a:r>
              <a:rPr lang="en-US" sz="1800" dirty="0" smtClean="0"/>
              <a:t>Whether to perform a interval based averaging or moving filter averaging is TBD</a:t>
            </a:r>
            <a:endParaRPr lang="en-US" sz="1800" dirty="0"/>
          </a:p>
          <a:p>
            <a:r>
              <a:rPr lang="en-US" sz="2000" dirty="0" smtClean="0"/>
              <a:t>Generally speaking, unused tone EVM is worst case when adjacent to the transmitted RU</a:t>
            </a:r>
          </a:p>
          <a:p>
            <a:pPr lvl="1"/>
            <a:endParaRPr lang="en-US" sz="1800" dirty="0" smtClean="0">
              <a:solidFill>
                <a:srgbClr val="C00000"/>
              </a:solidFill>
            </a:endParaRPr>
          </a:p>
          <a:p>
            <a:r>
              <a:rPr lang="en-US" sz="2000" dirty="0" smtClean="0"/>
              <a:t>Prefer “simple</a:t>
            </a:r>
            <a:r>
              <a:rPr lang="en-US" sz="2000" dirty="0"/>
              <a:t>” </a:t>
            </a:r>
            <a:r>
              <a:rPr lang="en-US" sz="2000" dirty="0" smtClean="0"/>
              <a:t>–  one unused tone EVM limit for all the unused tones and independent of RU size </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41897140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Unused tone </a:t>
            </a:r>
            <a:r>
              <a:rPr lang="en-US" dirty="0" smtClean="0"/>
              <a:t>EVM Proposal</a:t>
            </a:r>
            <a:endParaRPr lang="en-US" dirty="0"/>
          </a:p>
        </p:txBody>
      </p:sp>
      <p:sp>
        <p:nvSpPr>
          <p:cNvPr id="3" name="Content Placeholder 2"/>
          <p:cNvSpPr>
            <a:spLocks noGrp="1"/>
          </p:cNvSpPr>
          <p:nvPr>
            <p:ph idx="1"/>
          </p:nvPr>
        </p:nvSpPr>
        <p:spPr/>
        <p:txBody>
          <a:bodyPr/>
          <a:lstStyle/>
          <a:p>
            <a:r>
              <a:rPr lang="en-US" dirty="0" smtClean="0"/>
              <a:t>Proposal:</a:t>
            </a:r>
          </a:p>
          <a:p>
            <a:pPr lvl="1"/>
            <a:r>
              <a:rPr lang="en-US" dirty="0" smtClean="0">
                <a:solidFill>
                  <a:schemeClr val="tx1"/>
                </a:solidFill>
              </a:rPr>
              <a:t>Non </a:t>
            </a:r>
            <a:r>
              <a:rPr lang="en-US" dirty="0">
                <a:solidFill>
                  <a:schemeClr val="tx1"/>
                </a:solidFill>
              </a:rPr>
              <a:t>full bandwidth </a:t>
            </a:r>
            <a:r>
              <a:rPr lang="en-US" dirty="0" smtClean="0">
                <a:solidFill>
                  <a:schemeClr val="tx1"/>
                </a:solidFill>
              </a:rPr>
              <a:t>UL-OFDMA </a:t>
            </a:r>
            <a:r>
              <a:rPr lang="en-US" dirty="0">
                <a:solidFill>
                  <a:schemeClr val="tx1"/>
                </a:solidFill>
              </a:rPr>
              <a:t>transmissions shall comply with a maximum unused tone EVM limit. </a:t>
            </a:r>
            <a:endParaRPr lang="en-US" dirty="0" smtClean="0">
              <a:solidFill>
                <a:schemeClr val="tx1"/>
              </a:solidFill>
            </a:endParaRPr>
          </a:p>
          <a:p>
            <a:pPr lvl="1"/>
            <a:r>
              <a:rPr lang="en-US" dirty="0" smtClean="0">
                <a:solidFill>
                  <a:schemeClr val="tx1"/>
                </a:solidFill>
              </a:rPr>
              <a:t>Unused </a:t>
            </a:r>
            <a:r>
              <a:rPr lang="en-US" dirty="0">
                <a:solidFill>
                  <a:schemeClr val="tx1"/>
                </a:solidFill>
              </a:rPr>
              <a:t>tone EVM is defined as unused subcarrier power normalized by the average power per subcarrier of the transmitted RU,  and averaged over 26 tones in linear domain</a:t>
            </a:r>
          </a:p>
          <a:p>
            <a:pPr lvl="1"/>
            <a:r>
              <a:rPr lang="en-US" dirty="0">
                <a:solidFill>
                  <a:srgbClr val="C00000"/>
                </a:solidFill>
              </a:rPr>
              <a:t>Unused </a:t>
            </a:r>
            <a:r>
              <a:rPr lang="en-US" dirty="0" smtClean="0">
                <a:solidFill>
                  <a:srgbClr val="C00000"/>
                </a:solidFill>
              </a:rPr>
              <a:t>Tone </a:t>
            </a:r>
            <a:r>
              <a:rPr lang="en-US" dirty="0">
                <a:solidFill>
                  <a:srgbClr val="C00000"/>
                </a:solidFill>
              </a:rPr>
              <a:t>EVM limit is set at TBD(s) below U</a:t>
            </a:r>
            <a:r>
              <a:rPr lang="en-US" dirty="0" smtClean="0">
                <a:solidFill>
                  <a:srgbClr val="C00000"/>
                </a:solidFill>
              </a:rPr>
              <a:t>sed </a:t>
            </a:r>
            <a:r>
              <a:rPr lang="en-US" dirty="0">
                <a:solidFill>
                  <a:srgbClr val="C00000"/>
                </a:solidFill>
              </a:rPr>
              <a:t>T</a:t>
            </a:r>
            <a:r>
              <a:rPr lang="en-US" dirty="0" smtClean="0">
                <a:solidFill>
                  <a:srgbClr val="C00000"/>
                </a:solidFill>
              </a:rPr>
              <a:t>one </a:t>
            </a:r>
            <a:r>
              <a:rPr lang="en-US" dirty="0">
                <a:solidFill>
                  <a:srgbClr val="C00000"/>
                </a:solidFill>
              </a:rPr>
              <a:t>EVM </a:t>
            </a:r>
            <a:r>
              <a:rPr lang="en-US" dirty="0" smtClean="0">
                <a:solidFill>
                  <a:srgbClr val="C00000"/>
                </a:solidFill>
              </a:rPr>
              <a:t>limit</a:t>
            </a:r>
            <a:endParaRPr lang="en-US" dirty="0">
              <a:solidFill>
                <a:srgbClr val="C0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475001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EVM Testing: LO Leakage</a:t>
            </a:r>
            <a:endParaRPr lang="en-US" dirty="0"/>
          </a:p>
        </p:txBody>
      </p:sp>
      <p:sp>
        <p:nvSpPr>
          <p:cNvPr id="3" name="Content Placeholder 2"/>
          <p:cNvSpPr>
            <a:spLocks noGrp="1"/>
          </p:cNvSpPr>
          <p:nvPr>
            <p:ph idx="1"/>
          </p:nvPr>
        </p:nvSpPr>
        <p:spPr/>
        <p:txBody>
          <a:bodyPr/>
          <a:lstStyle/>
          <a:p>
            <a:r>
              <a:rPr lang="en-US" sz="1600" dirty="0" smtClean="0"/>
              <a:t>For trigger-based PPDU, LO leakage may affect the EVM results and shall be excluded from the computation of both used or unused tone EVM</a:t>
            </a:r>
          </a:p>
          <a:p>
            <a:pPr lvl="2"/>
            <a:r>
              <a:rPr lang="en-US" sz="1400" dirty="0" smtClean="0"/>
              <a:t>Limit </a:t>
            </a:r>
            <a:r>
              <a:rPr lang="en-US" sz="1400" dirty="0"/>
              <a:t>today is -32dBc, which for 52 tones is equal to -32+17=-15dBr</a:t>
            </a:r>
          </a:p>
          <a:p>
            <a:pPr lvl="2"/>
            <a:r>
              <a:rPr lang="en-US" sz="1400" dirty="0"/>
              <a:t>Much higher than EVM levels </a:t>
            </a:r>
            <a:r>
              <a:rPr lang="en-US" sz="1400" dirty="0" smtClean="0"/>
              <a:t>typically</a:t>
            </a:r>
          </a:p>
          <a:p>
            <a:r>
              <a:rPr lang="en-US" sz="1600" dirty="0" smtClean="0">
                <a:solidFill>
                  <a:schemeClr val="tx1"/>
                </a:solidFill>
              </a:rPr>
              <a:t>LO leakage </a:t>
            </a:r>
            <a:r>
              <a:rPr lang="en-US" sz="1600" dirty="0" smtClean="0"/>
              <a:t>can show up in </a:t>
            </a:r>
          </a:p>
          <a:p>
            <a:pPr lvl="1"/>
            <a:r>
              <a:rPr lang="en-US" sz="1400" dirty="0" smtClean="0">
                <a:solidFill>
                  <a:srgbClr val="C00000"/>
                </a:solidFill>
              </a:rPr>
              <a:t>Center frequency of the PPDU tone plan and its </a:t>
            </a:r>
            <a:r>
              <a:rPr lang="en-US" sz="1400" dirty="0">
                <a:solidFill>
                  <a:srgbClr val="C00000"/>
                </a:solidFill>
              </a:rPr>
              <a:t>+/- 3 </a:t>
            </a:r>
            <a:r>
              <a:rPr lang="en-US" sz="1400" dirty="0" smtClean="0">
                <a:solidFill>
                  <a:srgbClr val="C00000"/>
                </a:solidFill>
              </a:rPr>
              <a:t>tone neighbor</a:t>
            </a:r>
          </a:p>
          <a:p>
            <a:pPr lvl="2"/>
            <a:r>
              <a:rPr lang="en-US" sz="1200" dirty="0" smtClean="0">
                <a:solidFill>
                  <a:srgbClr val="C00000"/>
                </a:solidFill>
              </a:rPr>
              <a:t>Digital correction may be used for frequency </a:t>
            </a:r>
            <a:r>
              <a:rPr lang="en-US" sz="1200" dirty="0" err="1" smtClean="0">
                <a:solidFill>
                  <a:srgbClr val="C00000"/>
                </a:solidFill>
              </a:rPr>
              <a:t>precorrection</a:t>
            </a:r>
            <a:r>
              <a:rPr lang="en-US" sz="1200" dirty="0" smtClean="0">
                <a:solidFill>
                  <a:srgbClr val="C00000"/>
                </a:solidFill>
              </a:rPr>
              <a:t> for trigger based PPDU  </a:t>
            </a:r>
          </a:p>
          <a:p>
            <a:pPr lvl="1"/>
            <a:r>
              <a:rPr lang="en-US" sz="1400" dirty="0" smtClean="0">
                <a:solidFill>
                  <a:schemeClr val="tx1"/>
                </a:solidFill>
              </a:rPr>
              <a:t>20MHz operating devices:  center of primary20 of the PPDU tone plan and +/- 3 tones</a:t>
            </a:r>
          </a:p>
          <a:p>
            <a:pPr lvl="1"/>
            <a:r>
              <a:rPr lang="en-US" sz="1400" dirty="0" smtClean="0">
                <a:solidFill>
                  <a:schemeClr val="tx1"/>
                </a:solidFill>
              </a:rPr>
              <a:t>40MHz operating devices:  center of the primary40 of the PPDU tone plan and +/- 3 tones</a:t>
            </a:r>
          </a:p>
          <a:p>
            <a:pPr lvl="1"/>
            <a:r>
              <a:rPr lang="en-US" sz="1400" dirty="0" smtClean="0"/>
              <a:t>Outside of the PPDU BW: e.g</a:t>
            </a:r>
            <a:r>
              <a:rPr lang="en-US" sz="1400" dirty="0"/>
              <a:t>.  80MHz capable devices transmits 20MHz or 40MHz </a:t>
            </a:r>
            <a:r>
              <a:rPr lang="en-US" sz="1400" dirty="0" smtClean="0"/>
              <a:t>PPDU. Doesn’t affect used tone and unused EVM</a:t>
            </a:r>
            <a:endParaRPr lang="en-US" sz="1600" dirty="0"/>
          </a:p>
          <a:p>
            <a:r>
              <a:rPr lang="en-US" sz="1600" dirty="0" smtClean="0"/>
              <a:t>Test equipment, not knowing exact LO location, can search for the worst used and unused EVM tone in the above possible LO locations and treat it is potential LO</a:t>
            </a:r>
          </a:p>
          <a:p>
            <a:pPr lvl="1"/>
            <a:r>
              <a:rPr lang="en-US" sz="1400" dirty="0" smtClean="0">
                <a:solidFill>
                  <a:srgbClr val="C00000"/>
                </a:solidFill>
              </a:rPr>
              <a:t>Exclude this tone from used or unused tone EVM measurement</a:t>
            </a:r>
          </a:p>
          <a:p>
            <a:pPr lvl="1"/>
            <a:r>
              <a:rPr lang="en-US" sz="1400" dirty="0" smtClean="0">
                <a:solidFill>
                  <a:schemeClr val="tx1"/>
                </a:solidFill>
              </a:rPr>
              <a:t>Apply LO leakage level requirement on this tone</a:t>
            </a:r>
            <a:endParaRPr lang="en-US" sz="1400" dirty="0">
              <a:solidFill>
                <a:schemeClr val="tx1"/>
              </a:solidFill>
            </a:endParaRPr>
          </a:p>
          <a:p>
            <a:pPr marL="457200" lvl="1" indent="0">
              <a:buNone/>
            </a:pPr>
            <a:endParaRPr lang="en-US" sz="1800" dirty="0"/>
          </a:p>
          <a:p>
            <a:pPr lvl="1"/>
            <a:endParaRPr lang="en-US" sz="1100" dirty="0"/>
          </a:p>
          <a:p>
            <a:pPr marL="0" indent="0">
              <a:buNone/>
            </a:pPr>
            <a:endParaRPr lang="en-US" sz="1400" dirty="0"/>
          </a:p>
          <a:p>
            <a:pPr marL="0" indent="0">
              <a:buNone/>
            </a:pPr>
            <a:r>
              <a:rPr lang="en-US" sz="1400" dirty="0" smtClean="0"/>
              <a:t> </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80574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933623515"/>
              </p:ext>
            </p:extLst>
          </p:nvPr>
        </p:nvGraphicFramePr>
        <p:xfrm>
          <a:off x="952500" y="1219200"/>
          <a:ext cx="7239000" cy="2937400"/>
        </p:xfrm>
        <a:graphic>
          <a:graphicData uri="http://schemas.openxmlformats.org/drawingml/2006/table">
            <a:tbl>
              <a:tblPr firstRow="1" bandRow="1">
                <a:tableStyleId>{F5AB1C69-6EDB-4FF4-983F-18BD219EF322}</a:tableStyleId>
              </a:tblPr>
              <a:tblGrid>
                <a:gridCol w="1447800"/>
                <a:gridCol w="1143000"/>
                <a:gridCol w="1600200"/>
                <a:gridCol w="1181100"/>
                <a:gridCol w="18669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Feng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41720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EVM Testing: Time Correction</a:t>
            </a:r>
            <a:endParaRPr lang="en-US" dirty="0"/>
          </a:p>
        </p:txBody>
      </p:sp>
      <p:sp>
        <p:nvSpPr>
          <p:cNvPr id="3" name="Content Placeholder 2"/>
          <p:cNvSpPr>
            <a:spLocks noGrp="1"/>
          </p:cNvSpPr>
          <p:nvPr>
            <p:ph idx="1"/>
          </p:nvPr>
        </p:nvSpPr>
        <p:spPr/>
        <p:txBody>
          <a:bodyPr/>
          <a:lstStyle/>
          <a:p>
            <a:r>
              <a:rPr lang="en-US" dirty="0" smtClean="0"/>
              <a:t>802.11ax is more sensitive to ICI due to timing error</a:t>
            </a:r>
          </a:p>
          <a:p>
            <a:pPr lvl="1"/>
            <a:r>
              <a:rPr lang="en-US" dirty="0" smtClean="0"/>
              <a:t>Longer OFDM symbols (4X) allow bigger timing drift to develop</a:t>
            </a:r>
          </a:p>
          <a:p>
            <a:pPr lvl="1"/>
            <a:r>
              <a:rPr lang="en-US" dirty="0" smtClean="0"/>
              <a:t>Higher MCSs require lower levels of EVM, which are more sensitive to timing errors</a:t>
            </a:r>
          </a:p>
          <a:p>
            <a:r>
              <a:rPr lang="en-US" dirty="0" smtClean="0"/>
              <a:t>The 802.11ac text specifies</a:t>
            </a:r>
          </a:p>
          <a:p>
            <a:pPr lvl="1"/>
            <a:r>
              <a:rPr lang="en-US" dirty="0" smtClean="0"/>
              <a:t>d) </a:t>
            </a:r>
            <a:r>
              <a:rPr lang="en-US" dirty="0"/>
              <a:t>Symbols in a PPDU shall be </a:t>
            </a:r>
            <a:r>
              <a:rPr lang="en-US" dirty="0" err="1"/>
              <a:t>derotated</a:t>
            </a:r>
            <a:r>
              <a:rPr lang="en-US" dirty="0"/>
              <a:t> according to estimated frequency </a:t>
            </a:r>
            <a:r>
              <a:rPr lang="en-US" dirty="0" smtClean="0"/>
              <a:t>offset</a:t>
            </a:r>
          </a:p>
          <a:p>
            <a:r>
              <a:rPr lang="en-US" dirty="0" smtClean="0"/>
              <a:t>Proposal: add timing error correction</a:t>
            </a:r>
          </a:p>
          <a:p>
            <a:pPr lvl="1"/>
            <a:r>
              <a:rPr lang="en-US" dirty="0"/>
              <a:t>d) Symbols in a PPDU shall be </a:t>
            </a:r>
            <a:r>
              <a:rPr lang="en-US" dirty="0" err="1"/>
              <a:t>derotated</a:t>
            </a:r>
            <a:r>
              <a:rPr lang="en-US" dirty="0"/>
              <a:t> according to estimated frequency </a:t>
            </a:r>
            <a:r>
              <a:rPr lang="en-US" dirty="0" smtClean="0"/>
              <a:t>offset. </a:t>
            </a:r>
            <a:r>
              <a:rPr lang="en-US" u="sng" dirty="0" smtClean="0">
                <a:solidFill>
                  <a:srgbClr val="C00000"/>
                </a:solidFill>
              </a:rPr>
              <a:t>Sampling offset </a:t>
            </a:r>
            <a:r>
              <a:rPr lang="en-US" u="sng" dirty="0" smtClean="0">
                <a:solidFill>
                  <a:srgbClr val="C00000"/>
                </a:solidFill>
              </a:rPr>
              <a:t>drift shall </a:t>
            </a:r>
            <a:r>
              <a:rPr lang="en-US" u="sng" dirty="0" smtClean="0">
                <a:solidFill>
                  <a:srgbClr val="C00000"/>
                </a:solidFill>
              </a:rPr>
              <a:t>also be compensated.</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039376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EVM Testing: Amplitude </a:t>
            </a:r>
            <a:r>
              <a:rPr lang="en-US" dirty="0" smtClean="0"/>
              <a:t>Compensation</a:t>
            </a:r>
            <a:endParaRPr lang="en-US" dirty="0"/>
          </a:p>
        </p:txBody>
      </p:sp>
      <p:sp>
        <p:nvSpPr>
          <p:cNvPr id="3" name="Content Placeholder 2"/>
          <p:cNvSpPr>
            <a:spLocks noGrp="1"/>
          </p:cNvSpPr>
          <p:nvPr>
            <p:ph idx="1"/>
          </p:nvPr>
        </p:nvSpPr>
        <p:spPr/>
        <p:txBody>
          <a:bodyPr/>
          <a:lstStyle/>
          <a:p>
            <a:r>
              <a:rPr lang="en-US" sz="2000" dirty="0" smtClean="0"/>
              <a:t>Background:</a:t>
            </a:r>
          </a:p>
          <a:p>
            <a:pPr lvl="1"/>
            <a:r>
              <a:rPr lang="en-US" sz="1800" dirty="0" smtClean="0"/>
              <a:t>Some implementation may additionally compensate amplitude on top of phase compensation for long packets.</a:t>
            </a:r>
          </a:p>
          <a:p>
            <a:pPr lvl="1"/>
            <a:r>
              <a:rPr lang="en-US" sz="1800" dirty="0" smtClean="0"/>
              <a:t>11n/11ac EVM testing procedure does not explicitly enforce or discourage amplitude compensation in the test procedure.</a:t>
            </a:r>
          </a:p>
          <a:p>
            <a:r>
              <a:rPr lang="en-US" sz="2000" dirty="0" smtClean="0"/>
              <a:t>Issue:</a:t>
            </a:r>
          </a:p>
          <a:p>
            <a:pPr lvl="1"/>
            <a:r>
              <a:rPr lang="en-US" sz="1800" dirty="0" smtClean="0"/>
              <a:t>If test equipment </a:t>
            </a:r>
            <a:r>
              <a:rPr lang="en-US" sz="1800" dirty="0"/>
              <a:t>tracks the PA’s amplitude drift (cabled with each </a:t>
            </a:r>
            <a:r>
              <a:rPr lang="en-US" sz="1800" dirty="0" err="1"/>
              <a:t>Tx</a:t>
            </a:r>
            <a:r>
              <a:rPr lang="en-US" sz="1800" dirty="0"/>
              <a:t> path) for long packets especially with multi-streams (where different PA’s hooked to different antennas may drift differently), good EVM will show up on the test equipment even though the intended receiver (over the air) sees bad </a:t>
            </a:r>
            <a:r>
              <a:rPr lang="en-US" sz="1800" dirty="0" smtClean="0"/>
              <a:t>EVM</a:t>
            </a:r>
            <a:endParaRPr lang="en-US" sz="1800" dirty="0"/>
          </a:p>
          <a:p>
            <a:r>
              <a:rPr lang="en-US" sz="2000" dirty="0" smtClean="0"/>
              <a:t>Proposal:</a:t>
            </a:r>
          </a:p>
          <a:p>
            <a:pPr lvl="1"/>
            <a:r>
              <a:rPr lang="en-US" sz="1800" dirty="0" smtClean="0">
                <a:solidFill>
                  <a:srgbClr val="C00000"/>
                </a:solidFill>
              </a:rPr>
              <a:t>Discourage </a:t>
            </a:r>
            <a:r>
              <a:rPr lang="en-US" sz="1800" dirty="0">
                <a:solidFill>
                  <a:srgbClr val="C00000"/>
                </a:solidFill>
              </a:rPr>
              <a:t>a bad external PA implementation </a:t>
            </a:r>
            <a:r>
              <a:rPr lang="en-US" sz="1800" dirty="0" smtClean="0">
                <a:solidFill>
                  <a:srgbClr val="C00000"/>
                </a:solidFill>
              </a:rPr>
              <a:t>by adding a explicit text to not to compensate for amplitude drift during EVM testing</a:t>
            </a:r>
            <a:endParaRPr lang="en-US" sz="1800" dirty="0">
              <a:solidFill>
                <a:srgbClr val="C00000"/>
              </a:solidFill>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4" name="Date Placeholder 3"/>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866832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 Leakage Requirement for 80+80MHz</a:t>
            </a:r>
            <a:endParaRPr lang="en-US" dirty="0"/>
          </a:p>
        </p:txBody>
      </p:sp>
      <p:sp>
        <p:nvSpPr>
          <p:cNvPr id="3" name="Content Placeholder 2"/>
          <p:cNvSpPr>
            <a:spLocks noGrp="1"/>
          </p:cNvSpPr>
          <p:nvPr>
            <p:ph idx="1"/>
          </p:nvPr>
        </p:nvSpPr>
        <p:spPr/>
        <p:txBody>
          <a:bodyPr/>
          <a:lstStyle/>
          <a:p>
            <a:r>
              <a:rPr lang="en-US" dirty="0" smtClean="0"/>
              <a:t>11ac LO leakage requirement for 80+80MHz was subject to spectral mask requirements.</a:t>
            </a:r>
          </a:p>
          <a:p>
            <a:pPr lvl="1"/>
            <a:r>
              <a:rPr lang="en-US" dirty="0" smtClean="0"/>
              <a:t>“For </a:t>
            </a:r>
            <a:r>
              <a:rPr lang="en-US" dirty="0"/>
              <a:t>an 80+80 MHz transmission where the RF LO falls outside both frequency segments, the RF LO shall additionally met the spectral mask requirements as defined in </a:t>
            </a:r>
            <a:r>
              <a:rPr lang="en-US" dirty="0" smtClean="0"/>
              <a:t>Transmit </a:t>
            </a:r>
            <a:r>
              <a:rPr lang="en-US" dirty="0"/>
              <a:t>spectrum </a:t>
            </a:r>
            <a:r>
              <a:rPr lang="en-US" dirty="0" smtClean="0"/>
              <a:t>mask.”</a:t>
            </a:r>
          </a:p>
          <a:p>
            <a:endParaRPr lang="en-US" dirty="0" smtClean="0"/>
          </a:p>
          <a:p>
            <a:r>
              <a:rPr lang="en-US" dirty="0" smtClean="0"/>
              <a:t>Proposal:</a:t>
            </a:r>
          </a:p>
          <a:p>
            <a:pPr lvl="1"/>
            <a:r>
              <a:rPr lang="en-US" dirty="0" smtClean="0">
                <a:solidFill>
                  <a:srgbClr val="C00000"/>
                </a:solidFill>
              </a:rPr>
              <a:t>Add the same LO leakage requirement for 80+80MHz as in 11ac</a:t>
            </a:r>
            <a:endParaRPr lang="en-US" dirty="0">
              <a:solidFill>
                <a:srgbClr val="C00000"/>
              </a:solidFill>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4" name="Date Placeholder 3"/>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088575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STRAWPOLLS</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Daewon, Bin, Ilan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421750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the following?</a:t>
            </a:r>
            <a:endParaRPr lang="en-US" dirty="0"/>
          </a:p>
          <a:p>
            <a:pPr lvl="1"/>
            <a:r>
              <a:rPr lang="en-US" dirty="0" smtClean="0"/>
              <a:t>Limit subcarrier frequency error and symbol clock error at +/-20ppm, except for trigger-based PPDU.</a:t>
            </a:r>
          </a:p>
          <a:p>
            <a:pPr lvl="1"/>
            <a:r>
              <a:rPr lang="en-US" dirty="0" smtClean="0"/>
              <a:t>Keep time </a:t>
            </a:r>
            <a:r>
              <a:rPr lang="en-US" dirty="0"/>
              <a:t>of departure </a:t>
            </a:r>
            <a:r>
              <a:rPr lang="en-US" dirty="0" smtClean="0"/>
              <a:t>accuracy same as in 802.11ac.</a:t>
            </a:r>
          </a:p>
          <a:p>
            <a:pPr lvl="1"/>
            <a:endParaRPr lang="en-US" dirty="0"/>
          </a:p>
          <a:p>
            <a:pPr lvl="1"/>
            <a:endParaRPr lang="en-US" dirty="0" smtClean="0"/>
          </a:p>
          <a:p>
            <a:pPr lvl="1"/>
            <a:endParaRPr lang="en-US" dirty="0"/>
          </a:p>
          <a:p>
            <a:pPr lvl="1"/>
            <a:endParaRPr lang="en-US" dirty="0" smtClean="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520207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full bandwidth masks for HE PPDUs are tested with RBW=25kHz and VBW=7.5kHz?</a:t>
            </a:r>
          </a:p>
          <a:p>
            <a:endParaRPr lang="en-US" dirty="0"/>
          </a:p>
          <a:p>
            <a:endParaRPr lang="en-US" dirty="0" smtClean="0"/>
          </a:p>
          <a:p>
            <a:endParaRPr lang="en-US" dirty="0"/>
          </a:p>
          <a:p>
            <a:endParaRPr lang="en-US" dirty="0" smtClean="0"/>
          </a:p>
          <a:p>
            <a:endParaRPr lang="en-US" dirty="0"/>
          </a:p>
          <a:p>
            <a:r>
              <a:rPr lang="en-US" dirty="0" smtClean="0"/>
              <a:t>Y/N/A</a:t>
            </a:r>
          </a:p>
          <a:p>
            <a:pPr marL="0" indent="0">
              <a:buNone/>
            </a:pP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849755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smtClean="0"/>
              <a:t>Do you agree that every 11ax PPDU is compliant with the full PPDU bandwidth mask?</a:t>
            </a:r>
          </a:p>
          <a:p>
            <a:endParaRPr lang="en-US" dirty="0"/>
          </a:p>
          <a:p>
            <a:endParaRPr lang="en-US" dirty="0" smtClean="0"/>
          </a:p>
          <a:p>
            <a:endParaRPr lang="en-US" dirty="0"/>
          </a:p>
          <a:p>
            <a:endParaRPr lang="en-US" dirty="0" smtClean="0"/>
          </a:p>
          <a:p>
            <a:endParaRPr lang="en-US" dirty="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464038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r>
              <a:rPr lang="en-US" dirty="0" smtClean="0"/>
              <a:t>Do you agree that Spectral Flatness is tested for HE PPDUs similarly to 11ac, with the following modifications?</a:t>
            </a:r>
          </a:p>
          <a:p>
            <a:pPr lvl="1"/>
            <a:r>
              <a:rPr lang="en-US" dirty="0" smtClean="0"/>
              <a:t>RU boosting and beamforming shall not be applied during test</a:t>
            </a:r>
          </a:p>
          <a:p>
            <a:pPr lvl="1"/>
            <a:r>
              <a:rPr lang="en-US" dirty="0" smtClean="0"/>
              <a:t>Only non-zero RUs participate in the flow</a:t>
            </a:r>
          </a:p>
          <a:p>
            <a:pPr lvl="1"/>
            <a:endParaRPr lang="en-US" dirty="0"/>
          </a:p>
          <a:p>
            <a:pPr marL="457200" lvl="1" indent="0">
              <a:buNone/>
            </a:pPr>
            <a:r>
              <a:rPr lang="en-US" dirty="0" smtClean="0"/>
              <a:t>Note</a:t>
            </a:r>
            <a:r>
              <a:rPr lang="en-US" dirty="0"/>
              <a:t>: spectral flatness is </a:t>
            </a:r>
            <a:r>
              <a:rPr lang="en-US" dirty="0" smtClean="0"/>
              <a:t>measured on the HE portion only, after </a:t>
            </a:r>
            <a:r>
              <a:rPr lang="en-US" dirty="0"/>
              <a:t>GI removal and </a:t>
            </a:r>
            <a:r>
              <a:rPr lang="en-US" dirty="0" smtClean="0"/>
              <a:t>uses FFT output  </a:t>
            </a:r>
            <a:endParaRPr lang="en-US" dirty="0"/>
          </a:p>
          <a:p>
            <a:endParaRPr lang="en-US" dirty="0"/>
          </a:p>
          <a:p>
            <a:r>
              <a:rPr lang="en-US" dirty="0"/>
              <a:t>Y/N/A</a:t>
            </a:r>
          </a:p>
          <a:p>
            <a:endParaRPr lang="en-US" dirty="0" smtClean="0"/>
          </a:p>
          <a:p>
            <a:pPr lvl="1"/>
            <a:endParaRPr lang="en-US" dirty="0"/>
          </a:p>
          <a:p>
            <a:pPr lvl="1"/>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8101201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p:txBody>
          <a:bodyPr/>
          <a:lstStyle/>
          <a:p>
            <a:r>
              <a:rPr lang="en-US" dirty="0" smtClean="0"/>
              <a:t>Do you prefer which of the following spectrum flatness requirement</a:t>
            </a:r>
          </a:p>
          <a:p>
            <a:pPr lvl="1"/>
            <a:r>
              <a:rPr lang="en-US" dirty="0" smtClean="0"/>
              <a:t>Same as 11ac except tone index adjusted for 11ax tone plan as shown in  Slide #19</a:t>
            </a:r>
          </a:p>
          <a:p>
            <a:pPr lvl="1"/>
            <a:endParaRPr lang="en-US" dirty="0" smtClean="0"/>
          </a:p>
          <a:p>
            <a:pPr lvl="1"/>
            <a:endParaRPr lang="en-US" dirty="0"/>
          </a:p>
          <a:p>
            <a:pPr lvl="1"/>
            <a:endParaRPr lang="en-US" dirty="0" smtClean="0"/>
          </a:p>
          <a:p>
            <a:pPr lvl="1"/>
            <a:endParaRPr lang="en-US" dirty="0" smtClean="0"/>
          </a:p>
          <a:p>
            <a:endParaRPr lang="en-US" dirty="0"/>
          </a:p>
          <a:p>
            <a:r>
              <a:rPr lang="en-US" dirty="0"/>
              <a:t>Y/N/A</a:t>
            </a:r>
          </a:p>
          <a:p>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9721091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r>
              <a:rPr lang="en-US" dirty="0" smtClean="0"/>
              <a:t>Do you agree that following EVM requirements for full </a:t>
            </a:r>
            <a:r>
              <a:rPr lang="en-US" dirty="0"/>
              <a:t>BW transmission except for the HE triggered MU-MIMO </a:t>
            </a:r>
            <a:r>
              <a:rPr lang="en-US" dirty="0" smtClean="0"/>
              <a:t>PPDU?</a:t>
            </a:r>
            <a:endParaRPr lang="en-US" dirty="0"/>
          </a:p>
          <a:p>
            <a:pPr lvl="1"/>
            <a:r>
              <a:rPr lang="en-US" dirty="0"/>
              <a:t>Non DCM: </a:t>
            </a:r>
            <a:r>
              <a:rPr lang="en-US" dirty="0" smtClean="0"/>
              <a:t>MCS0 </a:t>
            </a:r>
            <a:r>
              <a:rPr lang="en-US" dirty="0"/>
              <a:t>to 9 the same as 11ac; </a:t>
            </a:r>
            <a:endParaRPr lang="en-US" dirty="0" smtClean="0"/>
          </a:p>
          <a:p>
            <a:pPr lvl="1"/>
            <a:r>
              <a:rPr lang="en-US" dirty="0"/>
              <a:t>DCM+MCS0 and DCM+MCS1 the same as MCS0 no DCM</a:t>
            </a:r>
          </a:p>
          <a:p>
            <a:pPr lvl="1"/>
            <a:r>
              <a:rPr lang="en-US" dirty="0"/>
              <a:t>DCM+MCS3  the same as MCS1 no DCM</a:t>
            </a:r>
          </a:p>
          <a:p>
            <a:pPr lvl="1"/>
            <a:r>
              <a:rPr lang="en-US" dirty="0"/>
              <a:t>DCM+MCS4  the same as MCS2 no </a:t>
            </a:r>
            <a:r>
              <a:rPr lang="en-US" dirty="0" smtClean="0"/>
              <a:t>DCM</a:t>
            </a:r>
          </a:p>
          <a:p>
            <a:pPr lvl="1"/>
            <a:r>
              <a:rPr lang="en-US" dirty="0"/>
              <a:t>HE triggered MU-MIMO </a:t>
            </a:r>
            <a:r>
              <a:rPr lang="en-US" dirty="0" smtClean="0"/>
              <a:t>PPDU EVM requirements are TBD</a:t>
            </a:r>
          </a:p>
          <a:p>
            <a:endParaRPr lang="en-US" dirty="0"/>
          </a:p>
          <a:p>
            <a:r>
              <a:rPr lang="en-US" dirty="0" smtClean="0"/>
              <a:t>Y/N/A</a:t>
            </a: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739336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537213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#7</a:t>
            </a:r>
            <a:endParaRPr lang="en-US" dirty="0"/>
          </a:p>
        </p:txBody>
      </p:sp>
      <p:sp>
        <p:nvSpPr>
          <p:cNvPr id="3" name="Content Placeholder 2"/>
          <p:cNvSpPr>
            <a:spLocks noGrp="1"/>
          </p:cNvSpPr>
          <p:nvPr>
            <p:ph idx="1"/>
          </p:nvPr>
        </p:nvSpPr>
        <p:spPr/>
        <p:txBody>
          <a:bodyPr/>
          <a:lstStyle/>
          <a:p>
            <a:r>
              <a:rPr lang="en-US" dirty="0" smtClean="0"/>
              <a:t>Do you agree that for an DL OFDMA PPDU,  EVM shall be computed for each transmitted RU separately and is subject to the EVM limit associated with the MCS of that RU?</a:t>
            </a:r>
          </a:p>
          <a:p>
            <a:endParaRPr lang="en-US" dirty="0"/>
          </a:p>
          <a:p>
            <a:endParaRPr lang="en-US" dirty="0" smtClean="0"/>
          </a:p>
          <a:p>
            <a:endParaRPr lang="en-US" dirty="0"/>
          </a:p>
          <a:p>
            <a:endParaRPr lang="en-US" dirty="0" smtClean="0"/>
          </a:p>
          <a:p>
            <a:r>
              <a:rPr lang="en-US" dirty="0" smtClean="0"/>
              <a:t>Y/N/A</a:t>
            </a:r>
          </a:p>
          <a:p>
            <a:pPr marL="0" indent="0">
              <a:buNone/>
            </a:pPr>
            <a:endParaRPr lang="en-US" dirty="0" smtClean="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402497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#8</a:t>
            </a:r>
            <a:endParaRPr lang="en-US" dirty="0"/>
          </a:p>
        </p:txBody>
      </p:sp>
      <p:sp>
        <p:nvSpPr>
          <p:cNvPr id="3" name="Content Placeholder 2"/>
          <p:cNvSpPr>
            <a:spLocks noGrp="1"/>
          </p:cNvSpPr>
          <p:nvPr>
            <p:ph idx="1"/>
          </p:nvPr>
        </p:nvSpPr>
        <p:spPr/>
        <p:txBody>
          <a:bodyPr/>
          <a:lstStyle/>
          <a:p>
            <a:r>
              <a:rPr lang="en-US" dirty="0" smtClean="0"/>
              <a:t>Do you agree that non full bandwidth UL OFDMA transmissions shall comply with a maximum unused tone EVM limit?</a:t>
            </a:r>
          </a:p>
          <a:p>
            <a:pPr lvl="1"/>
            <a:r>
              <a:rPr lang="en-US" dirty="0" smtClean="0"/>
              <a:t>Maximum unused tone EVM limit is defined </a:t>
            </a:r>
            <a:r>
              <a:rPr lang="en-US" dirty="0"/>
              <a:t>as </a:t>
            </a:r>
            <a:r>
              <a:rPr lang="en-US" dirty="0" smtClean="0"/>
              <a:t>unused subcarrier power normalized </a:t>
            </a:r>
            <a:r>
              <a:rPr lang="en-US" dirty="0"/>
              <a:t>to the average power per subcarrier of the transmitted </a:t>
            </a:r>
            <a:r>
              <a:rPr lang="en-US" dirty="0" smtClean="0"/>
              <a:t>RU and averaged over 26 tones</a:t>
            </a:r>
          </a:p>
          <a:p>
            <a:pPr lvl="1"/>
            <a:r>
              <a:rPr lang="en-US" dirty="0"/>
              <a:t>Unused tone EVM limit is set </a:t>
            </a:r>
            <a:r>
              <a:rPr lang="en-US"/>
              <a:t>at </a:t>
            </a:r>
            <a:r>
              <a:rPr lang="en-US" smtClean="0"/>
              <a:t>TBD(s) </a:t>
            </a:r>
            <a:r>
              <a:rPr lang="en-US" dirty="0"/>
              <a:t>below used tone EVM </a:t>
            </a:r>
            <a:r>
              <a:rPr lang="en-US" dirty="0" smtClean="0"/>
              <a:t>limit</a:t>
            </a:r>
            <a:endParaRPr lang="en-US" dirty="0"/>
          </a:p>
          <a:p>
            <a:pPr lvl="1"/>
            <a:endParaRPr lang="en-US" dirty="0" smtClean="0"/>
          </a:p>
          <a:p>
            <a:pPr lvl="1"/>
            <a:endParaRPr lang="en-US" dirty="0"/>
          </a:p>
          <a:p>
            <a:r>
              <a:rPr lang="en-US" dirty="0" smtClean="0"/>
              <a:t>Y/N/A</a:t>
            </a:r>
          </a:p>
          <a:p>
            <a:pPr marL="457200" lvl="1" indent="0">
              <a:buNone/>
            </a:pP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9277164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a:t>
            </a:r>
            <a:endParaRPr lang="en-US" dirty="0"/>
          </a:p>
        </p:txBody>
      </p:sp>
      <p:sp>
        <p:nvSpPr>
          <p:cNvPr id="3" name="Content Placeholder 2"/>
          <p:cNvSpPr>
            <a:spLocks noGrp="1"/>
          </p:cNvSpPr>
          <p:nvPr>
            <p:ph idx="1"/>
          </p:nvPr>
        </p:nvSpPr>
        <p:spPr/>
        <p:txBody>
          <a:bodyPr/>
          <a:lstStyle/>
          <a:p>
            <a:r>
              <a:rPr lang="en-US" dirty="0" smtClean="0"/>
              <a:t>Do you agree that for trigger based PPDU LO leakage shall be excluded from used tone and unused tone EVM computation? </a:t>
            </a:r>
          </a:p>
          <a:p>
            <a:pPr lvl="1"/>
            <a:r>
              <a:rPr lang="en-US" dirty="0" smtClean="0"/>
              <a:t>The LO leakage exclusion method is described in slide #28</a:t>
            </a:r>
          </a:p>
          <a:p>
            <a:pPr lvl="1"/>
            <a:endParaRPr lang="en-US" dirty="0"/>
          </a:p>
          <a:p>
            <a:pPr lvl="1"/>
            <a:endParaRPr lang="en-US" dirty="0"/>
          </a:p>
          <a:p>
            <a:pPr lvl="1"/>
            <a:endParaRPr lang="en-US" dirty="0" smtClean="0"/>
          </a:p>
          <a:p>
            <a:pPr lvl="1"/>
            <a:endParaRPr lang="en-US" dirty="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4661239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#10</a:t>
            </a:r>
            <a:endParaRPr lang="en-US" dirty="0"/>
          </a:p>
        </p:txBody>
      </p:sp>
      <p:sp>
        <p:nvSpPr>
          <p:cNvPr id="3" name="Content Placeholder 2"/>
          <p:cNvSpPr>
            <a:spLocks noGrp="1"/>
          </p:cNvSpPr>
          <p:nvPr>
            <p:ph idx="1"/>
          </p:nvPr>
        </p:nvSpPr>
        <p:spPr/>
        <p:txBody>
          <a:bodyPr/>
          <a:lstStyle/>
          <a:p>
            <a:r>
              <a:rPr lang="en-US" dirty="0" smtClean="0"/>
              <a:t>Do you agree to add the following to EVM test procedure?</a:t>
            </a:r>
          </a:p>
          <a:p>
            <a:pPr lvl="1"/>
            <a:r>
              <a:rPr lang="en-US" dirty="0" smtClean="0"/>
              <a:t>Sampling </a:t>
            </a:r>
            <a:r>
              <a:rPr lang="en-US" dirty="0" smtClean="0"/>
              <a:t>offset drift </a:t>
            </a:r>
            <a:r>
              <a:rPr lang="en-US" dirty="0"/>
              <a:t>shall also be </a:t>
            </a:r>
            <a:r>
              <a:rPr lang="en-US" dirty="0" smtClean="0"/>
              <a:t>compensated</a:t>
            </a:r>
          </a:p>
          <a:p>
            <a:pPr lvl="1"/>
            <a:endParaRPr lang="en-US" dirty="0"/>
          </a:p>
          <a:p>
            <a:pPr lvl="1"/>
            <a:endParaRPr lang="en-US" dirty="0" smtClean="0"/>
          </a:p>
          <a:p>
            <a:pPr lvl="1"/>
            <a:endParaRPr lang="en-US" dirty="0"/>
          </a:p>
          <a:p>
            <a:pPr lvl="1"/>
            <a:endParaRPr lang="en-US" dirty="0" smtClean="0"/>
          </a:p>
          <a:p>
            <a:r>
              <a:rPr lang="en-US" dirty="0" smtClean="0"/>
              <a:t>Y/N/A</a:t>
            </a:r>
            <a:endParaRPr lang="en-US"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966679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a:t>
            </a:r>
            <a:endParaRPr lang="en-US" dirty="0"/>
          </a:p>
        </p:txBody>
      </p:sp>
      <p:sp>
        <p:nvSpPr>
          <p:cNvPr id="3" name="Content Placeholder 2"/>
          <p:cNvSpPr>
            <a:spLocks noGrp="1"/>
          </p:cNvSpPr>
          <p:nvPr>
            <p:ph idx="1"/>
          </p:nvPr>
        </p:nvSpPr>
        <p:spPr/>
        <p:txBody>
          <a:bodyPr/>
          <a:lstStyle/>
          <a:p>
            <a:r>
              <a:rPr lang="en-US" dirty="0" smtClean="0"/>
              <a:t>Do you agree to add the same LO leakage </a:t>
            </a:r>
            <a:r>
              <a:rPr lang="en-US" dirty="0"/>
              <a:t>restriction </a:t>
            </a:r>
            <a:r>
              <a:rPr lang="en-US" dirty="0" smtClean="0"/>
              <a:t>for 80+80MHz transmission as 11ac to 11ax?</a:t>
            </a:r>
            <a:endParaRPr lang="en-US" dirty="0"/>
          </a:p>
          <a:p>
            <a:pPr lvl="1"/>
            <a:r>
              <a:rPr lang="en-US" dirty="0" smtClean="0"/>
              <a:t>For </a:t>
            </a:r>
            <a:r>
              <a:rPr lang="en-US" dirty="0"/>
              <a:t>an 80+80 MHz transmission where the RF LO falls outside both frequency segments, the RF LO shall additionally met the spectral mask requirements as defined in X.X.X.X (Transmit spectrum </a:t>
            </a:r>
            <a:r>
              <a:rPr lang="en-US" dirty="0" smtClean="0"/>
              <a:t>mask).</a:t>
            </a:r>
            <a:endParaRPr lang="en-US" dirty="0"/>
          </a:p>
          <a:p>
            <a:endParaRPr lang="en-US" dirty="0" smtClean="0"/>
          </a:p>
          <a:p>
            <a:endParaRPr lang="en-US" dirty="0"/>
          </a:p>
          <a:p>
            <a:endParaRPr lang="en-US" dirty="0"/>
          </a:p>
          <a:p>
            <a:r>
              <a:rPr lang="en-US" b="1" dirty="0" smtClean="0"/>
              <a:t>Y/N/A</a:t>
            </a:r>
            <a:endParaRPr lang="en-US" b="1" dirty="0"/>
          </a:p>
        </p:txBody>
      </p:sp>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44</a:t>
            </a:fld>
            <a:endParaRPr lang="en-US" dirty="0"/>
          </a:p>
        </p:txBody>
      </p:sp>
      <p:sp>
        <p:nvSpPr>
          <p:cNvPr id="4" name="Date Placeholder 3"/>
          <p:cNvSpPr>
            <a:spLocks noGrp="1"/>
          </p:cNvSpPr>
          <p:nvPr>
            <p:ph type="dt" idx="15"/>
          </p:nvPr>
        </p:nvSpPr>
        <p:spPr/>
        <p:txBody>
          <a:bodyPr/>
          <a:lstStyle/>
          <a:p>
            <a:r>
              <a:rPr lang="en-US" smtClean="0"/>
              <a:t>September 2016</a:t>
            </a:r>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Tree>
    <p:extLst>
      <p:ext uri="{BB962C8B-B14F-4D97-AF65-F5344CB8AC3E}">
        <p14:creationId xmlns:p14="http://schemas.microsoft.com/office/powerpoint/2010/main" val="2003825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#12</a:t>
            </a:r>
            <a:endParaRPr lang="en-US" dirty="0"/>
          </a:p>
        </p:txBody>
      </p:sp>
      <p:sp>
        <p:nvSpPr>
          <p:cNvPr id="3" name="Content Placeholder 2"/>
          <p:cNvSpPr>
            <a:spLocks noGrp="1"/>
          </p:cNvSpPr>
          <p:nvPr>
            <p:ph idx="1"/>
          </p:nvPr>
        </p:nvSpPr>
        <p:spPr/>
        <p:txBody>
          <a:bodyPr/>
          <a:lstStyle/>
          <a:p>
            <a:r>
              <a:rPr lang="en-US" dirty="0"/>
              <a:t>Do you agree to add the following to EVM test procedure?</a:t>
            </a:r>
          </a:p>
          <a:p>
            <a:pPr lvl="1"/>
            <a:r>
              <a:rPr lang="en-US" dirty="0" smtClean="0"/>
              <a:t>Amplitude </a:t>
            </a:r>
            <a:r>
              <a:rPr lang="en-US" dirty="0"/>
              <a:t>drift shall not be compensated by the testing </a:t>
            </a:r>
            <a:r>
              <a:rPr lang="en-US" dirty="0" smtClean="0"/>
              <a:t>instrument</a:t>
            </a:r>
          </a:p>
          <a:p>
            <a:pPr lvl="1"/>
            <a:endParaRPr lang="en-US" dirty="0"/>
          </a:p>
          <a:p>
            <a:pPr lvl="1"/>
            <a:endParaRPr lang="en-US" dirty="0" smtClean="0"/>
          </a:p>
          <a:p>
            <a:pPr lvl="1"/>
            <a:endParaRPr lang="en-US" dirty="0"/>
          </a:p>
          <a:p>
            <a:pPr lvl="1"/>
            <a:endParaRPr lang="en-US" dirty="0"/>
          </a:p>
          <a:p>
            <a:r>
              <a:rPr lang="en-US" b="1" dirty="0" smtClean="0"/>
              <a:t>Y/N/A</a:t>
            </a:r>
          </a:p>
        </p:txBody>
      </p:sp>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45</a:t>
            </a:fld>
            <a:endParaRPr lang="en-US" dirty="0"/>
          </a:p>
        </p:txBody>
      </p:sp>
      <p:sp>
        <p:nvSpPr>
          <p:cNvPr id="4" name="Date Placeholder 3"/>
          <p:cNvSpPr>
            <a:spLocks noGrp="1"/>
          </p:cNvSpPr>
          <p:nvPr>
            <p:ph type="dt" idx="15"/>
          </p:nvPr>
        </p:nvSpPr>
        <p:spPr/>
        <p:txBody>
          <a:bodyPr/>
          <a:lstStyle/>
          <a:p>
            <a:r>
              <a:rPr lang="en-US" smtClean="0"/>
              <a:t>September 2016</a:t>
            </a:r>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Tree>
    <p:extLst>
      <p:ext uri="{BB962C8B-B14F-4D97-AF65-F5344CB8AC3E}">
        <p14:creationId xmlns:p14="http://schemas.microsoft.com/office/powerpoint/2010/main" val="1242260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you agree to accept the proposed text changes in comment resolution document “</a:t>
            </a:r>
            <a:r>
              <a:rPr lang="en-GB" dirty="0"/>
              <a:t>11-16-xxxx-00-00ax </a:t>
            </a:r>
            <a:r>
              <a:rPr lang="en-GB" dirty="0" smtClean="0"/>
              <a:t>comment-resolution-for-</a:t>
            </a:r>
            <a:r>
              <a:rPr lang="en-GB" dirty="0" err="1" smtClean="0"/>
              <a:t>cids</a:t>
            </a:r>
            <a:r>
              <a:rPr lang="en-GB" dirty="0" smtClean="0"/>
              <a:t>-on-</a:t>
            </a:r>
            <a:r>
              <a:rPr lang="en-GB" dirty="0" err="1" smtClean="0"/>
              <a:t>phy</a:t>
            </a:r>
            <a:r>
              <a:rPr lang="en-GB" dirty="0" smtClean="0"/>
              <a:t>-transmit-spec</a:t>
            </a:r>
            <a:r>
              <a:rPr lang="en-US" dirty="0" smtClean="0"/>
              <a:t>”?</a:t>
            </a:r>
            <a:endParaRPr lang="en-US" dirty="0"/>
          </a:p>
          <a:p>
            <a:pPr>
              <a:buFont typeface="Arial" panose="020B0604020202020204" pitchFamily="34" charset="0"/>
              <a:buChar char="•"/>
            </a:pPr>
            <a:endParaRPr lang="en-US" dirty="0" smtClean="0"/>
          </a:p>
          <a:p>
            <a:pPr lvl="1"/>
            <a:endParaRPr lang="en-US" dirty="0" smtClean="0"/>
          </a:p>
          <a:p>
            <a:r>
              <a:rPr lang="en-US" dirty="0" smtClean="0"/>
              <a:t>Y/N/A</a:t>
            </a:r>
            <a:endParaRPr lang="en-US" dirty="0"/>
          </a:p>
          <a:p>
            <a:pPr lvl="1"/>
            <a:endParaRPr lang="en-US"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10" name="Footer Placeholder 9"/>
          <p:cNvSpPr>
            <a:spLocks noGrp="1"/>
          </p:cNvSpPr>
          <p:nvPr>
            <p:ph type="ftr" idx="14"/>
          </p:nvPr>
        </p:nvSpPr>
        <p:spPr/>
        <p:txBody>
          <a:bodyPr/>
          <a:lstStyle/>
          <a:p>
            <a:r>
              <a:rPr lang="en-GB" smtClean="0"/>
              <a:t>Daewon, Bin, Ilan</a:t>
            </a:r>
            <a:endParaRPr lang="en-GB" dirty="0"/>
          </a:p>
        </p:txBody>
      </p:sp>
      <p:sp>
        <p:nvSpPr>
          <p:cNvPr id="4" name="Date Placeholder 3"/>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1107483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ln/>
        </p:spPr>
        <p:txBody>
          <a:bodyPr/>
          <a:lstStyle/>
          <a:p>
            <a:r>
              <a:rPr lang="en-US" dirty="0" smtClean="0"/>
              <a:t>[1] </a:t>
            </a:r>
            <a:r>
              <a:rPr lang="en-GB" dirty="0" smtClean="0"/>
              <a:t>11-16-xxxx-00-00ax comment-resolution-for-</a:t>
            </a:r>
            <a:r>
              <a:rPr lang="en-GB" dirty="0" err="1" smtClean="0"/>
              <a:t>cids</a:t>
            </a:r>
            <a:r>
              <a:rPr lang="en-GB" dirty="0" smtClean="0"/>
              <a:t>-on-</a:t>
            </a:r>
            <a:r>
              <a:rPr lang="en-GB" dirty="0" err="1" smtClean="0"/>
              <a:t>phy</a:t>
            </a:r>
            <a:r>
              <a:rPr lang="en-GB" dirty="0" smtClean="0"/>
              <a:t>-transmit-spec</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9" name="Footer Placeholder 8"/>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Appendix</a:t>
            </a:r>
            <a:endParaRPr lang="en-US" dirty="0"/>
          </a:p>
        </p:txBody>
      </p:sp>
      <p:sp>
        <p:nvSpPr>
          <p:cNvPr id="6" name="Text Placeholder 5"/>
          <p:cNvSpPr>
            <a:spLocks noGrp="1"/>
          </p:cNvSpPr>
          <p:nvPr>
            <p:ph type="body" idx="1"/>
          </p:nvPr>
        </p:nvSpPr>
        <p:spPr/>
        <p:txBody>
          <a:bodyPr/>
          <a:lstStyle/>
          <a:p>
            <a:endParaRPr lang="en-US"/>
          </a:p>
        </p:txBody>
      </p:sp>
      <p:sp>
        <p:nvSpPr>
          <p:cNvPr id="3" name="Date Placeholder 2"/>
          <p:cNvSpPr>
            <a:spLocks noGrp="1"/>
          </p:cNvSpPr>
          <p:nvPr>
            <p:ph type="dt" idx="10"/>
          </p:nvPr>
        </p:nvSpPr>
        <p:spPr/>
        <p:txBody>
          <a:bodyPr/>
          <a:lstStyle/>
          <a:p>
            <a:r>
              <a:rPr lang="en-US" smtClean="0"/>
              <a:t>September 2016</a:t>
            </a:r>
            <a:endParaRPr lang="en-GB" dirty="0"/>
          </a:p>
        </p:txBody>
      </p:sp>
      <p:sp>
        <p:nvSpPr>
          <p:cNvPr id="2" name="Footer Placeholder 1"/>
          <p:cNvSpPr>
            <a:spLocks noGrp="1"/>
          </p:cNvSpPr>
          <p:nvPr>
            <p:ph type="ftr" idx="11"/>
          </p:nvPr>
        </p:nvSpPr>
        <p:spPr/>
        <p:txBody>
          <a:bodyPr/>
          <a:lstStyle/>
          <a:p>
            <a:r>
              <a:rPr lang="en-GB" smtClean="0"/>
              <a:t>Daewon, Bin, Ilan</a:t>
            </a:r>
            <a:endParaRPr lang="en-GB" dirty="0"/>
          </a:p>
        </p:txBody>
      </p:sp>
      <p:sp>
        <p:nvSpPr>
          <p:cNvPr id="7" name="Slide Number Placeholder 6"/>
          <p:cNvSpPr>
            <a:spLocks noGrp="1"/>
          </p:cNvSpPr>
          <p:nvPr>
            <p:ph type="sldNum" idx="12"/>
          </p:nvPr>
        </p:nvSpPr>
        <p:spPr/>
        <p:txBody>
          <a:bodyPr/>
          <a:lstStyle/>
          <a:p>
            <a:r>
              <a:rPr lang="en-GB" smtClean="0"/>
              <a:t>Slide </a:t>
            </a:r>
            <a:fld id="{3ABCC52B-A3F7-440B-BBF2-55191E6E7773}" type="slidenum">
              <a:rPr lang="en-GB" smtClean="0"/>
              <a:pPr/>
              <a:t>48</a:t>
            </a:fld>
            <a:endParaRPr lang="en-GB"/>
          </a:p>
        </p:txBody>
      </p:sp>
    </p:spTree>
    <p:extLst>
      <p:ext uri="{BB962C8B-B14F-4D97-AF65-F5344CB8AC3E}">
        <p14:creationId xmlns:p14="http://schemas.microsoft.com/office/powerpoint/2010/main" val="27101670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Measurements of</a:t>
            </a:r>
            <a:br>
              <a:rPr lang="en-US" dirty="0" smtClean="0"/>
            </a:br>
            <a:r>
              <a:rPr lang="en-US" dirty="0" smtClean="0"/>
              <a:t>Unused Tone EVM (1/3)</a:t>
            </a:r>
            <a:endParaRPr lang="en-US" dirty="0"/>
          </a:p>
        </p:txBody>
      </p:sp>
      <p:sp>
        <p:nvSpPr>
          <p:cNvPr id="3" name="Content Placeholder 2"/>
          <p:cNvSpPr>
            <a:spLocks noGrp="1"/>
          </p:cNvSpPr>
          <p:nvPr>
            <p:ph idx="1"/>
          </p:nvPr>
        </p:nvSpPr>
        <p:spPr/>
        <p:txBody>
          <a:bodyPr/>
          <a:lstStyle/>
          <a:p>
            <a:r>
              <a:rPr lang="en-US" dirty="0" smtClean="0"/>
              <a:t>Simulation Model</a:t>
            </a:r>
          </a:p>
          <a:p>
            <a:pPr lvl="1"/>
            <a:r>
              <a:rPr lang="en-US" sz="1600" dirty="0"/>
              <a:t>Measurement:</a:t>
            </a:r>
          </a:p>
          <a:p>
            <a:pPr lvl="2"/>
            <a:r>
              <a:rPr lang="en-US" sz="1600" dirty="0"/>
              <a:t>Not an actual measurement</a:t>
            </a:r>
          </a:p>
          <a:p>
            <a:pPr lvl="2"/>
            <a:r>
              <a:rPr lang="en-US" sz="1600" dirty="0"/>
              <a:t>Power measure after GI removal and FFT</a:t>
            </a:r>
          </a:p>
          <a:p>
            <a:pPr lvl="2"/>
            <a:r>
              <a:rPr lang="en-US" sz="1600" dirty="0"/>
              <a:t>Based on models and tested on </a:t>
            </a:r>
            <a:r>
              <a:rPr lang="en-US" sz="1600" dirty="0" err="1"/>
              <a:t>Matlab</a:t>
            </a:r>
            <a:endParaRPr lang="en-US" sz="1600" dirty="0"/>
          </a:p>
          <a:p>
            <a:pPr lvl="1"/>
            <a:r>
              <a:rPr lang="en-US" sz="1600" dirty="0"/>
              <a:t>Non-linearity Modeling:</a:t>
            </a:r>
          </a:p>
          <a:p>
            <a:pPr lvl="2"/>
            <a:r>
              <a:rPr lang="en-US" sz="1600" dirty="0" smtClean="0"/>
              <a:t>AM-AM </a:t>
            </a:r>
            <a:r>
              <a:rPr lang="en-US" sz="1600" dirty="0"/>
              <a:t>and AM-PM distortion </a:t>
            </a:r>
            <a:r>
              <a:rPr lang="en-US" sz="1600" dirty="0" smtClean="0"/>
              <a:t>of PA modeled</a:t>
            </a:r>
            <a:endParaRPr lang="en-US" sz="1600" dirty="0"/>
          </a:p>
          <a:p>
            <a:pPr lvl="1"/>
            <a:r>
              <a:rPr lang="en-US" sz="1600" dirty="0" smtClean="0"/>
              <a:t>LO </a:t>
            </a:r>
            <a:r>
              <a:rPr lang="en-US" sz="1600" dirty="0"/>
              <a:t>leakage: -35dBc</a:t>
            </a:r>
          </a:p>
          <a:p>
            <a:pPr lvl="1"/>
            <a:r>
              <a:rPr lang="en-US" sz="1600" dirty="0"/>
              <a:t>Residual CFO: &gt;0.01ppm</a:t>
            </a:r>
          </a:p>
          <a:p>
            <a:pPr lvl="1"/>
            <a:r>
              <a:rPr lang="en-US" sz="1600" dirty="0"/>
              <a:t>I-Q imbalance: &gt;</a:t>
            </a:r>
            <a:r>
              <a:rPr lang="en-US" sz="1600" dirty="0">
                <a:cs typeface="Times New Roman" panose="02020603050405020304" pitchFamily="18" charset="0"/>
              </a:rPr>
              <a:t>±</a:t>
            </a:r>
            <a:r>
              <a:rPr lang="en-US" sz="1600" dirty="0"/>
              <a:t>0.1dB amplitude, &gt;</a:t>
            </a:r>
            <a:r>
              <a:rPr lang="en-US" sz="1600" dirty="0">
                <a:cs typeface="Times New Roman" panose="02020603050405020304" pitchFamily="18" charset="0"/>
              </a:rPr>
              <a:t>±</a:t>
            </a:r>
            <a:r>
              <a:rPr lang="en-US" sz="1600" dirty="0"/>
              <a:t>0.1 degree phase</a:t>
            </a:r>
          </a:p>
          <a:p>
            <a:pPr lvl="1"/>
            <a:r>
              <a:rPr lang="en-US" sz="1600" dirty="0" err="1"/>
              <a:t>Tx</a:t>
            </a:r>
            <a:r>
              <a:rPr lang="en-US" sz="1600" dirty="0"/>
              <a:t> IPN: -</a:t>
            </a:r>
            <a:r>
              <a:rPr lang="en-US" sz="1600" dirty="0" smtClean="0"/>
              <a:t>36dBc</a:t>
            </a:r>
          </a:p>
          <a:p>
            <a:pPr lvl="1"/>
            <a:r>
              <a:rPr lang="en-US" sz="1600" dirty="0" smtClean="0"/>
              <a:t>PPDU BW: 80MHz</a:t>
            </a:r>
          </a:p>
          <a:p>
            <a:pPr lvl="1"/>
            <a:r>
              <a:rPr lang="en-US" sz="1600" dirty="0" smtClean="0"/>
              <a:t>RUs Under Test: 26-Tone RU #6 and 242-Tone RU #2</a:t>
            </a:r>
            <a:endParaRPr lang="en-US" sz="1600" dirty="0"/>
          </a:p>
          <a:p>
            <a:pPr lvl="1"/>
            <a:endParaRPr lang="en-US"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2485967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714351869"/>
              </p:ext>
            </p:extLst>
          </p:nvPr>
        </p:nvGraphicFramePr>
        <p:xfrm>
          <a:off x="685800" y="1066800"/>
          <a:ext cx="7772400" cy="4409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388971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Measurements of</a:t>
            </a:r>
            <a:br>
              <a:rPr lang="en-US" dirty="0" smtClean="0"/>
            </a:br>
            <a:r>
              <a:rPr lang="en-US" dirty="0" smtClean="0"/>
              <a:t>Unused Tone EVM (2/3)</a:t>
            </a:r>
            <a:endParaRPr lang="en-US" dirty="0"/>
          </a:p>
        </p:txBody>
      </p:sp>
      <p:pic>
        <p:nvPicPr>
          <p:cNvPr id="5" name="Picture 4"/>
          <p:cNvPicPr>
            <a:picLocks noChangeAspect="1"/>
          </p:cNvPicPr>
          <p:nvPr/>
        </p:nvPicPr>
        <p:blipFill>
          <a:blip r:embed="rId2"/>
          <a:stretch>
            <a:fillRect/>
          </a:stretch>
        </p:blipFill>
        <p:spPr>
          <a:xfrm>
            <a:off x="890727" y="1634940"/>
            <a:ext cx="3555721" cy="2670360"/>
          </a:xfrm>
          <a:prstGeom prst="rect">
            <a:avLst/>
          </a:prstGeom>
        </p:spPr>
      </p:pic>
      <p:pic>
        <p:nvPicPr>
          <p:cNvPr id="6" name="Picture 5"/>
          <p:cNvPicPr>
            <a:picLocks noChangeAspect="1"/>
          </p:cNvPicPr>
          <p:nvPr/>
        </p:nvPicPr>
        <p:blipFill>
          <a:blip r:embed="rId3"/>
          <a:stretch>
            <a:fillRect/>
          </a:stretch>
        </p:blipFill>
        <p:spPr>
          <a:xfrm>
            <a:off x="5105400" y="1634940"/>
            <a:ext cx="3555721" cy="2670360"/>
          </a:xfrm>
          <a:prstGeom prst="rect">
            <a:avLst/>
          </a:prstGeom>
        </p:spPr>
      </p:pic>
      <p:pic>
        <p:nvPicPr>
          <p:cNvPr id="7" name="Picture 6"/>
          <p:cNvPicPr>
            <a:picLocks noChangeAspect="1"/>
          </p:cNvPicPr>
          <p:nvPr/>
        </p:nvPicPr>
        <p:blipFill>
          <a:blip r:embed="rId4"/>
          <a:stretch>
            <a:fillRect/>
          </a:stretch>
        </p:blipFill>
        <p:spPr>
          <a:xfrm>
            <a:off x="799427" y="4114800"/>
            <a:ext cx="3555721" cy="2670360"/>
          </a:xfrm>
          <a:prstGeom prst="rect">
            <a:avLst/>
          </a:prstGeom>
        </p:spPr>
      </p:pic>
      <p:pic>
        <p:nvPicPr>
          <p:cNvPr id="8" name="Picture 7"/>
          <p:cNvPicPr>
            <a:picLocks noChangeAspect="1"/>
          </p:cNvPicPr>
          <p:nvPr/>
        </p:nvPicPr>
        <p:blipFill>
          <a:blip r:embed="rId5"/>
          <a:stretch>
            <a:fillRect/>
          </a:stretch>
        </p:blipFill>
        <p:spPr>
          <a:xfrm>
            <a:off x="5105400" y="4187640"/>
            <a:ext cx="3555721" cy="2670360"/>
          </a:xfrm>
          <a:prstGeom prst="rect">
            <a:avLst/>
          </a:prstGeom>
        </p:spPr>
      </p:pic>
      <p:sp>
        <p:nvSpPr>
          <p:cNvPr id="3" name="Footer Placeholder 2"/>
          <p:cNvSpPr>
            <a:spLocks noGrp="1"/>
          </p:cNvSpPr>
          <p:nvPr>
            <p:ph type="ftr" idx="14"/>
          </p:nvPr>
        </p:nvSpPr>
        <p:spPr/>
        <p:txBody>
          <a:bodyPr/>
          <a:lstStyle/>
          <a:p>
            <a:r>
              <a:rPr lang="en-GB" smtClean="0"/>
              <a:t>Daewon, Bin, Ilan</a:t>
            </a:r>
            <a:endParaRPr lang="en-GB" dirty="0"/>
          </a:p>
        </p:txBody>
      </p:sp>
      <p:sp>
        <p:nvSpPr>
          <p:cNvPr id="9" name="Date Placeholder 8"/>
          <p:cNvSpPr>
            <a:spLocks noGrp="1"/>
          </p:cNvSpPr>
          <p:nvPr>
            <p:ph type="dt" idx="15"/>
          </p:nvPr>
        </p:nvSpPr>
        <p:spPr/>
        <p:txBody>
          <a:bodyPr/>
          <a:lstStyle/>
          <a:p>
            <a:r>
              <a:rPr lang="en-US" smtClean="0"/>
              <a:t>September 2016</a:t>
            </a:r>
            <a:endParaRPr lang="en-GB" dirty="0"/>
          </a:p>
        </p:txBody>
      </p:sp>
      <p:sp>
        <p:nvSpPr>
          <p:cNvPr id="10" name="Slide Number Placeholder 9"/>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17907931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Simulated Measurements of</a:t>
            </a:r>
            <a:br>
              <a:rPr lang="en-US" dirty="0" smtClean="0"/>
            </a:br>
            <a:r>
              <a:rPr lang="en-US" dirty="0" smtClean="0"/>
              <a:t>Unused Tone EVM (3/3)</a:t>
            </a:r>
            <a:endParaRPr lang="en-US" dirty="0"/>
          </a:p>
        </p:txBody>
      </p:sp>
      <p:pic>
        <p:nvPicPr>
          <p:cNvPr id="5" name="Picture 4"/>
          <p:cNvPicPr>
            <a:picLocks noChangeAspect="1"/>
          </p:cNvPicPr>
          <p:nvPr/>
        </p:nvPicPr>
        <p:blipFill>
          <a:blip r:embed="rId2"/>
          <a:stretch>
            <a:fillRect/>
          </a:stretch>
        </p:blipFill>
        <p:spPr>
          <a:xfrm>
            <a:off x="712273" y="1607820"/>
            <a:ext cx="3555721" cy="2670360"/>
          </a:xfrm>
          <a:prstGeom prst="rect">
            <a:avLst/>
          </a:prstGeom>
        </p:spPr>
      </p:pic>
      <p:pic>
        <p:nvPicPr>
          <p:cNvPr id="6" name="Picture 5"/>
          <p:cNvPicPr>
            <a:picLocks noChangeAspect="1"/>
          </p:cNvPicPr>
          <p:nvPr/>
        </p:nvPicPr>
        <p:blipFill>
          <a:blip r:embed="rId3"/>
          <a:stretch>
            <a:fillRect/>
          </a:stretch>
        </p:blipFill>
        <p:spPr>
          <a:xfrm>
            <a:off x="5029199" y="1554480"/>
            <a:ext cx="3555721" cy="2670360"/>
          </a:xfrm>
          <a:prstGeom prst="rect">
            <a:avLst/>
          </a:prstGeom>
        </p:spPr>
      </p:pic>
      <p:pic>
        <p:nvPicPr>
          <p:cNvPr id="7" name="Picture 6"/>
          <p:cNvPicPr>
            <a:picLocks noChangeAspect="1"/>
          </p:cNvPicPr>
          <p:nvPr/>
        </p:nvPicPr>
        <p:blipFill>
          <a:blip r:embed="rId4"/>
          <a:stretch>
            <a:fillRect/>
          </a:stretch>
        </p:blipFill>
        <p:spPr>
          <a:xfrm>
            <a:off x="712273" y="4139340"/>
            <a:ext cx="3555721" cy="2670360"/>
          </a:xfrm>
          <a:prstGeom prst="rect">
            <a:avLst/>
          </a:prstGeom>
        </p:spPr>
      </p:pic>
      <p:pic>
        <p:nvPicPr>
          <p:cNvPr id="8" name="Picture 7"/>
          <p:cNvPicPr>
            <a:picLocks noChangeAspect="1"/>
          </p:cNvPicPr>
          <p:nvPr/>
        </p:nvPicPr>
        <p:blipFill>
          <a:blip r:embed="rId5"/>
          <a:stretch>
            <a:fillRect/>
          </a:stretch>
        </p:blipFill>
        <p:spPr>
          <a:xfrm>
            <a:off x="5029200" y="4154580"/>
            <a:ext cx="3555721" cy="2670360"/>
          </a:xfrm>
          <a:prstGeom prst="rect">
            <a:avLst/>
          </a:prstGeom>
        </p:spPr>
      </p:pic>
      <p:sp>
        <p:nvSpPr>
          <p:cNvPr id="3" name="Footer Placeholder 2"/>
          <p:cNvSpPr>
            <a:spLocks noGrp="1"/>
          </p:cNvSpPr>
          <p:nvPr>
            <p:ph type="ftr" idx="14"/>
          </p:nvPr>
        </p:nvSpPr>
        <p:spPr/>
        <p:txBody>
          <a:bodyPr/>
          <a:lstStyle/>
          <a:p>
            <a:r>
              <a:rPr lang="en-GB" smtClean="0"/>
              <a:t>Daewon, Bin, Ilan</a:t>
            </a:r>
            <a:endParaRPr lang="en-GB" dirty="0"/>
          </a:p>
        </p:txBody>
      </p:sp>
      <p:sp>
        <p:nvSpPr>
          <p:cNvPr id="9" name="Date Placeholder 8"/>
          <p:cNvSpPr>
            <a:spLocks noGrp="1"/>
          </p:cNvSpPr>
          <p:nvPr>
            <p:ph type="dt" idx="15"/>
          </p:nvPr>
        </p:nvSpPr>
        <p:spPr/>
        <p:txBody>
          <a:bodyPr/>
          <a:lstStyle/>
          <a:p>
            <a:r>
              <a:rPr lang="en-US" smtClean="0"/>
              <a:t>September 2016</a:t>
            </a:r>
            <a:endParaRPr lang="en-GB" dirty="0"/>
          </a:p>
        </p:txBody>
      </p:sp>
      <p:sp>
        <p:nvSpPr>
          <p:cNvPr id="10" name="Slide Number Placeholder 9"/>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39151608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Simulated Measurements</a:t>
            </a:r>
            <a:endParaRPr lang="en-US" dirty="0"/>
          </a:p>
        </p:txBody>
      </p:sp>
      <p:graphicFrame>
        <p:nvGraphicFramePr>
          <p:cNvPr id="5" name="Content Placeholder 4"/>
          <p:cNvGraphicFramePr>
            <a:graphicFrameLocks noGrp="1"/>
          </p:cNvGraphicFramePr>
          <p:nvPr>
            <p:ph idx="1"/>
            <p:extLst/>
          </p:nvPr>
        </p:nvGraphicFramePr>
        <p:xfrm>
          <a:off x="457200" y="1778001"/>
          <a:ext cx="8305801" cy="3227444"/>
        </p:xfrm>
        <a:graphic>
          <a:graphicData uri="http://schemas.openxmlformats.org/drawingml/2006/table">
            <a:tbl>
              <a:tblPr firstRow="1" bandRow="1">
                <a:tableStyleId>{5940675A-B579-460E-94D1-54222C63F5DA}</a:tableStyleId>
              </a:tblPr>
              <a:tblGrid>
                <a:gridCol w="1186543"/>
                <a:gridCol w="1186543"/>
                <a:gridCol w="1186543"/>
                <a:gridCol w="1186543"/>
                <a:gridCol w="1186543"/>
                <a:gridCol w="1186543"/>
                <a:gridCol w="1186543"/>
              </a:tblGrid>
              <a:tr h="273829">
                <a:tc>
                  <a:txBody>
                    <a:bodyPr/>
                    <a:lstStyle/>
                    <a:p>
                      <a:endParaRPr lang="en-US" sz="1400" dirty="0"/>
                    </a:p>
                  </a:txBody>
                  <a:tcPr anchor="ctr"/>
                </a:tc>
                <a:tc gridSpan="2">
                  <a:txBody>
                    <a:bodyPr/>
                    <a:lstStyle/>
                    <a:p>
                      <a:r>
                        <a:rPr lang="en-US" sz="1400" dirty="0" smtClean="0"/>
                        <a:t>EVM @ approx.</a:t>
                      </a:r>
                      <a:r>
                        <a:rPr lang="en-US" sz="1400" baseline="0" dirty="0" smtClean="0"/>
                        <a:t> </a:t>
                      </a:r>
                      <a:r>
                        <a:rPr lang="en-US" sz="1400" dirty="0" smtClean="0"/>
                        <a:t>-34dB</a:t>
                      </a:r>
                      <a:endParaRPr lang="en-US" sz="1400" dirty="0"/>
                    </a:p>
                  </a:txBody>
                  <a:tcPr anchor="ctr"/>
                </a:tc>
                <a:tc hMerge="1">
                  <a:txBody>
                    <a:bodyPr/>
                    <a:lstStyle/>
                    <a:p>
                      <a:endParaRPr lang="en-US" dirty="0"/>
                    </a:p>
                  </a:txBody>
                  <a:tcPr/>
                </a:tc>
                <a:tc gridSpan="2">
                  <a:txBody>
                    <a:bodyPr/>
                    <a:lstStyle/>
                    <a:p>
                      <a:r>
                        <a:rPr lang="en-US" sz="1400" dirty="0" smtClean="0"/>
                        <a:t>EVM @ approx.</a:t>
                      </a:r>
                      <a:r>
                        <a:rPr lang="en-US" sz="1400" baseline="0" dirty="0" smtClean="0"/>
                        <a:t> </a:t>
                      </a:r>
                      <a:r>
                        <a:rPr lang="en-US" sz="1400" dirty="0" smtClean="0"/>
                        <a:t>-22dB</a:t>
                      </a:r>
                      <a:endParaRPr lang="en-US" sz="1400" dirty="0"/>
                    </a:p>
                  </a:txBody>
                  <a:tcPr anchor="ctr"/>
                </a:tc>
                <a:tc hMerge="1">
                  <a:txBody>
                    <a:bodyPr/>
                    <a:lstStyle/>
                    <a:p>
                      <a:endParaRPr lang="en-US" dirty="0"/>
                    </a:p>
                  </a:txBody>
                  <a:tcPr/>
                </a:tc>
                <a:tc gridSpan="2">
                  <a:txBody>
                    <a:bodyPr/>
                    <a:lstStyle/>
                    <a:p>
                      <a:r>
                        <a:rPr lang="en-US" sz="1400" dirty="0" smtClean="0"/>
                        <a:t>EVM @ approx.</a:t>
                      </a:r>
                      <a:r>
                        <a:rPr lang="en-US" sz="1400" baseline="0" dirty="0" smtClean="0"/>
                        <a:t> </a:t>
                      </a:r>
                      <a:r>
                        <a:rPr lang="en-US" sz="1400" dirty="0" smtClean="0"/>
                        <a:t>-14dB</a:t>
                      </a:r>
                      <a:endParaRPr lang="en-US" sz="1400" dirty="0"/>
                    </a:p>
                  </a:txBody>
                  <a:tcPr anchor="ctr"/>
                </a:tc>
                <a:tc hMerge="1">
                  <a:txBody>
                    <a:bodyPr/>
                    <a:lstStyle/>
                    <a:p>
                      <a:endParaRPr lang="en-US" dirty="0"/>
                    </a:p>
                  </a:txBody>
                  <a:tcPr/>
                </a:tc>
              </a:tr>
              <a:tr h="755768">
                <a:tc>
                  <a:txBody>
                    <a:bodyPr/>
                    <a:lstStyle/>
                    <a:p>
                      <a:endParaRPr lang="en-US" sz="1400" dirty="0"/>
                    </a:p>
                  </a:txBody>
                  <a:tcPr anchor="ctr"/>
                </a:tc>
                <a:tc>
                  <a:txBody>
                    <a:bodyPr/>
                    <a:lstStyle/>
                    <a:p>
                      <a:r>
                        <a:rPr lang="en-US" sz="1200" dirty="0" smtClean="0"/>
                        <a:t>Gap Between EVM and Max Unused Tone Power [dB]</a:t>
                      </a:r>
                      <a:endParaRPr lang="en-US" sz="1200" dirty="0"/>
                    </a:p>
                  </a:txBody>
                  <a:tcPr anchor="ctr"/>
                </a:tc>
                <a:tc>
                  <a:txBody>
                    <a:bodyPr/>
                    <a:lstStyle/>
                    <a:p>
                      <a:r>
                        <a:rPr lang="en-US" sz="1200" dirty="0" smtClean="0"/>
                        <a:t>Gap Between EVM and Max Unused</a:t>
                      </a:r>
                      <a:r>
                        <a:rPr lang="en-US" sz="1200" baseline="0" dirty="0" smtClean="0"/>
                        <a:t> 26-Tone Power [dB]</a:t>
                      </a:r>
                      <a:endParaRPr lang="en-US" sz="1200" dirty="0"/>
                    </a:p>
                  </a:txBody>
                  <a:tcPr anchor="ctr"/>
                </a:tc>
                <a:tc>
                  <a:txBody>
                    <a:bodyPr/>
                    <a:lstStyle/>
                    <a:p>
                      <a:r>
                        <a:rPr lang="en-US" sz="1200" dirty="0" smtClean="0"/>
                        <a:t>Gap Between EVM and Max Unused Tone Power [dB]</a:t>
                      </a:r>
                      <a:endParaRPr lang="en-US" sz="1200" dirty="0"/>
                    </a:p>
                  </a:txBody>
                  <a:tcPr anchor="ctr"/>
                </a:tc>
                <a:tc>
                  <a:txBody>
                    <a:bodyPr/>
                    <a:lstStyle/>
                    <a:p>
                      <a:r>
                        <a:rPr lang="en-US" sz="1200" dirty="0" smtClean="0"/>
                        <a:t>Gap Between EVM and Max Unused</a:t>
                      </a:r>
                      <a:r>
                        <a:rPr lang="en-US" sz="1200" baseline="0" dirty="0" smtClean="0"/>
                        <a:t> 26-Tone Power [dB]</a:t>
                      </a:r>
                      <a:endParaRPr lang="en-US" sz="1200" dirty="0"/>
                    </a:p>
                  </a:txBody>
                  <a:tcPr anchor="ctr"/>
                </a:tc>
                <a:tc>
                  <a:txBody>
                    <a:bodyPr/>
                    <a:lstStyle/>
                    <a:p>
                      <a:r>
                        <a:rPr lang="en-US" sz="1200" dirty="0" smtClean="0"/>
                        <a:t>Gap Between EVM and Max Unused Tone Power [dB]</a:t>
                      </a:r>
                      <a:endParaRPr lang="en-US" sz="1200" dirty="0"/>
                    </a:p>
                  </a:txBody>
                  <a:tcPr anchor="ctr"/>
                </a:tc>
                <a:tc>
                  <a:txBody>
                    <a:bodyPr/>
                    <a:lstStyle/>
                    <a:p>
                      <a:r>
                        <a:rPr lang="en-US" sz="1200" dirty="0" smtClean="0"/>
                        <a:t>Gap Between EVM and Max Unused</a:t>
                      </a:r>
                      <a:r>
                        <a:rPr lang="en-US" sz="1200" baseline="0" dirty="0" smtClean="0"/>
                        <a:t> 26-Tone Power [dB]</a:t>
                      </a:r>
                      <a:endParaRPr lang="en-US" sz="1200"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26 Tone RU</a:t>
                      </a:r>
                    </a:p>
                  </a:txBody>
                  <a:tcPr anchor="ctr"/>
                </a:tc>
                <a:tc>
                  <a:txBody>
                    <a:bodyPr/>
                    <a:lstStyle/>
                    <a:p>
                      <a:pPr algn="ctr"/>
                      <a:r>
                        <a:rPr lang="en-US" dirty="0" smtClean="0"/>
                        <a:t>5.7</a:t>
                      </a:r>
                      <a:endParaRPr lang="en-US" dirty="0"/>
                    </a:p>
                  </a:txBody>
                  <a:tcPr anchor="ctr"/>
                </a:tc>
                <a:tc>
                  <a:txBody>
                    <a:bodyPr/>
                    <a:lstStyle/>
                    <a:p>
                      <a:pPr algn="ctr"/>
                      <a:r>
                        <a:rPr lang="en-US" dirty="0" smtClean="0"/>
                        <a:t>11.2</a:t>
                      </a:r>
                      <a:endParaRPr lang="en-US" dirty="0"/>
                    </a:p>
                  </a:txBody>
                  <a:tcPr anchor="ctr"/>
                </a:tc>
                <a:tc>
                  <a:txBody>
                    <a:bodyPr/>
                    <a:lstStyle/>
                    <a:p>
                      <a:pPr algn="ctr"/>
                      <a:r>
                        <a:rPr lang="en-US" dirty="0" smtClean="0"/>
                        <a:t>3.0</a:t>
                      </a:r>
                      <a:endParaRPr lang="en-US" dirty="0"/>
                    </a:p>
                  </a:txBody>
                  <a:tcPr anchor="ctr"/>
                </a:tc>
                <a:tc>
                  <a:txBody>
                    <a:bodyPr/>
                    <a:lstStyle/>
                    <a:p>
                      <a:pPr algn="ctr"/>
                      <a:r>
                        <a:rPr lang="en-US" dirty="0" smtClean="0"/>
                        <a:t>7.4</a:t>
                      </a:r>
                      <a:endParaRPr lang="en-US" dirty="0"/>
                    </a:p>
                  </a:txBody>
                  <a:tcPr anchor="ctr"/>
                </a:tc>
                <a:tc>
                  <a:txBody>
                    <a:bodyPr/>
                    <a:lstStyle/>
                    <a:p>
                      <a:pPr algn="ctr"/>
                      <a:r>
                        <a:rPr lang="en-US" dirty="0" smtClean="0"/>
                        <a:t>2.6</a:t>
                      </a:r>
                      <a:endParaRPr lang="en-US" dirty="0"/>
                    </a:p>
                  </a:txBody>
                  <a:tcPr anchor="ctr"/>
                </a:tc>
                <a:tc>
                  <a:txBody>
                    <a:bodyPr/>
                    <a:lstStyle/>
                    <a:p>
                      <a:pPr algn="ctr"/>
                      <a:r>
                        <a:rPr lang="en-US" dirty="0" smtClean="0"/>
                        <a:t>7.0</a:t>
                      </a:r>
                      <a:endParaRPr lang="en-US"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52 Tone RU</a:t>
                      </a:r>
                    </a:p>
                  </a:txBody>
                  <a:tcPr anchor="ctr"/>
                </a:tc>
                <a:tc>
                  <a:txBody>
                    <a:bodyPr/>
                    <a:lstStyle/>
                    <a:p>
                      <a:pPr algn="ctr"/>
                      <a:r>
                        <a:rPr lang="en-US" dirty="0" smtClean="0"/>
                        <a:t>4.9</a:t>
                      </a:r>
                      <a:endParaRPr lang="en-US" dirty="0"/>
                    </a:p>
                  </a:txBody>
                  <a:tcPr anchor="ctr"/>
                </a:tc>
                <a:tc>
                  <a:txBody>
                    <a:bodyPr/>
                    <a:lstStyle/>
                    <a:p>
                      <a:pPr algn="ctr"/>
                      <a:r>
                        <a:rPr lang="en-US" dirty="0" smtClean="0"/>
                        <a:t>10.5</a:t>
                      </a:r>
                      <a:endParaRPr lang="en-US" dirty="0"/>
                    </a:p>
                  </a:txBody>
                  <a:tcPr anchor="ctr"/>
                </a:tc>
                <a:tc>
                  <a:txBody>
                    <a:bodyPr/>
                    <a:lstStyle/>
                    <a:p>
                      <a:pPr algn="ctr"/>
                      <a:r>
                        <a:rPr lang="en-US" dirty="0" smtClean="0"/>
                        <a:t>2.8</a:t>
                      </a:r>
                      <a:endParaRPr lang="en-US" dirty="0"/>
                    </a:p>
                  </a:txBody>
                  <a:tcPr anchor="ctr"/>
                </a:tc>
                <a:tc>
                  <a:txBody>
                    <a:bodyPr/>
                    <a:lstStyle/>
                    <a:p>
                      <a:pPr algn="ctr"/>
                      <a:r>
                        <a:rPr lang="en-US" dirty="0" smtClean="0"/>
                        <a:t>5.78</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5.5</a:t>
                      </a:r>
                      <a:endParaRPr lang="en-US"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242 Tone RU</a:t>
                      </a:r>
                    </a:p>
                  </a:txBody>
                  <a:tcPr anchor="ctr"/>
                </a:tc>
                <a:tc>
                  <a:txBody>
                    <a:bodyPr/>
                    <a:lstStyle/>
                    <a:p>
                      <a:pPr algn="ctr"/>
                      <a:r>
                        <a:rPr lang="en-US" dirty="0" smtClean="0"/>
                        <a:t>4.9</a:t>
                      </a:r>
                      <a:endParaRPr lang="en-US" dirty="0"/>
                    </a:p>
                  </a:txBody>
                  <a:tcPr anchor="ctr"/>
                </a:tc>
                <a:tc>
                  <a:txBody>
                    <a:bodyPr/>
                    <a:lstStyle/>
                    <a:p>
                      <a:pPr algn="ctr"/>
                      <a:r>
                        <a:rPr lang="en-US" dirty="0" smtClean="0"/>
                        <a:t>7.8</a:t>
                      </a:r>
                      <a:endParaRPr lang="en-US" dirty="0"/>
                    </a:p>
                  </a:txBody>
                  <a:tcPr anchor="ctr"/>
                </a:tc>
                <a:tc>
                  <a:txBody>
                    <a:bodyPr/>
                    <a:lstStyle/>
                    <a:p>
                      <a:pPr algn="ctr"/>
                      <a:r>
                        <a:rPr lang="en-US" dirty="0" smtClean="0"/>
                        <a:t>3.7</a:t>
                      </a:r>
                      <a:endParaRPr lang="en-US" dirty="0"/>
                    </a:p>
                  </a:txBody>
                  <a:tcPr anchor="ctr"/>
                </a:tc>
                <a:tc>
                  <a:txBody>
                    <a:bodyPr/>
                    <a:lstStyle/>
                    <a:p>
                      <a:pPr algn="ctr"/>
                      <a:r>
                        <a:rPr lang="en-US" dirty="0" smtClean="0"/>
                        <a:t>4.9</a:t>
                      </a:r>
                      <a:endParaRPr lang="en-US" dirty="0"/>
                    </a:p>
                  </a:txBody>
                  <a:tcPr anchor="ctr"/>
                </a:tc>
                <a:tc>
                  <a:txBody>
                    <a:bodyPr/>
                    <a:lstStyle/>
                    <a:p>
                      <a:pPr algn="ctr"/>
                      <a:r>
                        <a:rPr lang="en-US" dirty="0" smtClean="0"/>
                        <a:t>4.3</a:t>
                      </a:r>
                      <a:endParaRPr lang="en-US" dirty="0"/>
                    </a:p>
                  </a:txBody>
                  <a:tcPr anchor="ctr"/>
                </a:tc>
                <a:tc>
                  <a:txBody>
                    <a:bodyPr/>
                    <a:lstStyle/>
                    <a:p>
                      <a:pPr algn="ctr"/>
                      <a:r>
                        <a:rPr lang="en-US" dirty="0" smtClean="0"/>
                        <a:t>5.5</a:t>
                      </a:r>
                      <a:endParaRPr lang="en-US" dirty="0"/>
                    </a:p>
                  </a:txBody>
                  <a:tcPr anchor="ctr"/>
                </a:tc>
              </a:tr>
              <a:tr h="4792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484 Tone RU</a:t>
                      </a:r>
                    </a:p>
                  </a:txBody>
                  <a:tcPr anchor="ctr"/>
                </a:tc>
                <a:tc>
                  <a:txBody>
                    <a:bodyPr/>
                    <a:lstStyle/>
                    <a:p>
                      <a:pPr algn="ctr"/>
                      <a:r>
                        <a:rPr lang="en-US" dirty="0" smtClean="0"/>
                        <a:t>6.9</a:t>
                      </a:r>
                      <a:endParaRPr lang="en-US" dirty="0"/>
                    </a:p>
                  </a:txBody>
                  <a:tcPr anchor="ctr"/>
                </a:tc>
                <a:tc>
                  <a:txBody>
                    <a:bodyPr/>
                    <a:lstStyle/>
                    <a:p>
                      <a:pPr algn="ctr"/>
                      <a:r>
                        <a:rPr lang="en-US" dirty="0" smtClean="0"/>
                        <a:t>9.0</a:t>
                      </a:r>
                      <a:endParaRPr lang="en-US" dirty="0"/>
                    </a:p>
                  </a:txBody>
                  <a:tcPr anchor="ctr"/>
                </a:tc>
                <a:tc>
                  <a:txBody>
                    <a:bodyPr/>
                    <a:lstStyle/>
                    <a:p>
                      <a:pPr algn="ctr"/>
                      <a:r>
                        <a:rPr lang="en-US" dirty="0" smtClean="0"/>
                        <a:t>9.8</a:t>
                      </a:r>
                      <a:endParaRPr lang="en-US" dirty="0"/>
                    </a:p>
                  </a:txBody>
                  <a:tcPr anchor="ctr"/>
                </a:tc>
                <a:tc>
                  <a:txBody>
                    <a:bodyPr/>
                    <a:lstStyle/>
                    <a:p>
                      <a:pPr algn="ctr"/>
                      <a:r>
                        <a:rPr lang="en-US" dirty="0" smtClean="0"/>
                        <a:t>10.6</a:t>
                      </a:r>
                      <a:endParaRPr lang="en-US" dirty="0"/>
                    </a:p>
                  </a:txBody>
                  <a:tcPr anchor="ctr"/>
                </a:tc>
                <a:tc>
                  <a:txBody>
                    <a:bodyPr/>
                    <a:lstStyle/>
                    <a:p>
                      <a:pPr algn="ctr"/>
                      <a:r>
                        <a:rPr lang="en-US" dirty="0" smtClean="0"/>
                        <a:t>9.5</a:t>
                      </a:r>
                      <a:endParaRPr lang="en-US" dirty="0"/>
                    </a:p>
                  </a:txBody>
                  <a:tcPr anchor="ctr"/>
                </a:tc>
                <a:tc>
                  <a:txBody>
                    <a:bodyPr/>
                    <a:lstStyle/>
                    <a:p>
                      <a:pPr algn="ctr"/>
                      <a:r>
                        <a:rPr lang="en-US" dirty="0" smtClean="0"/>
                        <a:t>10.2</a:t>
                      </a:r>
                      <a:endParaRPr lang="en-US" dirty="0"/>
                    </a:p>
                  </a:txBody>
                  <a:tcPr anchor="ctr"/>
                </a:tc>
              </a:tr>
            </a:tbl>
          </a:graphicData>
        </a:graphic>
      </p:graphicFrame>
      <p:sp>
        <p:nvSpPr>
          <p:cNvPr id="6" name="TextBox 5"/>
          <p:cNvSpPr txBox="1"/>
          <p:nvPr/>
        </p:nvSpPr>
        <p:spPr>
          <a:xfrm>
            <a:off x="914400" y="5210986"/>
            <a:ext cx="7543800" cy="1169551"/>
          </a:xfrm>
          <a:prstGeom prst="rect">
            <a:avLst/>
          </a:prstGeom>
          <a:noFill/>
        </p:spPr>
        <p:txBody>
          <a:bodyPr wrap="square" rtlCol="0">
            <a:spAutoFit/>
          </a:bodyPr>
          <a:lstStyle/>
          <a:p>
            <a:r>
              <a:rPr lang="en-US" sz="1400" b="1" dirty="0" smtClean="0">
                <a:solidFill>
                  <a:schemeClr val="tx1"/>
                </a:solidFill>
              </a:rPr>
              <a:t>Observation:</a:t>
            </a:r>
          </a:p>
          <a:p>
            <a:pPr marL="171450" indent="-171450">
              <a:buFont typeface="Arial" panose="020B0604020202020204" pitchFamily="34" charset="0"/>
              <a:buChar char="•"/>
            </a:pPr>
            <a:r>
              <a:rPr lang="en-US" sz="1400" dirty="0" smtClean="0">
                <a:solidFill>
                  <a:schemeClr val="tx1"/>
                </a:solidFill>
              </a:rPr>
              <a:t>A constant ~5 dB gap between EVM and maximum unused tone power with excellent EVM (i.e. low EVM)</a:t>
            </a:r>
          </a:p>
          <a:p>
            <a:pPr marL="171450" indent="-171450">
              <a:buFont typeface="Arial" panose="020B0604020202020204" pitchFamily="34" charset="0"/>
              <a:buChar char="•"/>
            </a:pPr>
            <a:r>
              <a:rPr lang="en-US" sz="1400" dirty="0" smtClean="0">
                <a:solidFill>
                  <a:schemeClr val="tx1"/>
                </a:solidFill>
              </a:rPr>
              <a:t>A variable 2 ~ 10dB gap between EVM and maximum unused tone power depending on RU under test with poor EVM (i.e. high EVM)</a:t>
            </a:r>
            <a:endParaRPr lang="en-US" sz="1400" dirty="0">
              <a:solidFill>
                <a:schemeClr val="tx1"/>
              </a:solidFill>
            </a:endParaRPr>
          </a:p>
        </p:txBody>
      </p:sp>
      <p:sp>
        <p:nvSpPr>
          <p:cNvPr id="3" name="Footer Placeholder 2"/>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32539241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Interference to Noise Floor</a:t>
            </a:r>
            <a:endParaRPr lang="en-US" dirty="0"/>
          </a:p>
        </p:txBody>
      </p:sp>
      <p:sp>
        <p:nvSpPr>
          <p:cNvPr id="3" name="Content Placeholder 2"/>
          <p:cNvSpPr>
            <a:spLocks noGrp="1"/>
          </p:cNvSpPr>
          <p:nvPr>
            <p:ph idx="1"/>
          </p:nvPr>
        </p:nvSpPr>
        <p:spPr/>
        <p:txBody>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The interference closest to the used spectrum is equal to noise floor plus </a:t>
            </a:r>
            <a:r>
              <a:rPr lang="en-US" sz="1800" dirty="0"/>
              <a:t>a</a:t>
            </a:r>
            <a:r>
              <a:rPr lang="en-US" sz="1800" dirty="0" smtClean="0"/>
              <a:t> constant</a:t>
            </a:r>
          </a:p>
          <a:p>
            <a:pPr lvl="1"/>
            <a:r>
              <a:rPr lang="en-US" sz="1400" dirty="0" smtClean="0"/>
              <a:t>The term G is that 2.5dB~5dB difference between </a:t>
            </a:r>
            <a:r>
              <a:rPr lang="en-US" sz="1400" dirty="0" err="1" smtClean="0"/>
              <a:t>inband</a:t>
            </a:r>
            <a:r>
              <a:rPr lang="en-US" sz="1400" dirty="0" smtClean="0"/>
              <a:t> EVM and “unused </a:t>
            </a:r>
            <a:r>
              <a:rPr lang="en-US" sz="1400" dirty="0"/>
              <a:t>EVM”</a:t>
            </a:r>
            <a:br>
              <a:rPr lang="en-US" sz="1400" dirty="0"/>
            </a:br>
            <a:r>
              <a:rPr lang="en-US" sz="1400" dirty="0"/>
              <a:t>Assumed first unused subcarrier EVM is equal to last used subcarrier EVM</a:t>
            </a:r>
          </a:p>
          <a:p>
            <a:pPr lvl="1"/>
            <a:r>
              <a:rPr lang="en-US" sz="1400" dirty="0" smtClean="0"/>
              <a:t>For AWGN and a typical device, the constant is around -5dB</a:t>
            </a:r>
          </a:p>
          <a:p>
            <a:pPr lvl="1"/>
            <a:r>
              <a:rPr lang="en-US" sz="1400" dirty="0" smtClean="0"/>
              <a:t>Noise floor is shared for all uplink OFDMA receptions and it includes the noise figure and therefore valid for all RX power levels (all AGC levels at AP)</a:t>
            </a:r>
            <a:endParaRPr lang="en-US" sz="1400" dirty="0"/>
          </a:p>
          <a:p>
            <a:endParaRPr lang="en-US" sz="1800" dirty="0" smtClean="0"/>
          </a:p>
          <a:p>
            <a:endParaRPr lang="en-US" sz="1800" dirty="0" smtClean="0"/>
          </a:p>
          <a:p>
            <a:pPr lvl="1"/>
            <a:endParaRPr lang="en-US" sz="1600" dirty="0" smtClean="0"/>
          </a:p>
          <a:p>
            <a:pPr lvl="1"/>
            <a:endParaRPr lang="en-US" sz="1600" dirty="0"/>
          </a:p>
        </p:txBody>
      </p:sp>
      <p:sp>
        <p:nvSpPr>
          <p:cNvPr id="11" name="Slide Number Placeholder 10"/>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9" name="Footer Placeholder 8"/>
          <p:cNvSpPr>
            <a:spLocks noGrp="1"/>
          </p:cNvSpPr>
          <p:nvPr>
            <p:ph type="ftr" idx="14"/>
          </p:nvPr>
        </p:nvSpPr>
        <p:spPr/>
        <p:txBody>
          <a:bodyPr/>
          <a:lstStyle/>
          <a:p>
            <a:r>
              <a:rPr lang="en-GB" smtClean="0"/>
              <a:t>Daewon, Bin, Ilan</a:t>
            </a:r>
            <a:endParaRPr lang="en-GB" dirty="0"/>
          </a:p>
        </p:txBody>
      </p:sp>
      <p:sp>
        <p:nvSpPr>
          <p:cNvPr id="10" name="Date Placeholder 9"/>
          <p:cNvSpPr>
            <a:spLocks noGrp="1"/>
          </p:cNvSpPr>
          <p:nvPr>
            <p:ph type="dt" idx="15"/>
          </p:nvPr>
        </p:nvSpPr>
        <p:spPr/>
        <p:txBody>
          <a:bodyPr/>
          <a:lstStyle/>
          <a:p>
            <a:r>
              <a:rPr lang="en-US" smtClean="0"/>
              <a:t>September 2016</a:t>
            </a:r>
            <a:endParaRPr lang="en-GB" dirty="0"/>
          </a:p>
        </p:txBody>
      </p:sp>
      <p:graphicFrame>
        <p:nvGraphicFramePr>
          <p:cNvPr id="5" name="Object 4"/>
          <p:cNvGraphicFramePr>
            <a:graphicFrameLocks noChangeAspect="1"/>
          </p:cNvGraphicFramePr>
          <p:nvPr>
            <p:extLst/>
          </p:nvPr>
        </p:nvGraphicFramePr>
        <p:xfrm>
          <a:off x="660400" y="1524000"/>
          <a:ext cx="7823200" cy="2651125"/>
        </p:xfrm>
        <a:graphic>
          <a:graphicData uri="http://schemas.openxmlformats.org/presentationml/2006/ole">
            <mc:AlternateContent xmlns:mc="http://schemas.openxmlformats.org/markup-compatibility/2006">
              <mc:Choice xmlns:v="urn:schemas-microsoft-com:vml" Requires="v">
                <p:oleObj spid="_x0000_s2189" name="Equation" r:id="rId3" imgW="5321160" imgH="1803240" progId="Equation.3">
                  <p:embed/>
                </p:oleObj>
              </mc:Choice>
              <mc:Fallback>
                <p:oleObj name="Equation" r:id="rId3" imgW="5321160" imgH="1803240" progId="Equation.3">
                  <p:embed/>
                  <p:pic>
                    <p:nvPicPr>
                      <p:cNvPr id="0" name=""/>
                      <p:cNvPicPr/>
                      <p:nvPr/>
                    </p:nvPicPr>
                    <p:blipFill>
                      <a:blip r:embed="rId4"/>
                      <a:stretch>
                        <a:fillRect/>
                      </a:stretch>
                    </p:blipFill>
                    <p:spPr>
                      <a:xfrm>
                        <a:off x="660400" y="1524000"/>
                        <a:ext cx="7823200" cy="2651125"/>
                      </a:xfrm>
                      <a:prstGeom prst="rect">
                        <a:avLst/>
                      </a:prstGeom>
                    </p:spPr>
                  </p:pic>
                </p:oleObj>
              </mc:Fallback>
            </mc:AlternateContent>
          </a:graphicData>
        </a:graphic>
      </p:graphicFrame>
      <p:sp>
        <p:nvSpPr>
          <p:cNvPr id="6" name="Rectangle 5"/>
          <p:cNvSpPr/>
          <p:nvPr/>
        </p:nvSpPr>
        <p:spPr bwMode="auto">
          <a:xfrm>
            <a:off x="838199" y="3810000"/>
            <a:ext cx="2514601" cy="418306"/>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838200" y="3048000"/>
            <a:ext cx="2819400" cy="4572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685800" y="1470816"/>
            <a:ext cx="1905000" cy="4572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23358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Controlling maximal interference level outside of the </a:t>
            </a:r>
            <a:r>
              <a:rPr lang="en-US"/>
              <a:t>transmitted </a:t>
            </a:r>
            <a:r>
              <a:rPr lang="en-US" smtClean="0"/>
              <a:t>RU</a:t>
            </a:r>
            <a:endParaRPr lang="en-US" dirty="0"/>
          </a:p>
        </p:txBody>
      </p:sp>
      <p:sp>
        <p:nvSpPr>
          <p:cNvPr id="3" name="Content Placeholder 2"/>
          <p:cNvSpPr>
            <a:spLocks noGrp="1"/>
          </p:cNvSpPr>
          <p:nvPr>
            <p:ph idx="1"/>
          </p:nvPr>
        </p:nvSpPr>
        <p:spPr/>
        <p:txBody>
          <a:bodyPr/>
          <a:lstStyle/>
          <a:p>
            <a:r>
              <a:rPr lang="en-US" dirty="0" smtClean="0"/>
              <a:t>Each UL RU contributes interference of about 7dB below AP’s noise floor</a:t>
            </a:r>
          </a:p>
          <a:p>
            <a:pPr lvl="1"/>
            <a:r>
              <a:rPr lang="en-US" dirty="0" smtClean="0"/>
              <a:t>In OFDMA, contribution into RU may be the outcome of multiple  RUs, and in particular the two adjacent ones</a:t>
            </a:r>
          </a:p>
          <a:p>
            <a:pPr lvl="2"/>
            <a:r>
              <a:rPr lang="en-US" dirty="0" smtClean="0"/>
              <a:t>With 2 adjacent RUs of similar conditions (SNR and MCS), contributed interference is ~4dB below noise floor;</a:t>
            </a:r>
            <a:br>
              <a:rPr lang="en-US" dirty="0" smtClean="0"/>
            </a:br>
            <a:r>
              <a:rPr lang="en-US" dirty="0" smtClean="0"/>
              <a:t>The self interference is ~8dB below noise floor (5dB + 3dB of C.E.)</a:t>
            </a:r>
          </a:p>
          <a:p>
            <a:r>
              <a:rPr lang="en-US" dirty="0" smtClean="0"/>
              <a:t>Not much can be done about it – requiring tighter unused EVM limit will reduce transmit power and accordingly SNR and will keep S/I at similar level</a:t>
            </a:r>
            <a:endParaRPr lang="en-US"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3991657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Requirement for LTE (1/5)</a:t>
            </a:r>
            <a:endParaRPr lang="en-US" dirty="0"/>
          </a:p>
        </p:txBody>
      </p:sp>
      <p:sp>
        <p:nvSpPr>
          <p:cNvPr id="3" name="Content Placeholder 2"/>
          <p:cNvSpPr>
            <a:spLocks noGrp="1"/>
          </p:cNvSpPr>
          <p:nvPr>
            <p:ph idx="1"/>
          </p:nvPr>
        </p:nvSpPr>
        <p:spPr/>
        <p:txBody>
          <a:bodyPr/>
          <a:lstStyle/>
          <a:p>
            <a:r>
              <a:rPr lang="en-US" dirty="0" err="1" smtClean="0"/>
              <a:t>Tx</a:t>
            </a:r>
            <a:r>
              <a:rPr lang="en-US" dirty="0" smtClean="0"/>
              <a:t> EVM</a:t>
            </a:r>
          </a:p>
          <a:p>
            <a:endParaRPr lang="en-US" dirty="0"/>
          </a:p>
          <a:p>
            <a:endParaRPr lang="en-US" dirty="0" smtClean="0"/>
          </a:p>
          <a:p>
            <a:endParaRPr lang="en-US" dirty="0"/>
          </a:p>
          <a:p>
            <a:pPr lvl="1"/>
            <a:r>
              <a:rPr lang="en-US" dirty="0" smtClean="0"/>
              <a:t>Not a function of MCS (only modulation). </a:t>
            </a:r>
          </a:p>
          <a:p>
            <a:pPr lvl="2"/>
            <a:r>
              <a:rPr lang="en-US" dirty="0" smtClean="0"/>
              <a:t>This is because, the exact code rate for LTE system can vary depending on allocated resource units (called resource blocks), number of transmit antennas, etc.</a:t>
            </a:r>
          </a:p>
          <a:p>
            <a:pPr lvl="1"/>
            <a:endParaRPr lang="en-US" dirty="0" smtClean="0"/>
          </a:p>
          <a:p>
            <a:endParaRPr lang="en-US" dirty="0"/>
          </a:p>
        </p:txBody>
      </p:sp>
      <p:graphicFrame>
        <p:nvGraphicFramePr>
          <p:cNvPr id="5" name="Table 4"/>
          <p:cNvGraphicFramePr>
            <a:graphicFrameLocks noGrp="1"/>
          </p:cNvGraphicFramePr>
          <p:nvPr>
            <p:extLst/>
          </p:nvPr>
        </p:nvGraphicFramePr>
        <p:xfrm>
          <a:off x="1905000" y="2514600"/>
          <a:ext cx="5334001" cy="1035689"/>
        </p:xfrm>
        <a:graphic>
          <a:graphicData uri="http://schemas.openxmlformats.org/drawingml/2006/table">
            <a:tbl>
              <a:tblPr firstRow="1" firstCol="1" bandRow="1">
                <a:tableStyleId>{5940675A-B579-460E-94D1-54222C63F5DA}</a:tableStyleId>
              </a:tblPr>
              <a:tblGrid>
                <a:gridCol w="2152641"/>
                <a:gridCol w="1590680"/>
                <a:gridCol w="1590680"/>
              </a:tblGrid>
              <a:tr h="395609">
                <a:tc>
                  <a:txBody>
                    <a:bodyPr/>
                    <a:lstStyle/>
                    <a:p>
                      <a:pPr marL="0" marR="0" algn="ctr" hangingPunct="0">
                        <a:spcBef>
                          <a:spcPts val="0"/>
                        </a:spcBef>
                        <a:spcAft>
                          <a:spcPts val="0"/>
                        </a:spcAft>
                      </a:pPr>
                      <a:r>
                        <a:rPr lang="en-GB" sz="1400" b="0" dirty="0" smtClean="0">
                          <a:effectLst/>
                          <a:latin typeface="Calibri" panose="020F0502020204030204" pitchFamily="34" charset="0"/>
                        </a:rPr>
                        <a:t>Parameter</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a:effectLst/>
                          <a:latin typeface="Calibri" panose="020F0502020204030204" pitchFamily="34" charset="0"/>
                        </a:rPr>
                        <a:t>Average EVM Level</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EVM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r h="197805">
                <a:tc>
                  <a:txBody>
                    <a:bodyPr/>
                    <a:lstStyle/>
                    <a:p>
                      <a:pPr marL="0" marR="0" hangingPunct="0">
                        <a:spcBef>
                          <a:spcPts val="0"/>
                        </a:spcBef>
                        <a:spcAft>
                          <a:spcPts val="0"/>
                        </a:spcAft>
                      </a:pPr>
                      <a:r>
                        <a:rPr lang="en-GB" sz="1400" b="0">
                          <a:effectLst/>
                          <a:latin typeface="Calibri" panose="020F0502020204030204" pitchFamily="34" charset="0"/>
                        </a:rPr>
                        <a:t>QPSK or BPSK</a:t>
                      </a:r>
                      <a:endParaRPr lang="en-US" sz="1400" b="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smtClean="0">
                          <a:effectLst/>
                          <a:latin typeface="Calibri" panose="020F0502020204030204" pitchFamily="34" charset="0"/>
                        </a:rPr>
                        <a:t>17.5</a:t>
                      </a:r>
                      <a:r>
                        <a:rPr lang="en-GB" sz="1400" b="0" baseline="0" dirty="0" smtClean="0">
                          <a:effectLst/>
                          <a:latin typeface="Calibri" panose="020F0502020204030204" pitchFamily="34" charset="0"/>
                        </a:rPr>
                        <a:t> %</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-15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r h="197805">
                <a:tc>
                  <a:txBody>
                    <a:bodyPr/>
                    <a:lstStyle/>
                    <a:p>
                      <a:pPr marL="0" marR="0" hangingPunct="0">
                        <a:spcBef>
                          <a:spcPts val="0"/>
                        </a:spcBef>
                        <a:spcAft>
                          <a:spcPts val="0"/>
                        </a:spcAft>
                      </a:pPr>
                      <a:r>
                        <a:rPr lang="en-GB" sz="1400" b="0">
                          <a:effectLst/>
                          <a:latin typeface="Calibri" panose="020F0502020204030204" pitchFamily="34" charset="0"/>
                        </a:rPr>
                        <a:t>16QAM </a:t>
                      </a:r>
                      <a:endParaRPr lang="en-US" sz="1400" b="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smtClean="0">
                          <a:effectLst/>
                          <a:latin typeface="Calibri" panose="020F0502020204030204" pitchFamily="34" charset="0"/>
                        </a:rPr>
                        <a:t>12.5 %</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-18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r h="197805">
                <a:tc>
                  <a:txBody>
                    <a:bodyPr/>
                    <a:lstStyle/>
                    <a:p>
                      <a:pPr marL="0" marR="0" hangingPunct="0">
                        <a:spcBef>
                          <a:spcPts val="0"/>
                        </a:spcBef>
                        <a:spcAft>
                          <a:spcPts val="0"/>
                        </a:spcAft>
                      </a:pPr>
                      <a:r>
                        <a:rPr lang="en-GB" sz="1400" b="0">
                          <a:effectLst/>
                          <a:latin typeface="Calibri" panose="020F0502020204030204" pitchFamily="34" charset="0"/>
                        </a:rPr>
                        <a:t>64QAM </a:t>
                      </a:r>
                      <a:endParaRPr lang="en-US" sz="1400" b="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GB" sz="1400" b="0" dirty="0" smtClean="0">
                          <a:effectLst/>
                          <a:latin typeface="Calibri" panose="020F0502020204030204" pitchFamily="34" charset="0"/>
                        </a:rPr>
                        <a:t>8 %</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400" b="0" dirty="0" smtClean="0">
                          <a:effectLst/>
                          <a:latin typeface="Calibri" panose="020F0502020204030204" pitchFamily="34" charset="0"/>
                          <a:ea typeface="Times New Roman" panose="02020603050405020304" pitchFamily="18" charset="0"/>
                        </a:rPr>
                        <a:t>-22 dB</a:t>
                      </a:r>
                      <a:endParaRPr lang="en-US" sz="1400" b="0" dirty="0">
                        <a:effectLst/>
                        <a:latin typeface="Calibri" panose="020F0502020204030204" pitchFamily="34" charset="0"/>
                        <a:ea typeface="Times New Roman" panose="02020603050405020304" pitchFamily="18" charset="0"/>
                      </a:endParaRPr>
                    </a:p>
                  </a:txBody>
                  <a:tcPr marL="68580" marR="68580" marT="0" marB="0" anchor="ctr"/>
                </a:tc>
              </a:tr>
            </a:tbl>
          </a:graphicData>
        </a:graphic>
      </p:graphicFrame>
      <p:sp>
        <p:nvSpPr>
          <p:cNvPr id="6" name="Footer Placeholder 5"/>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42714536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Tx</a:t>
            </a:r>
            <a:r>
              <a:rPr lang="en-US" dirty="0" smtClean="0"/>
              <a:t> Requirement for </a:t>
            </a:r>
            <a:r>
              <a:rPr lang="en-US" dirty="0"/>
              <a:t>LTE </a:t>
            </a:r>
            <a:r>
              <a:rPr lang="en-US" dirty="0" smtClean="0"/>
              <a:t>(2/5</a:t>
            </a:r>
            <a:r>
              <a:rPr lang="en-US" dirty="0"/>
              <a:t>)</a:t>
            </a:r>
          </a:p>
        </p:txBody>
      </p:sp>
      <p:sp>
        <p:nvSpPr>
          <p:cNvPr id="3" name="Content Placeholder 2"/>
          <p:cNvSpPr>
            <a:spLocks noGrp="1"/>
          </p:cNvSpPr>
          <p:nvPr>
            <p:ph idx="1"/>
          </p:nvPr>
        </p:nvSpPr>
        <p:spPr>
          <a:xfrm>
            <a:off x="685800" y="1447800"/>
            <a:ext cx="7772400" cy="4191000"/>
          </a:xfrm>
        </p:spPr>
        <p:txBody>
          <a:bodyPr/>
          <a:lstStyle/>
          <a:p>
            <a:r>
              <a:rPr lang="en-US" dirty="0" smtClean="0"/>
              <a:t>Unused Subcarrier Requirement</a:t>
            </a:r>
          </a:p>
          <a:p>
            <a:endParaRPr lang="en-US" dirty="0"/>
          </a:p>
        </p:txBody>
      </p:sp>
      <p:graphicFrame>
        <p:nvGraphicFramePr>
          <p:cNvPr id="6" name="Table 5"/>
          <p:cNvGraphicFramePr>
            <a:graphicFrameLocks noGrp="1"/>
          </p:cNvGraphicFramePr>
          <p:nvPr>
            <p:extLst/>
          </p:nvPr>
        </p:nvGraphicFramePr>
        <p:xfrm>
          <a:off x="533400" y="1872933"/>
          <a:ext cx="8305800" cy="4602480"/>
        </p:xfrm>
        <a:graphic>
          <a:graphicData uri="http://schemas.openxmlformats.org/drawingml/2006/table">
            <a:tbl>
              <a:tblPr firstRow="1" firstCol="1" bandRow="1">
                <a:tableStyleId>{5940675A-B579-460E-94D1-54222C63F5DA}</a:tableStyleId>
              </a:tblPr>
              <a:tblGrid>
                <a:gridCol w="837197"/>
                <a:gridCol w="855729"/>
                <a:gridCol w="2749849"/>
                <a:gridCol w="2749849"/>
                <a:gridCol w="1113176"/>
              </a:tblGrid>
              <a:tr h="246580">
                <a:tc>
                  <a:txBody>
                    <a:bodyPr/>
                    <a:lstStyle/>
                    <a:p>
                      <a:pPr marL="0" marR="0" algn="ctr" hangingPunct="0">
                        <a:spcBef>
                          <a:spcPts val="0"/>
                        </a:spcBef>
                        <a:spcAft>
                          <a:spcPts val="0"/>
                        </a:spcAft>
                      </a:pPr>
                      <a:r>
                        <a:rPr lang="en-GB" sz="1100" dirty="0">
                          <a:effectLst/>
                          <a:latin typeface="Calibri" panose="020F0502020204030204" pitchFamily="34" charset="0"/>
                        </a:rPr>
                        <a:t>Parameter description</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Unit</a:t>
                      </a:r>
                      <a:endParaRPr lang="en-US" sz="1100" b="1">
                        <a:effectLst/>
                        <a:latin typeface="Calibri" panose="020F0502020204030204" pitchFamily="34" charset="0"/>
                        <a:ea typeface="Times New Roman" panose="02020603050405020304" pitchFamily="18" charset="0"/>
                      </a:endParaRPr>
                    </a:p>
                  </a:txBody>
                  <a:tcPr marL="42083" marR="42083" marT="0" marB="0" anchor="ctr"/>
                </a:tc>
                <a:tc gridSpan="2">
                  <a:txBody>
                    <a:bodyPr/>
                    <a:lstStyle/>
                    <a:p>
                      <a:pPr marL="0" marR="0" algn="ctr" hangingPunct="0">
                        <a:spcBef>
                          <a:spcPts val="0"/>
                        </a:spcBef>
                        <a:spcAft>
                          <a:spcPts val="0"/>
                        </a:spcAft>
                      </a:pPr>
                      <a:r>
                        <a:rPr lang="en-GB" sz="1100" dirty="0">
                          <a:effectLst/>
                          <a:latin typeface="Calibri" panose="020F0502020204030204" pitchFamily="34" charset="0"/>
                        </a:rPr>
                        <a:t>Limit (NOTE 1)</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h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Applicable Frequencies</a:t>
                      </a:r>
                      <a:endParaRPr lang="en-US" sz="1100" b="1">
                        <a:effectLst/>
                        <a:latin typeface="Calibri" panose="020F0502020204030204" pitchFamily="34" charset="0"/>
                        <a:ea typeface="Times New Roman" panose="02020603050405020304" pitchFamily="18" charset="0"/>
                      </a:endParaRPr>
                    </a:p>
                  </a:txBody>
                  <a:tcPr marL="42083" marR="42083" marT="0" marB="0" anchor="ctr"/>
                </a:tc>
              </a:tr>
              <a:tr h="246580">
                <a:tc>
                  <a:txBody>
                    <a:bodyPr/>
                    <a:lstStyle/>
                    <a:p>
                      <a:pPr marL="0" marR="0" algn="ctr" hangingPunct="0">
                        <a:spcBef>
                          <a:spcPts val="0"/>
                        </a:spcBef>
                        <a:spcAft>
                          <a:spcPts val="0"/>
                        </a:spcAft>
                      </a:pPr>
                      <a:r>
                        <a:rPr lang="en-GB" sz="1100">
                          <a:effectLst/>
                          <a:latin typeface="Calibri" panose="020F0502020204030204" pitchFamily="34" charset="0"/>
                        </a:rPr>
                        <a:t>General</a:t>
                      </a:r>
                      <a:endParaRPr lang="en-US" sz="1100" b="1">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dB</a:t>
                      </a:r>
                      <a:endParaRPr lang="en-US" sz="1100">
                        <a:effectLst/>
                        <a:latin typeface="Calibri" panose="020F0502020204030204" pitchFamily="34" charset="0"/>
                        <a:ea typeface="Times New Roman" panose="02020603050405020304" pitchFamily="18" charset="0"/>
                      </a:endParaRPr>
                    </a:p>
                  </a:txBody>
                  <a:tcPr marL="42083" marR="42083" marT="0" marB="0" anchor="ctr"/>
                </a:tc>
                <a:tc gridSpan="2">
                  <a:txBody>
                    <a:bodyPr/>
                    <a:lstStyle/>
                    <a:p>
                      <a:pPr marL="0" marR="0" algn="ctr" hangingPunct="0">
                        <a:spcBef>
                          <a:spcPts val="0"/>
                        </a:spcBef>
                        <a:spcAft>
                          <a:spcPts val="0"/>
                        </a:spcAft>
                      </a:pPr>
                      <a:r>
                        <a:rPr lang="en-GB" sz="1100" dirty="0" smtClean="0">
                          <a:effectLst/>
                          <a:latin typeface="Calibri" panose="020F0502020204030204" pitchFamily="34" charset="0"/>
                          <a:ea typeface="Times New Roman" panose="02020603050405020304" pitchFamily="18" charset="0"/>
                        </a:rPr>
                        <a:t>Max{ -25 -10 log</a:t>
                      </a:r>
                      <a:r>
                        <a:rPr lang="en-GB" sz="1100" baseline="-25000" dirty="0" smtClean="0">
                          <a:effectLst/>
                          <a:latin typeface="Calibri" panose="020F0502020204030204" pitchFamily="34" charset="0"/>
                          <a:ea typeface="Times New Roman" panose="02020603050405020304" pitchFamily="18" charset="0"/>
                        </a:rPr>
                        <a:t>10</a:t>
                      </a:r>
                      <a:r>
                        <a:rPr lang="en-GB" sz="1100" dirty="0" smtClean="0">
                          <a:effectLst/>
                          <a:latin typeface="Calibri" panose="020F0502020204030204" pitchFamily="34" charset="0"/>
                          <a:ea typeface="Times New Roman" panose="02020603050405020304" pitchFamily="18" charset="0"/>
                        </a:rPr>
                        <a:t>(N</a:t>
                      </a:r>
                      <a:r>
                        <a:rPr lang="en-GB" sz="1100" baseline="-25000" dirty="0" smtClean="0">
                          <a:effectLst/>
                          <a:latin typeface="Calibri" panose="020F0502020204030204" pitchFamily="34" charset="0"/>
                          <a:ea typeface="Times New Roman" panose="02020603050405020304" pitchFamily="18" charset="0"/>
                        </a:rPr>
                        <a:t>RB</a:t>
                      </a:r>
                      <a:r>
                        <a:rPr lang="en-GB" sz="1100" dirty="0" smtClean="0">
                          <a:effectLst/>
                          <a:latin typeface="Calibri" panose="020F0502020204030204" pitchFamily="34" charset="0"/>
                          <a:ea typeface="Times New Roman" panose="02020603050405020304" pitchFamily="18" charset="0"/>
                        </a:rPr>
                        <a:t>/L</a:t>
                      </a:r>
                      <a:r>
                        <a:rPr lang="en-GB" sz="1100" baseline="-25000" dirty="0" smtClean="0">
                          <a:effectLst/>
                          <a:latin typeface="Calibri" panose="020F0502020204030204" pitchFamily="34" charset="0"/>
                          <a:ea typeface="Times New Roman" panose="02020603050405020304" pitchFamily="18" charset="0"/>
                        </a:rPr>
                        <a:t>CRB</a:t>
                      </a:r>
                      <a:r>
                        <a:rPr lang="en-GB" sz="1100" baseline="0" dirty="0" smtClean="0">
                          <a:effectLst/>
                          <a:latin typeface="Calibri" panose="020F0502020204030204" pitchFamily="34" charset="0"/>
                          <a:ea typeface="Times New Roman" panose="02020603050405020304" pitchFamily="18" charset="0"/>
                        </a:rPr>
                        <a:t>),  20log10EVM - 3  -5 (|</a:t>
                      </a:r>
                      <a:r>
                        <a:rPr lang="el-GR" sz="1100" baseline="0" dirty="0" smtClean="0">
                          <a:effectLst/>
                          <a:latin typeface="Calibri" panose="020F0502020204030204" pitchFamily="34" charset="0"/>
                          <a:ea typeface="Times New Roman" panose="02020603050405020304" pitchFamily="18" charset="0"/>
                        </a:rPr>
                        <a:t>Δ</a:t>
                      </a:r>
                      <a:r>
                        <a:rPr lang="en-US" sz="1100" baseline="-25000" dirty="0" smtClean="0">
                          <a:effectLst/>
                          <a:latin typeface="Calibri" panose="020F0502020204030204" pitchFamily="34" charset="0"/>
                          <a:ea typeface="Times New Roman" panose="02020603050405020304" pitchFamily="18" charset="0"/>
                        </a:rPr>
                        <a:t>RB</a:t>
                      </a:r>
                      <a:r>
                        <a:rPr lang="en-US" sz="1100" baseline="0" dirty="0" smtClean="0">
                          <a:effectLst/>
                          <a:latin typeface="Calibri" panose="020F0502020204030204" pitchFamily="34" charset="0"/>
                          <a:ea typeface="Times New Roman" panose="02020603050405020304" pitchFamily="18" charset="0"/>
                        </a:rPr>
                        <a:t>|-1)/L</a:t>
                      </a:r>
                      <a:r>
                        <a:rPr lang="en-US" sz="1100" baseline="-25000" dirty="0" smtClean="0">
                          <a:effectLst/>
                          <a:latin typeface="Calibri" panose="020F0502020204030204" pitchFamily="34" charset="0"/>
                          <a:ea typeface="Times New Roman" panose="02020603050405020304" pitchFamily="18" charset="0"/>
                        </a:rPr>
                        <a:t>CRB</a:t>
                      </a:r>
                      <a:r>
                        <a:rPr lang="en-US" sz="1100" baseline="0" dirty="0" smtClean="0">
                          <a:effectLst/>
                          <a:latin typeface="Calibri" panose="020F0502020204030204" pitchFamily="34" charset="0"/>
                          <a:ea typeface="Times New Roman" panose="02020603050405020304" pitchFamily="18" charset="0"/>
                        </a:rPr>
                        <a:t>, -57dBm/180kHz - P</a:t>
                      </a:r>
                      <a:r>
                        <a:rPr lang="en-US" sz="1100" baseline="-25000" dirty="0" smtClean="0">
                          <a:effectLst/>
                          <a:latin typeface="Calibri" panose="020F0502020204030204" pitchFamily="34" charset="0"/>
                          <a:ea typeface="Times New Roman" panose="02020603050405020304" pitchFamily="18" charset="0"/>
                        </a:rPr>
                        <a:t>RB</a:t>
                      </a:r>
                      <a:r>
                        <a:rPr lang="en-GB" sz="1100" dirty="0" smtClean="0">
                          <a:effectLst/>
                          <a:latin typeface="Calibri" panose="020F0502020204030204" pitchFamily="34" charset="0"/>
                          <a:ea typeface="Times New Roman" panose="02020603050405020304" pitchFamily="18" charset="0"/>
                        </a:rPr>
                        <a:t>}</a:t>
                      </a:r>
                      <a:endParaRPr lang="en-GB" sz="1100" dirty="0">
                        <a:effectLst/>
                        <a:latin typeface="Calibri" panose="020F0502020204030204" pitchFamily="34" charset="0"/>
                        <a:ea typeface="Times New Roman" panose="02020603050405020304" pitchFamily="18" charset="0"/>
                      </a:endParaRPr>
                    </a:p>
                  </a:txBody>
                  <a:tcPr marL="42083" marR="42083" marT="0" marB="0" anchor="ctr"/>
                </a:tc>
                <a:tc h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Any non-allocated (NOTE 2)</a:t>
                      </a:r>
                      <a:endParaRPr lang="en-US" sz="1100">
                        <a:effectLst/>
                        <a:latin typeface="Calibri" panose="020F0502020204030204" pitchFamily="34" charset="0"/>
                        <a:ea typeface="Times New Roman" panose="02020603050405020304" pitchFamily="18" charset="0"/>
                      </a:endParaRPr>
                    </a:p>
                  </a:txBody>
                  <a:tcPr marL="42083" marR="42083" marT="0" marB="0" anchor="ctr"/>
                </a:tc>
              </a:tr>
              <a:tr h="369870">
                <a:tc>
                  <a:txBody>
                    <a:bodyPr/>
                    <a:lstStyle/>
                    <a:p>
                      <a:pPr marL="0" marR="0" algn="ctr" hangingPunct="0">
                        <a:spcBef>
                          <a:spcPts val="0"/>
                        </a:spcBef>
                        <a:spcAft>
                          <a:spcPts val="0"/>
                        </a:spcAft>
                      </a:pPr>
                      <a:r>
                        <a:rPr lang="en-GB" sz="1100" dirty="0">
                          <a:effectLst/>
                          <a:latin typeface="Calibri" panose="020F0502020204030204" pitchFamily="34" charset="0"/>
                        </a:rPr>
                        <a:t>IQ Image</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dB</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-25</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dirty="0">
                          <a:effectLst/>
                          <a:latin typeface="Calibri" panose="020F0502020204030204" pitchFamily="34" charset="0"/>
                        </a:rPr>
                        <a:t>Image frequencies when carrier </a:t>
                      </a:r>
                      <a:r>
                        <a:rPr lang="en-GB" sz="1100" dirty="0" err="1">
                          <a:effectLst/>
                          <a:latin typeface="Calibri" panose="020F0502020204030204" pitchFamily="34" charset="0"/>
                        </a:rPr>
                        <a:t>center</a:t>
                      </a:r>
                      <a:r>
                        <a:rPr lang="en-GB" sz="1100" dirty="0">
                          <a:effectLst/>
                          <a:latin typeface="Calibri" panose="020F0502020204030204" pitchFamily="34" charset="0"/>
                        </a:rPr>
                        <a:t> frequency ≥ 1 GHz</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dirty="0">
                          <a:effectLst/>
                          <a:latin typeface="Calibri" panose="020F0502020204030204" pitchFamily="34" charset="0"/>
                        </a:rPr>
                        <a:t>Image frequencies (NOTES 2, 3)</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r>
              <a:tr h="246580">
                <a:tc rowSpan="4">
                  <a:txBody>
                    <a:bodyPr/>
                    <a:lstStyle/>
                    <a:p>
                      <a:pPr marL="0" marR="0" algn="ctr" hangingPunct="0">
                        <a:spcBef>
                          <a:spcPts val="0"/>
                        </a:spcBef>
                        <a:spcAft>
                          <a:spcPts val="0"/>
                        </a:spcAft>
                      </a:pPr>
                      <a:r>
                        <a:rPr lang="en-GB" sz="1100" dirty="0">
                          <a:effectLst/>
                          <a:latin typeface="Calibri" panose="020F0502020204030204" pitchFamily="34" charset="0"/>
                        </a:rPr>
                        <a:t>Carrier leakage</a:t>
                      </a:r>
                      <a:endParaRPr lang="en-US" sz="1100" b="1" dirty="0">
                        <a:effectLst/>
                        <a:latin typeface="Calibri" panose="020F0502020204030204" pitchFamily="34" charset="0"/>
                        <a:ea typeface="Times New Roman" panose="02020603050405020304" pitchFamily="18" charset="0"/>
                      </a:endParaRPr>
                    </a:p>
                  </a:txBody>
                  <a:tcPr marL="42083" marR="42083" marT="0" marB="0" anchor="ctr"/>
                </a:tc>
                <a:tc rowSpan="4">
                  <a:txBody>
                    <a:bodyPr/>
                    <a:lstStyle/>
                    <a:p>
                      <a:pPr marL="0" marR="0" algn="ctr" hangingPunct="0">
                        <a:spcBef>
                          <a:spcPts val="0"/>
                        </a:spcBef>
                        <a:spcAft>
                          <a:spcPts val="0"/>
                        </a:spcAft>
                      </a:pPr>
                      <a:r>
                        <a:rPr lang="en-GB" sz="1100">
                          <a:effectLst/>
                          <a:latin typeface="Calibri" panose="020F0502020204030204" pitchFamily="34" charset="0"/>
                        </a:rPr>
                        <a:t>dBc</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algn="ctr" hangingPunct="0">
                        <a:spcBef>
                          <a:spcPts val="0"/>
                        </a:spcBef>
                        <a:spcAft>
                          <a:spcPts val="0"/>
                        </a:spcAft>
                      </a:pPr>
                      <a:r>
                        <a:rPr lang="en-GB" sz="1100">
                          <a:effectLst/>
                          <a:latin typeface="Calibri" panose="020F0502020204030204" pitchFamily="34" charset="0"/>
                        </a:rPr>
                        <a:t>-25</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dirty="0">
                          <a:effectLst/>
                          <a:latin typeface="Calibri" panose="020F0502020204030204" pitchFamily="34" charset="0"/>
                        </a:rPr>
                        <a:t>Output power &gt; 10 </a:t>
                      </a:r>
                      <a:r>
                        <a:rPr lang="en-GB" sz="1100" dirty="0" err="1">
                          <a:effectLst/>
                          <a:latin typeface="Calibri" panose="020F0502020204030204" pitchFamily="34" charset="0"/>
                        </a:rPr>
                        <a:t>dBm</a:t>
                      </a:r>
                      <a:r>
                        <a:rPr lang="en-GB" sz="1100" dirty="0">
                          <a:effectLst/>
                          <a:latin typeface="Calibri" panose="020F0502020204030204" pitchFamily="34" charset="0"/>
                        </a:rPr>
                        <a:t> and carrier </a:t>
                      </a:r>
                      <a:r>
                        <a:rPr lang="en-GB" sz="1100" dirty="0" err="1">
                          <a:effectLst/>
                          <a:latin typeface="Calibri" panose="020F0502020204030204" pitchFamily="34" charset="0"/>
                        </a:rPr>
                        <a:t>center</a:t>
                      </a:r>
                      <a:r>
                        <a:rPr lang="en-GB" sz="1100" dirty="0">
                          <a:effectLst/>
                          <a:latin typeface="Calibri" panose="020F0502020204030204" pitchFamily="34" charset="0"/>
                        </a:rPr>
                        <a:t> frequency ≥ 1 GHz</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c rowSpan="4">
                  <a:txBody>
                    <a:bodyPr/>
                    <a:lstStyle/>
                    <a:p>
                      <a:pPr marL="0" marR="0" algn="ctr" hangingPunct="0">
                        <a:spcBef>
                          <a:spcPts val="0"/>
                        </a:spcBef>
                        <a:spcAft>
                          <a:spcPts val="0"/>
                        </a:spcAft>
                      </a:pPr>
                      <a:r>
                        <a:rPr lang="en-GB" sz="1100" dirty="0">
                          <a:effectLst/>
                          <a:latin typeface="Calibri" panose="020F0502020204030204" pitchFamily="34" charset="0"/>
                        </a:rPr>
                        <a:t>Carrier frequency (NOTES 4, 5)</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r>
              <a:tr h="123290">
                <a:tc vMerge="1">
                  <a:txBody>
                    <a:bodyPr/>
                    <a:lstStyle/>
                    <a:p>
                      <a:endParaRPr lang="en-US"/>
                    </a:p>
                  </a:txBody>
                  <a:tcPr/>
                </a:tc>
                <a:tc v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-25</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a:effectLst/>
                          <a:latin typeface="Calibri" panose="020F0502020204030204" pitchFamily="34" charset="0"/>
                        </a:rPr>
                        <a:t>0 dBm ≤ Output power ≤10 dBm</a:t>
                      </a:r>
                      <a:endParaRPr lang="en-US" sz="1100">
                        <a:effectLst/>
                        <a:latin typeface="Calibri" panose="020F0502020204030204" pitchFamily="34" charset="0"/>
                        <a:ea typeface="Times New Roman" panose="02020603050405020304" pitchFamily="18" charset="0"/>
                      </a:endParaRPr>
                    </a:p>
                  </a:txBody>
                  <a:tcPr marL="42083" marR="42083" marT="0" marB="0" anchor="ctr"/>
                </a:tc>
                <a:tc vMerge="1">
                  <a:txBody>
                    <a:bodyPr/>
                    <a:lstStyle/>
                    <a:p>
                      <a:endParaRPr lang="en-US"/>
                    </a:p>
                  </a:txBody>
                  <a:tcPr/>
                </a:tc>
              </a:tr>
              <a:tr h="123290">
                <a:tc vMerge="1">
                  <a:txBody>
                    <a:bodyPr/>
                    <a:lstStyle/>
                    <a:p>
                      <a:endParaRPr lang="en-US"/>
                    </a:p>
                  </a:txBody>
                  <a:tcPr/>
                </a:tc>
                <a:tc v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-20</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dirty="0">
                          <a:effectLst/>
                          <a:latin typeface="Calibri" panose="020F0502020204030204" pitchFamily="34" charset="0"/>
                        </a:rPr>
                        <a:t>-30 </a:t>
                      </a:r>
                      <a:r>
                        <a:rPr lang="en-GB" sz="1100" dirty="0" err="1">
                          <a:effectLst/>
                          <a:latin typeface="Calibri" panose="020F0502020204030204" pitchFamily="34" charset="0"/>
                        </a:rPr>
                        <a:t>dBm</a:t>
                      </a:r>
                      <a:r>
                        <a:rPr lang="en-GB" sz="1100" dirty="0">
                          <a:effectLst/>
                          <a:latin typeface="Calibri" panose="020F0502020204030204" pitchFamily="34" charset="0"/>
                        </a:rPr>
                        <a:t> ≤ Output power ≤ 0 </a:t>
                      </a:r>
                      <a:r>
                        <a:rPr lang="en-GB" sz="1100" dirty="0" err="1">
                          <a:effectLst/>
                          <a:latin typeface="Calibri" panose="020F0502020204030204" pitchFamily="34" charset="0"/>
                        </a:rPr>
                        <a:t>dBm</a:t>
                      </a:r>
                      <a:endParaRPr lang="en-US" sz="1100" dirty="0">
                        <a:effectLst/>
                        <a:latin typeface="Calibri" panose="020F0502020204030204" pitchFamily="34" charset="0"/>
                        <a:ea typeface="Times New Roman" panose="02020603050405020304" pitchFamily="18" charset="0"/>
                      </a:endParaRPr>
                    </a:p>
                  </a:txBody>
                  <a:tcPr marL="42083" marR="42083" marT="0" marB="0" anchor="ctr"/>
                </a:tc>
                <a:tc vMerge="1">
                  <a:txBody>
                    <a:bodyPr/>
                    <a:lstStyle/>
                    <a:p>
                      <a:endParaRPr lang="en-US"/>
                    </a:p>
                  </a:txBody>
                  <a:tcPr/>
                </a:tc>
              </a:tr>
              <a:tr h="123290">
                <a:tc vMerge="1">
                  <a:txBody>
                    <a:bodyPr/>
                    <a:lstStyle/>
                    <a:p>
                      <a:endParaRPr lang="en-US"/>
                    </a:p>
                  </a:txBody>
                  <a:tcPr/>
                </a:tc>
                <a:tc vMerge="1">
                  <a:txBody>
                    <a:bodyPr/>
                    <a:lstStyle/>
                    <a:p>
                      <a:endParaRPr lang="en-US"/>
                    </a:p>
                  </a:txBody>
                  <a:tcPr/>
                </a:tc>
                <a:tc>
                  <a:txBody>
                    <a:bodyPr/>
                    <a:lstStyle/>
                    <a:p>
                      <a:pPr marL="0" marR="0" algn="ctr" hangingPunct="0">
                        <a:spcBef>
                          <a:spcPts val="0"/>
                        </a:spcBef>
                        <a:spcAft>
                          <a:spcPts val="0"/>
                        </a:spcAft>
                      </a:pPr>
                      <a:r>
                        <a:rPr lang="en-GB" sz="1100">
                          <a:effectLst/>
                          <a:latin typeface="Calibri" panose="020F0502020204030204" pitchFamily="34" charset="0"/>
                        </a:rPr>
                        <a:t>-10</a:t>
                      </a:r>
                      <a:endParaRPr lang="en-US" sz="1100">
                        <a:effectLst/>
                        <a:latin typeface="Calibri" panose="020F0502020204030204" pitchFamily="34" charset="0"/>
                        <a:ea typeface="Times New Roman" panose="02020603050405020304" pitchFamily="18" charset="0"/>
                      </a:endParaRPr>
                    </a:p>
                  </a:txBody>
                  <a:tcPr marL="42083" marR="42083" marT="0" marB="0" anchor="ctr"/>
                </a:tc>
                <a:tc>
                  <a:txBody>
                    <a:bodyPr/>
                    <a:lstStyle/>
                    <a:p>
                      <a:pPr marL="0" marR="0" hangingPunct="0">
                        <a:spcBef>
                          <a:spcPts val="0"/>
                        </a:spcBef>
                        <a:spcAft>
                          <a:spcPts val="0"/>
                        </a:spcAft>
                      </a:pPr>
                      <a:r>
                        <a:rPr lang="en-GB" sz="1100">
                          <a:effectLst/>
                          <a:latin typeface="Calibri" panose="020F0502020204030204" pitchFamily="34" charset="0"/>
                        </a:rPr>
                        <a:t>-40 dBm £ Output power &lt; -30 dBm</a:t>
                      </a:r>
                      <a:endParaRPr lang="en-US" sz="1100">
                        <a:effectLst/>
                        <a:latin typeface="Calibri" panose="020F0502020204030204" pitchFamily="34" charset="0"/>
                        <a:ea typeface="Times New Roman" panose="02020603050405020304" pitchFamily="18" charset="0"/>
                      </a:endParaRPr>
                    </a:p>
                  </a:txBody>
                  <a:tcPr marL="42083" marR="42083" marT="0" marB="0" anchor="ctr"/>
                </a:tc>
                <a:tc vMerge="1">
                  <a:txBody>
                    <a:bodyPr/>
                    <a:lstStyle/>
                    <a:p>
                      <a:endParaRPr lang="en-US"/>
                    </a:p>
                  </a:txBody>
                  <a:tcPr/>
                </a:tc>
              </a:tr>
              <a:tr h="1905389">
                <a:tc gridSpan="5">
                  <a:txBody>
                    <a:bodyPr/>
                    <a:lstStyle/>
                    <a:p>
                      <a:pPr marL="540385" marR="0" indent="-540385" hangingPunct="0">
                        <a:spcBef>
                          <a:spcPts val="0"/>
                        </a:spcBef>
                        <a:spcAft>
                          <a:spcPts val="0"/>
                        </a:spcAft>
                      </a:pPr>
                      <a:r>
                        <a:rPr lang="en-GB" sz="1000" dirty="0">
                          <a:effectLst/>
                          <a:latin typeface="Calibri" panose="020F0502020204030204" pitchFamily="34" charset="0"/>
                        </a:rPr>
                        <a:t>NOTE 1:    An in-band emissions combined limit is evaluated in each non-allocated RB. For each such RB, the minimum requirement is calculated as the higher of P</a:t>
                      </a:r>
                      <a:r>
                        <a:rPr lang="en-GB" sz="1000" baseline="-25000" dirty="0">
                          <a:effectLst/>
                          <a:latin typeface="Calibri" panose="020F0502020204030204" pitchFamily="34" charset="0"/>
                        </a:rPr>
                        <a:t>RB </a:t>
                      </a:r>
                      <a:r>
                        <a:rPr lang="en-GB" sz="1000" dirty="0">
                          <a:effectLst/>
                          <a:latin typeface="Calibri" panose="020F0502020204030204" pitchFamily="34" charset="0"/>
                        </a:rPr>
                        <a:t>- 30 dB and the power sum of all limit values (General, IQ Image or Carrier leakage) that apply. P</a:t>
                      </a:r>
                      <a:r>
                        <a:rPr lang="en-GB" sz="1000" baseline="-25000" dirty="0">
                          <a:effectLst/>
                          <a:latin typeface="Calibri" panose="020F0502020204030204" pitchFamily="34" charset="0"/>
                        </a:rPr>
                        <a:t>RB</a:t>
                      </a:r>
                      <a:r>
                        <a:rPr lang="en-GB" sz="1000" dirty="0">
                          <a:effectLst/>
                          <a:latin typeface="Calibri" panose="020F0502020204030204" pitchFamily="34" charset="0"/>
                        </a:rPr>
                        <a:t> is defined in NOTE 10.</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2:    The measurement bandwidth is 1 RB and the limit is expressed as a ratio of measured power in one non-allocated RB to the measured average power per allocated RB, where the averaging is done across all allocated RBs.</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3:    The applicable frequencies for this limit are those that are enclosed in the reflection of the allocated bandwidth, based on symmetry with respect to the centre carrier frequency, but excluding any allocated RBs.</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4:    The measurement bandwidth is 1 RB and the limit is expressed as a ratio of measured power in one non-allocated RB to the measured total power in all allocated RBs.</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5:    The applicable frequencies for this limit are those that are enclosed in the RBs containing the DC frequency if </a:t>
                      </a:r>
                      <a:r>
                        <a:rPr lang="en-GB" sz="1000" dirty="0" smtClean="0">
                          <a:effectLst/>
                          <a:latin typeface="Calibri" panose="020F0502020204030204" pitchFamily="34" charset="0"/>
                        </a:rPr>
                        <a:t>N</a:t>
                      </a:r>
                      <a:r>
                        <a:rPr lang="en-GB" sz="1000" baseline="-25000" dirty="0" smtClean="0">
                          <a:effectLst/>
                          <a:latin typeface="Calibri" panose="020F0502020204030204" pitchFamily="34" charset="0"/>
                        </a:rPr>
                        <a:t>RB</a:t>
                      </a:r>
                      <a:r>
                        <a:rPr lang="en-GB" sz="1000" dirty="0">
                          <a:effectLst/>
                          <a:latin typeface="Calibri" panose="020F0502020204030204" pitchFamily="34" charset="0"/>
                        </a:rPr>
                        <a:t> is odd, or in the two RBs immediately adjacent to the DC frequency if </a:t>
                      </a:r>
                      <a:r>
                        <a:rPr lang="en-GB" sz="1000" dirty="0" smtClean="0">
                          <a:effectLst/>
                          <a:latin typeface="Calibri" panose="020F0502020204030204" pitchFamily="34" charset="0"/>
                        </a:rPr>
                        <a:t>N</a:t>
                      </a:r>
                      <a:r>
                        <a:rPr lang="en-GB" sz="1000" baseline="-25000" dirty="0" smtClean="0">
                          <a:effectLst/>
                          <a:latin typeface="Calibri" panose="020F0502020204030204" pitchFamily="34" charset="0"/>
                        </a:rPr>
                        <a:t>RB</a:t>
                      </a:r>
                      <a:r>
                        <a:rPr lang="en-GB" sz="1000" dirty="0">
                          <a:effectLst/>
                          <a:latin typeface="Calibri" panose="020F0502020204030204" pitchFamily="34" charset="0"/>
                        </a:rPr>
                        <a:t> is even, but excluding any allocated RB. For UE of UL Category M1, the applicable frequencies shall also be the centre frequency of the supported 6RBs additionally.</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6:    </a:t>
                      </a:r>
                      <a:r>
                        <a:rPr lang="en-GB" sz="1000" dirty="0" smtClean="0">
                          <a:effectLst/>
                          <a:latin typeface="Calibri" panose="020F0502020204030204" pitchFamily="34" charset="0"/>
                        </a:rPr>
                        <a:t>L</a:t>
                      </a:r>
                      <a:r>
                        <a:rPr lang="en-GB" sz="1000" baseline="-25000" dirty="0" smtClean="0">
                          <a:effectLst/>
                          <a:latin typeface="Calibri" panose="020F0502020204030204" pitchFamily="34" charset="0"/>
                        </a:rPr>
                        <a:t>CRB</a:t>
                      </a:r>
                      <a:r>
                        <a:rPr lang="en-GB" sz="1000" dirty="0" smtClean="0">
                          <a:effectLst/>
                          <a:latin typeface="Calibri" panose="020F0502020204030204" pitchFamily="34" charset="0"/>
                        </a:rPr>
                        <a:t> is </a:t>
                      </a:r>
                      <a:r>
                        <a:rPr lang="en-GB" sz="1000" dirty="0">
                          <a:effectLst/>
                          <a:latin typeface="Calibri" panose="020F0502020204030204" pitchFamily="34" charset="0"/>
                        </a:rPr>
                        <a:t>the Transmission Bandwidth (see Figure 5.6-1).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7:    </a:t>
                      </a:r>
                      <a:r>
                        <a:rPr lang="en-GB" sz="1000" dirty="0" smtClean="0">
                          <a:effectLst/>
                          <a:latin typeface="Calibri" panose="020F0502020204030204" pitchFamily="34" charset="0"/>
                        </a:rPr>
                        <a:t>N</a:t>
                      </a:r>
                      <a:r>
                        <a:rPr lang="en-GB" sz="1000" baseline="-25000" dirty="0" smtClean="0">
                          <a:effectLst/>
                          <a:latin typeface="Calibri" panose="020F0502020204030204" pitchFamily="34" charset="0"/>
                        </a:rPr>
                        <a:t>RB</a:t>
                      </a:r>
                      <a:r>
                        <a:rPr lang="en-GB" sz="1000" dirty="0" smtClean="0">
                          <a:effectLst/>
                          <a:latin typeface="Calibri" panose="020F0502020204030204" pitchFamily="34" charset="0"/>
                        </a:rPr>
                        <a:t> is </a:t>
                      </a:r>
                      <a:r>
                        <a:rPr lang="en-GB" sz="1000" dirty="0">
                          <a:effectLst/>
                          <a:latin typeface="Calibri" panose="020F0502020204030204" pitchFamily="34" charset="0"/>
                        </a:rPr>
                        <a:t>the Transmission Bandwidth Configuration (see Figure 5.6-1).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8:    </a:t>
                      </a:r>
                      <a:r>
                        <a:rPr lang="en-GB" sz="1000" dirty="0" smtClean="0">
                          <a:effectLst/>
                          <a:latin typeface="Calibri" panose="020F0502020204030204" pitchFamily="34" charset="0"/>
                        </a:rPr>
                        <a:t>EVM is </a:t>
                      </a:r>
                      <a:r>
                        <a:rPr lang="en-GB" sz="1000" dirty="0">
                          <a:effectLst/>
                          <a:latin typeface="Calibri" panose="020F0502020204030204" pitchFamily="34" charset="0"/>
                        </a:rPr>
                        <a:t>the limit specified in Table 6.5.2.1.1-1 for the modulation format used in the allocated RBs.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9:    </a:t>
                      </a:r>
                      <a:r>
                        <a:rPr lang="el-GR" sz="1000" baseline="0" dirty="0" smtClean="0">
                          <a:effectLst/>
                          <a:latin typeface="Calibri" panose="020F0502020204030204" pitchFamily="34" charset="0"/>
                          <a:ea typeface="Times New Roman" panose="02020603050405020304" pitchFamily="18" charset="0"/>
                        </a:rPr>
                        <a:t>Δ</a:t>
                      </a:r>
                      <a:r>
                        <a:rPr lang="en-US" sz="1000" baseline="-25000" dirty="0" smtClean="0">
                          <a:effectLst/>
                          <a:latin typeface="Calibri" panose="020F0502020204030204" pitchFamily="34" charset="0"/>
                          <a:ea typeface="Times New Roman" panose="02020603050405020304" pitchFamily="18" charset="0"/>
                        </a:rPr>
                        <a:t>RB</a:t>
                      </a:r>
                      <a:r>
                        <a:rPr lang="en-US" sz="1000" baseline="0" dirty="0" smtClean="0">
                          <a:effectLst/>
                          <a:latin typeface="Calibri" panose="020F0502020204030204" pitchFamily="34" charset="0"/>
                          <a:ea typeface="Times New Roman" panose="02020603050405020304" pitchFamily="18" charset="0"/>
                        </a:rPr>
                        <a:t> </a:t>
                      </a:r>
                      <a:r>
                        <a:rPr lang="en-GB" sz="1000" dirty="0" smtClean="0">
                          <a:effectLst/>
                          <a:latin typeface="Calibri" panose="020F0502020204030204" pitchFamily="34" charset="0"/>
                        </a:rPr>
                        <a:t>is </a:t>
                      </a:r>
                      <a:r>
                        <a:rPr lang="en-GB" sz="1000" dirty="0">
                          <a:effectLst/>
                          <a:latin typeface="Calibri" panose="020F0502020204030204" pitchFamily="34" charset="0"/>
                        </a:rPr>
                        <a:t>the starting frequency offset between the allocated RB and the measured non-allocated RB (e.g. </a:t>
                      </a:r>
                      <a:r>
                        <a:rPr lang="el-GR" sz="1000" baseline="0" dirty="0" smtClean="0">
                          <a:effectLst/>
                          <a:latin typeface="Calibri" panose="020F0502020204030204" pitchFamily="34" charset="0"/>
                          <a:ea typeface="Times New Roman" panose="02020603050405020304" pitchFamily="18" charset="0"/>
                        </a:rPr>
                        <a:t>Δ</a:t>
                      </a:r>
                      <a:r>
                        <a:rPr lang="en-US" sz="1000" baseline="-25000" dirty="0" smtClean="0">
                          <a:effectLst/>
                          <a:latin typeface="Calibri" panose="020F0502020204030204" pitchFamily="34" charset="0"/>
                          <a:ea typeface="Times New Roman" panose="02020603050405020304" pitchFamily="18" charset="0"/>
                        </a:rPr>
                        <a:t>RB</a:t>
                      </a:r>
                      <a:r>
                        <a:rPr lang="en-US" sz="1000" baseline="0" dirty="0" smtClean="0">
                          <a:effectLst/>
                          <a:latin typeface="Calibri" panose="020F0502020204030204" pitchFamily="34" charset="0"/>
                          <a:ea typeface="Times New Roman" panose="02020603050405020304" pitchFamily="18" charset="0"/>
                        </a:rPr>
                        <a:t> =1</a:t>
                      </a:r>
                      <a:r>
                        <a:rPr lang="en-GB" sz="1000" dirty="0">
                          <a:effectLst/>
                          <a:latin typeface="Calibri" panose="020F0502020204030204" pitchFamily="34" charset="0"/>
                        </a:rPr>
                        <a:t> or </a:t>
                      </a:r>
                      <a:r>
                        <a:rPr lang="el-GR" sz="1000" baseline="0" dirty="0" smtClean="0">
                          <a:effectLst/>
                          <a:latin typeface="Calibri" panose="020F0502020204030204" pitchFamily="34" charset="0"/>
                          <a:ea typeface="Times New Roman" panose="02020603050405020304" pitchFamily="18" charset="0"/>
                        </a:rPr>
                        <a:t>Δ</a:t>
                      </a:r>
                      <a:r>
                        <a:rPr lang="en-US" sz="1000" baseline="-25000" dirty="0" smtClean="0">
                          <a:effectLst/>
                          <a:latin typeface="Calibri" panose="020F0502020204030204" pitchFamily="34" charset="0"/>
                          <a:ea typeface="Times New Roman" panose="02020603050405020304" pitchFamily="18" charset="0"/>
                        </a:rPr>
                        <a:t>RB</a:t>
                      </a:r>
                      <a:r>
                        <a:rPr lang="en-US" sz="1000" baseline="0" dirty="0" smtClean="0">
                          <a:effectLst/>
                          <a:latin typeface="Calibri" panose="020F0502020204030204" pitchFamily="34" charset="0"/>
                          <a:ea typeface="Times New Roman" panose="02020603050405020304" pitchFamily="18" charset="0"/>
                        </a:rPr>
                        <a:t> =-1</a:t>
                      </a:r>
                      <a:r>
                        <a:rPr lang="en-GB" sz="1000" dirty="0">
                          <a:effectLst/>
                          <a:latin typeface="Calibri" panose="020F0502020204030204" pitchFamily="34" charset="0"/>
                        </a:rPr>
                        <a:t> for the first adjacent RB outside of the allocated bandwidth. </a:t>
                      </a:r>
                      <a:endParaRPr lang="en-US" sz="1000" dirty="0">
                        <a:effectLst/>
                        <a:latin typeface="Calibri" panose="020F0502020204030204" pitchFamily="34" charset="0"/>
                      </a:endParaRPr>
                    </a:p>
                    <a:p>
                      <a:pPr marL="540385" marR="0" indent="-540385" hangingPunct="0">
                        <a:spcBef>
                          <a:spcPts val="0"/>
                        </a:spcBef>
                        <a:spcAft>
                          <a:spcPts val="0"/>
                        </a:spcAft>
                      </a:pPr>
                      <a:r>
                        <a:rPr lang="en-GB" sz="1000" dirty="0">
                          <a:effectLst/>
                          <a:latin typeface="Calibri" panose="020F0502020204030204" pitchFamily="34" charset="0"/>
                        </a:rPr>
                        <a:t>NOTE 10: </a:t>
                      </a:r>
                      <a:r>
                        <a:rPr lang="en-GB" sz="1000" dirty="0" smtClean="0">
                          <a:effectLst/>
                          <a:latin typeface="Calibri" panose="020F0502020204030204" pitchFamily="34" charset="0"/>
                        </a:rPr>
                        <a:t>P</a:t>
                      </a:r>
                      <a:r>
                        <a:rPr lang="en-GB" sz="1000" baseline="-25000" dirty="0" smtClean="0">
                          <a:effectLst/>
                          <a:latin typeface="Calibri" panose="020F0502020204030204" pitchFamily="34" charset="0"/>
                        </a:rPr>
                        <a:t>RB</a:t>
                      </a:r>
                      <a:r>
                        <a:rPr lang="en-GB" sz="1000" dirty="0" smtClean="0">
                          <a:effectLst/>
                          <a:latin typeface="Calibri" panose="020F0502020204030204" pitchFamily="34" charset="0"/>
                        </a:rPr>
                        <a:t> is </a:t>
                      </a:r>
                      <a:r>
                        <a:rPr lang="en-GB" sz="1000" dirty="0">
                          <a:effectLst/>
                          <a:latin typeface="Calibri" panose="020F0502020204030204" pitchFamily="34" charset="0"/>
                        </a:rPr>
                        <a:t>the transmitted power per 180 kHz in allocated RBs, measured in </a:t>
                      </a:r>
                      <a:r>
                        <a:rPr lang="en-GB" sz="1000" dirty="0" err="1">
                          <a:effectLst/>
                          <a:latin typeface="Calibri" panose="020F0502020204030204" pitchFamily="34" charset="0"/>
                        </a:rPr>
                        <a:t>dBm</a:t>
                      </a:r>
                      <a:r>
                        <a:rPr lang="en-GB" sz="1000" dirty="0">
                          <a:effectLst/>
                          <a:latin typeface="Calibri" panose="020F0502020204030204" pitchFamily="34" charset="0"/>
                        </a:rPr>
                        <a:t>.</a:t>
                      </a:r>
                      <a:endParaRPr lang="en-US" sz="1000" dirty="0">
                        <a:effectLst/>
                        <a:latin typeface="Calibri" panose="020F0502020204030204" pitchFamily="34" charset="0"/>
                        <a:ea typeface="Times New Roman" panose="02020603050405020304" pitchFamily="18" charset="0"/>
                      </a:endParaRPr>
                    </a:p>
                  </a:txBody>
                  <a:tcPr marL="42083" marR="42083"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Footer Placeholder 4"/>
          <p:cNvSpPr>
            <a:spLocks noGrp="1"/>
          </p:cNvSpPr>
          <p:nvPr>
            <p:ph type="ftr" idx="14"/>
          </p:nvPr>
        </p:nvSpPr>
        <p:spPr/>
        <p:txBody>
          <a:bodyPr/>
          <a:lstStyle/>
          <a:p>
            <a:r>
              <a:rPr lang="en-GB" smtClean="0"/>
              <a:t>Daewon, Bin, Ilan</a:t>
            </a:r>
            <a:endParaRPr lang="en-GB" dirty="0"/>
          </a:p>
        </p:txBody>
      </p:sp>
      <p:sp>
        <p:nvSpPr>
          <p:cNvPr id="7" name="Date Placeholder 6"/>
          <p:cNvSpPr>
            <a:spLocks noGrp="1"/>
          </p:cNvSpPr>
          <p:nvPr>
            <p:ph type="dt" idx="15"/>
          </p:nvPr>
        </p:nvSpPr>
        <p:spPr/>
        <p:txBody>
          <a:bodyPr/>
          <a:lstStyle/>
          <a:p>
            <a:r>
              <a:rPr lang="en-US" smtClean="0"/>
              <a:t>September 2016</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341025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Requirement for LTE </a:t>
            </a:r>
            <a:r>
              <a:rPr lang="en-US" dirty="0" smtClean="0"/>
              <a:t>(3/5</a:t>
            </a:r>
            <a:r>
              <a:rPr lang="en-US" dirty="0"/>
              <a:t>)</a:t>
            </a:r>
          </a:p>
        </p:txBody>
      </p:sp>
      <p:sp>
        <p:nvSpPr>
          <p:cNvPr id="3" name="Content Placeholder 2"/>
          <p:cNvSpPr>
            <a:spLocks noGrp="1"/>
          </p:cNvSpPr>
          <p:nvPr>
            <p:ph idx="1"/>
          </p:nvPr>
        </p:nvSpPr>
        <p:spPr/>
        <p:txBody>
          <a:bodyPr/>
          <a:lstStyle/>
          <a:p>
            <a:pPr marL="0" indent="0">
              <a:buNone/>
            </a:pPr>
            <a:r>
              <a:rPr lang="en-GB" dirty="0" smtClean="0">
                <a:latin typeface="Calibri" panose="020F0502020204030204" pitchFamily="34" charset="0"/>
                <a:ea typeface="Times New Roman" panose="02020603050405020304" pitchFamily="18" charset="0"/>
              </a:rPr>
              <a:t>Unused Subcarrier Power Limit</a:t>
            </a:r>
          </a:p>
          <a:p>
            <a:r>
              <a:rPr lang="en-GB" dirty="0" smtClean="0">
                <a:latin typeface="Calibri" panose="020F0502020204030204" pitchFamily="34" charset="0"/>
                <a:ea typeface="Times New Roman" panose="02020603050405020304" pitchFamily="18" charset="0"/>
              </a:rPr>
              <a:t>Max{ -25 -10 log</a:t>
            </a:r>
            <a:r>
              <a:rPr lang="en-GB" baseline="-25000" dirty="0" smtClean="0">
                <a:latin typeface="Calibri" panose="020F0502020204030204" pitchFamily="34" charset="0"/>
                <a:ea typeface="Times New Roman" panose="02020603050405020304" pitchFamily="18" charset="0"/>
              </a:rPr>
              <a:t>10</a:t>
            </a:r>
            <a:r>
              <a:rPr lang="en-GB" dirty="0" smtClean="0">
                <a:latin typeface="Calibri" panose="020F0502020204030204" pitchFamily="34" charset="0"/>
                <a:ea typeface="Times New Roman" panose="02020603050405020304" pitchFamily="18" charset="0"/>
              </a:rPr>
              <a:t>(N</a:t>
            </a:r>
            <a:r>
              <a:rPr lang="en-GB" baseline="-25000" dirty="0" smtClean="0">
                <a:latin typeface="Calibri" panose="020F0502020204030204" pitchFamily="34" charset="0"/>
                <a:ea typeface="Times New Roman" panose="02020603050405020304" pitchFamily="18" charset="0"/>
              </a:rPr>
              <a:t>RB</a:t>
            </a:r>
            <a:r>
              <a:rPr lang="en-GB" dirty="0" smtClean="0">
                <a:latin typeface="Calibri" panose="020F0502020204030204" pitchFamily="34" charset="0"/>
                <a:ea typeface="Times New Roman" panose="02020603050405020304" pitchFamily="18" charset="0"/>
              </a:rPr>
              <a:t>/L</a:t>
            </a:r>
            <a:r>
              <a:rPr lang="en-GB" baseline="-25000" dirty="0" smtClean="0">
                <a:latin typeface="Calibri" panose="020F0502020204030204" pitchFamily="34" charset="0"/>
                <a:ea typeface="Times New Roman" panose="02020603050405020304" pitchFamily="18" charset="0"/>
              </a:rPr>
              <a:t>CRB</a:t>
            </a:r>
            <a:r>
              <a:rPr lang="en-GB" dirty="0" smtClean="0">
                <a:latin typeface="Calibri" panose="020F0502020204030204" pitchFamily="34" charset="0"/>
                <a:ea typeface="Times New Roman" panose="02020603050405020304" pitchFamily="18" charset="0"/>
              </a:rPr>
              <a:t>),  20log10EVM - 3  -5 (|</a:t>
            </a:r>
            <a:r>
              <a:rPr lang="el-GR" dirty="0" smtClean="0">
                <a:latin typeface="Calibri" panose="020F0502020204030204" pitchFamily="34" charset="0"/>
                <a:ea typeface="Times New Roman" panose="02020603050405020304" pitchFamily="18" charset="0"/>
              </a:rPr>
              <a:t>Δ</a:t>
            </a:r>
            <a:r>
              <a:rPr lang="en-US" baseline="-25000" dirty="0" smtClean="0">
                <a:latin typeface="Calibri" panose="020F0502020204030204" pitchFamily="34" charset="0"/>
                <a:ea typeface="Times New Roman" panose="02020603050405020304" pitchFamily="18" charset="0"/>
              </a:rPr>
              <a:t>RB</a:t>
            </a:r>
            <a:r>
              <a:rPr lang="en-US" dirty="0" smtClean="0">
                <a:latin typeface="Calibri" panose="020F0502020204030204" pitchFamily="34" charset="0"/>
                <a:ea typeface="Times New Roman" panose="02020603050405020304" pitchFamily="18" charset="0"/>
              </a:rPr>
              <a:t>|-1)/L</a:t>
            </a:r>
            <a:r>
              <a:rPr lang="en-US" baseline="-25000" dirty="0" smtClean="0">
                <a:latin typeface="Calibri" panose="020F0502020204030204" pitchFamily="34" charset="0"/>
                <a:ea typeface="Times New Roman" panose="02020603050405020304" pitchFamily="18" charset="0"/>
              </a:rPr>
              <a:t>CRB</a:t>
            </a:r>
            <a:r>
              <a:rPr lang="en-US" dirty="0" smtClean="0">
                <a:latin typeface="Calibri" panose="020F0502020204030204" pitchFamily="34" charset="0"/>
                <a:ea typeface="Times New Roman" panose="02020603050405020304" pitchFamily="18" charset="0"/>
              </a:rPr>
              <a:t>, -57dBm/180kHz - P</a:t>
            </a:r>
            <a:r>
              <a:rPr lang="en-US" baseline="-25000" dirty="0" smtClean="0">
                <a:latin typeface="Calibri" panose="020F0502020204030204" pitchFamily="34" charset="0"/>
                <a:ea typeface="Times New Roman" panose="02020603050405020304" pitchFamily="18" charset="0"/>
              </a:rPr>
              <a:t>RB </a:t>
            </a:r>
            <a:r>
              <a:rPr lang="en-GB" dirty="0" smtClean="0">
                <a:latin typeface="Calibri" panose="020F0502020204030204" pitchFamily="34" charset="0"/>
                <a:ea typeface="Times New Roman" panose="02020603050405020304" pitchFamily="18" charset="0"/>
              </a:rPr>
              <a:t>}</a:t>
            </a:r>
          </a:p>
          <a:p>
            <a:pPr lvl="1"/>
            <a:r>
              <a:rPr lang="en-GB" dirty="0" smtClean="0">
                <a:latin typeface="Calibri" panose="020F0502020204030204" pitchFamily="34" charset="0"/>
                <a:ea typeface="Times New Roman" panose="02020603050405020304" pitchFamily="18" charset="0"/>
              </a:rPr>
              <a:t>In units of resource blocks (RB) (i.e. 180kHz)</a:t>
            </a:r>
          </a:p>
          <a:p>
            <a:pPr lvl="1"/>
            <a:r>
              <a:rPr lang="en-GB" dirty="0" smtClean="0">
                <a:latin typeface="Calibri" panose="020F0502020204030204" pitchFamily="34" charset="0"/>
                <a:ea typeface="Times New Roman" panose="02020603050405020304" pitchFamily="18" charset="0"/>
              </a:rPr>
              <a:t>N</a:t>
            </a:r>
            <a:r>
              <a:rPr lang="en-GB" baseline="-25000" dirty="0" smtClean="0">
                <a:latin typeface="Calibri" panose="020F0502020204030204" pitchFamily="34" charset="0"/>
                <a:ea typeface="Times New Roman" panose="02020603050405020304" pitchFamily="18" charset="0"/>
              </a:rPr>
              <a:t>RB</a:t>
            </a:r>
            <a:r>
              <a:rPr lang="en-GB" dirty="0" smtClean="0">
                <a:latin typeface="Calibri" panose="020F0502020204030204" pitchFamily="34" charset="0"/>
                <a:ea typeface="Times New Roman" panose="02020603050405020304" pitchFamily="18" charset="0"/>
              </a:rPr>
              <a:t>: number of RB in the system (in 20MHz, 100 RB)</a:t>
            </a:r>
          </a:p>
          <a:p>
            <a:pPr lvl="1"/>
            <a:r>
              <a:rPr lang="en-GB" dirty="0" smtClean="0">
                <a:latin typeface="Calibri" panose="020F0502020204030204" pitchFamily="34" charset="0"/>
                <a:ea typeface="Times New Roman" panose="02020603050405020304" pitchFamily="18" charset="0"/>
              </a:rPr>
              <a:t>L</a:t>
            </a:r>
            <a:r>
              <a:rPr lang="en-GB" baseline="-25000" dirty="0" smtClean="0">
                <a:latin typeface="Calibri" panose="020F0502020204030204" pitchFamily="34" charset="0"/>
                <a:ea typeface="Times New Roman" panose="02020603050405020304" pitchFamily="18" charset="0"/>
              </a:rPr>
              <a:t>CRB</a:t>
            </a:r>
            <a:r>
              <a:rPr lang="en-GB" dirty="0" smtClean="0">
                <a:latin typeface="Calibri" panose="020F0502020204030204" pitchFamily="34" charset="0"/>
                <a:ea typeface="Times New Roman" panose="02020603050405020304" pitchFamily="18" charset="0"/>
              </a:rPr>
              <a:t>: number of RB allocated to user</a:t>
            </a:r>
          </a:p>
          <a:p>
            <a:pPr lvl="1"/>
            <a:r>
              <a:rPr lang="el-GR" dirty="0">
                <a:latin typeface="Calibri" panose="020F0502020204030204" pitchFamily="34" charset="0"/>
                <a:ea typeface="Times New Roman" panose="02020603050405020304" pitchFamily="18" charset="0"/>
              </a:rPr>
              <a:t>Δ</a:t>
            </a:r>
            <a:r>
              <a:rPr lang="en-US" baseline="-25000" dirty="0" smtClean="0">
                <a:latin typeface="Calibri" panose="020F0502020204030204" pitchFamily="34" charset="0"/>
                <a:ea typeface="Times New Roman" panose="02020603050405020304" pitchFamily="18" charset="0"/>
              </a:rPr>
              <a:t>RB</a:t>
            </a:r>
            <a:r>
              <a:rPr lang="en-US" dirty="0" smtClean="0">
                <a:latin typeface="Calibri" panose="020F0502020204030204" pitchFamily="34" charset="0"/>
                <a:ea typeface="Times New Roman" panose="02020603050405020304" pitchFamily="18" charset="0"/>
              </a:rPr>
              <a:t>: distance between measurement RB and allocated RB to user. (</a:t>
            </a:r>
            <a:r>
              <a:rPr lang="el-GR" dirty="0">
                <a:latin typeface="Calibri" panose="020F0502020204030204" pitchFamily="34" charset="0"/>
                <a:ea typeface="Times New Roman" panose="02020603050405020304" pitchFamily="18" charset="0"/>
              </a:rPr>
              <a:t>Δ</a:t>
            </a:r>
            <a:r>
              <a:rPr lang="en-US" baseline="-25000" dirty="0" smtClean="0">
                <a:latin typeface="Calibri" panose="020F0502020204030204" pitchFamily="34" charset="0"/>
                <a:ea typeface="Times New Roman" panose="02020603050405020304" pitchFamily="18" charset="0"/>
              </a:rPr>
              <a:t>RB</a:t>
            </a:r>
            <a:r>
              <a:rPr lang="en-US" dirty="0" smtClean="0">
                <a:latin typeface="Calibri" panose="020F0502020204030204" pitchFamily="34" charset="0"/>
                <a:ea typeface="Times New Roman" panose="02020603050405020304" pitchFamily="18" charset="0"/>
              </a:rPr>
              <a:t> = +/-1, is the RBs right next to the allocated RBs)</a:t>
            </a:r>
          </a:p>
          <a:p>
            <a:pPr lvl="1"/>
            <a:r>
              <a:rPr lang="en-US" dirty="0" smtClean="0">
                <a:latin typeface="Calibri" panose="020F0502020204030204" pitchFamily="34" charset="0"/>
                <a:ea typeface="Times New Roman" panose="02020603050405020304" pitchFamily="18" charset="0"/>
              </a:rPr>
              <a:t>PRB</a:t>
            </a:r>
            <a:r>
              <a:rPr lang="en-US" dirty="0">
                <a:latin typeface="Calibri" panose="020F0502020204030204" pitchFamily="34" charset="0"/>
                <a:ea typeface="Times New Roman" panose="02020603050405020304" pitchFamily="18" charset="0"/>
              </a:rPr>
              <a:t>: </a:t>
            </a:r>
            <a:r>
              <a:rPr lang="en-US" dirty="0" smtClean="0">
                <a:latin typeface="Calibri" panose="020F0502020204030204" pitchFamily="34" charset="0"/>
                <a:ea typeface="Times New Roman" panose="02020603050405020304" pitchFamily="18" charset="0"/>
              </a:rPr>
              <a:t>transmitted </a:t>
            </a:r>
            <a:r>
              <a:rPr lang="en-US" dirty="0">
                <a:latin typeface="Calibri" panose="020F0502020204030204" pitchFamily="34" charset="0"/>
                <a:ea typeface="Times New Roman" panose="02020603050405020304" pitchFamily="18" charset="0"/>
              </a:rPr>
              <a:t>power per 180 kHz in allocated RBs, measured in </a:t>
            </a:r>
            <a:r>
              <a:rPr lang="en-US" dirty="0" err="1" smtClean="0">
                <a:latin typeface="Calibri" panose="020F0502020204030204" pitchFamily="34" charset="0"/>
                <a:ea typeface="Times New Roman" panose="02020603050405020304" pitchFamily="18" charset="0"/>
              </a:rPr>
              <a:t>dBm</a:t>
            </a:r>
            <a:endParaRPr lang="en-US" dirty="0" smtClean="0">
              <a:ea typeface="Times New Roman" panose="02020603050405020304" pitchFamily="18" charset="0"/>
            </a:endParaRPr>
          </a:p>
          <a:p>
            <a:endParaRPr lang="en-GB" dirty="0" smtClean="0">
              <a:latin typeface="Calibri" panose="020F0502020204030204" pitchFamily="34" charset="0"/>
              <a:ea typeface="Times New Roman" panose="02020603050405020304" pitchFamily="18" charset="0"/>
            </a:endParaRPr>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Daewon, Bin, Ilan</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4477487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Requirement for LTE </a:t>
            </a:r>
            <a:r>
              <a:rPr lang="en-US" dirty="0" smtClean="0"/>
              <a:t>(4/5</a:t>
            </a:r>
            <a:r>
              <a:rPr lang="en-US" dirty="0"/>
              <a:t>)</a:t>
            </a:r>
          </a:p>
        </p:txBody>
      </p:sp>
      <p:sp>
        <p:nvSpPr>
          <p:cNvPr id="24" name="TextBox 23"/>
          <p:cNvSpPr txBox="1"/>
          <p:nvPr/>
        </p:nvSpPr>
        <p:spPr>
          <a:xfrm>
            <a:off x="483331" y="1768883"/>
            <a:ext cx="4910255" cy="1200329"/>
          </a:xfrm>
          <a:prstGeom prst="rect">
            <a:avLst/>
          </a:prstGeom>
          <a:noFill/>
        </p:spPr>
        <p:txBody>
          <a:bodyPr wrap="none" rtlCol="0">
            <a:spAutoFit/>
          </a:bodyPr>
          <a:lstStyle/>
          <a:p>
            <a:r>
              <a:rPr lang="en-US" sz="1800" b="1" u="sng" dirty="0" smtClean="0"/>
              <a:t>Low MCS, Small RU Case</a:t>
            </a:r>
          </a:p>
          <a:p>
            <a:r>
              <a:rPr lang="en-US" sz="1800" dirty="0" smtClean="0"/>
              <a:t>QPSK 3/4: EVM -13dB</a:t>
            </a:r>
          </a:p>
          <a:p>
            <a:r>
              <a:rPr lang="en-US" sz="1800" dirty="0" smtClean="0"/>
              <a:t>26-Tone RU (e.g. 2MHz) (N</a:t>
            </a:r>
            <a:r>
              <a:rPr lang="en-US" sz="1800" baseline="-25000" dirty="0" smtClean="0"/>
              <a:t>RB</a:t>
            </a:r>
            <a:r>
              <a:rPr lang="en-US" sz="1800" dirty="0" smtClean="0"/>
              <a:t> = 100, L</a:t>
            </a:r>
            <a:r>
              <a:rPr lang="en-US" sz="1800" baseline="-25000" dirty="0" smtClean="0"/>
              <a:t>CRB</a:t>
            </a:r>
            <a:r>
              <a:rPr lang="en-US" sz="1800" dirty="0" smtClean="0"/>
              <a:t> = 12)</a:t>
            </a:r>
          </a:p>
          <a:p>
            <a:r>
              <a:rPr lang="en-US" sz="1800" dirty="0"/>
              <a:t>106-Tone RU (e.g. 2MHz) (N</a:t>
            </a:r>
            <a:r>
              <a:rPr lang="en-US" sz="1800" baseline="-25000" dirty="0"/>
              <a:t>RB</a:t>
            </a:r>
            <a:r>
              <a:rPr lang="en-US" sz="1800" dirty="0"/>
              <a:t> = 100, L</a:t>
            </a:r>
            <a:r>
              <a:rPr lang="en-US" sz="1800" baseline="-25000" dirty="0"/>
              <a:t>CRB</a:t>
            </a:r>
            <a:r>
              <a:rPr lang="en-US" sz="1800" dirty="0"/>
              <a:t> = 46) </a:t>
            </a:r>
          </a:p>
        </p:txBody>
      </p:sp>
      <p:sp>
        <p:nvSpPr>
          <p:cNvPr id="3" name="Footer Placeholder 2"/>
          <p:cNvSpPr>
            <a:spLocks noGrp="1"/>
          </p:cNvSpPr>
          <p:nvPr>
            <p:ph type="ftr" idx="14"/>
          </p:nvPr>
        </p:nvSpPr>
        <p:spPr/>
        <p:txBody>
          <a:bodyPr/>
          <a:lstStyle/>
          <a:p>
            <a:r>
              <a:rPr lang="en-GB" smtClean="0"/>
              <a:t>Daewon, Bin, Ilan</a:t>
            </a:r>
            <a:endParaRPr lang="en-GB" dirty="0"/>
          </a:p>
        </p:txBody>
      </p:sp>
      <p:sp>
        <p:nvSpPr>
          <p:cNvPr id="35" name="Date Placeholder 34"/>
          <p:cNvSpPr>
            <a:spLocks noGrp="1"/>
          </p:cNvSpPr>
          <p:nvPr>
            <p:ph type="dt" idx="15"/>
          </p:nvPr>
        </p:nvSpPr>
        <p:spPr/>
        <p:txBody>
          <a:bodyPr/>
          <a:lstStyle/>
          <a:p>
            <a:r>
              <a:rPr lang="en-US" smtClean="0"/>
              <a:t>September 2016</a:t>
            </a:r>
            <a:endParaRPr lang="en-GB" dirty="0"/>
          </a:p>
        </p:txBody>
      </p:sp>
      <p:cxnSp>
        <p:nvCxnSpPr>
          <p:cNvPr id="65" name="Straight Connector 64"/>
          <p:cNvCxnSpPr/>
          <p:nvPr/>
        </p:nvCxnSpPr>
        <p:spPr>
          <a:xfrm flipH="1">
            <a:off x="2300508" y="5346492"/>
            <a:ext cx="3560860" cy="0"/>
          </a:xfrm>
          <a:prstGeom prst="line">
            <a:avLst/>
          </a:prstGeom>
          <a:noFill/>
          <a:ln w="9525" cap="flat" cmpd="sng" algn="ctr">
            <a:solidFill>
              <a:srgbClr val="000000"/>
            </a:solidFill>
            <a:prstDash val="solid"/>
            <a:headEnd type="arrow" w="med" len="med"/>
            <a:tailEnd type="arrow" w="med" len="med"/>
          </a:ln>
          <a:effectLst/>
        </p:spPr>
      </p:cxnSp>
      <p:grpSp>
        <p:nvGrpSpPr>
          <p:cNvPr id="66" name="Group 65"/>
          <p:cNvGrpSpPr/>
          <p:nvPr/>
        </p:nvGrpSpPr>
        <p:grpSpPr>
          <a:xfrm>
            <a:off x="2732088" y="3385612"/>
            <a:ext cx="2936240" cy="1849120"/>
            <a:chOff x="2407920" y="1046480"/>
            <a:chExt cx="2936240" cy="1849120"/>
          </a:xfrm>
        </p:grpSpPr>
        <p:cxnSp>
          <p:nvCxnSpPr>
            <p:cNvPr id="67" name="Straight Connector 66"/>
            <p:cNvCxnSpPr/>
            <p:nvPr/>
          </p:nvCxnSpPr>
          <p:spPr>
            <a:xfrm flipV="1">
              <a:off x="2407920" y="2621280"/>
              <a:ext cx="1310640" cy="274320"/>
            </a:xfrm>
            <a:prstGeom prst="line">
              <a:avLst/>
            </a:prstGeom>
            <a:noFill/>
            <a:ln w="19050" cap="flat" cmpd="sng" algn="ctr">
              <a:solidFill>
                <a:srgbClr val="0070C0"/>
              </a:solidFill>
              <a:prstDash val="sysDash"/>
            </a:ln>
            <a:effectLst/>
          </p:spPr>
        </p:cxnSp>
        <p:cxnSp>
          <p:nvCxnSpPr>
            <p:cNvPr id="68" name="Straight Connector 67"/>
            <p:cNvCxnSpPr/>
            <p:nvPr/>
          </p:nvCxnSpPr>
          <p:spPr>
            <a:xfrm flipV="1">
              <a:off x="3718560" y="2265680"/>
              <a:ext cx="345440" cy="345440"/>
            </a:xfrm>
            <a:prstGeom prst="line">
              <a:avLst/>
            </a:prstGeom>
            <a:noFill/>
            <a:ln w="19050" cap="flat" cmpd="sng" algn="ctr">
              <a:solidFill>
                <a:srgbClr val="0070C0"/>
              </a:solidFill>
              <a:prstDash val="sysDash"/>
            </a:ln>
            <a:effectLst/>
          </p:spPr>
        </p:cxnSp>
        <p:cxnSp>
          <p:nvCxnSpPr>
            <p:cNvPr id="69" name="Straight Connector 68"/>
            <p:cNvCxnSpPr/>
            <p:nvPr/>
          </p:nvCxnSpPr>
          <p:spPr>
            <a:xfrm flipV="1">
              <a:off x="4064000" y="1046480"/>
              <a:ext cx="60960" cy="1229360"/>
            </a:xfrm>
            <a:prstGeom prst="line">
              <a:avLst/>
            </a:prstGeom>
            <a:noFill/>
            <a:ln w="19050" cap="flat" cmpd="sng" algn="ctr">
              <a:solidFill>
                <a:srgbClr val="0070C0"/>
              </a:solidFill>
              <a:prstDash val="sysDash"/>
            </a:ln>
            <a:effectLst/>
          </p:spPr>
        </p:cxnSp>
        <p:cxnSp>
          <p:nvCxnSpPr>
            <p:cNvPr id="70" name="Straight Connector 69"/>
            <p:cNvCxnSpPr/>
            <p:nvPr/>
          </p:nvCxnSpPr>
          <p:spPr>
            <a:xfrm>
              <a:off x="4135120" y="1046480"/>
              <a:ext cx="223520" cy="0"/>
            </a:xfrm>
            <a:prstGeom prst="line">
              <a:avLst/>
            </a:prstGeom>
            <a:noFill/>
            <a:ln w="19050" cap="flat" cmpd="sng" algn="ctr">
              <a:solidFill>
                <a:srgbClr val="0070C0"/>
              </a:solidFill>
              <a:prstDash val="sysDash"/>
            </a:ln>
            <a:effectLst/>
          </p:spPr>
        </p:cxnSp>
        <p:cxnSp>
          <p:nvCxnSpPr>
            <p:cNvPr id="71" name="Straight Connector 70"/>
            <p:cNvCxnSpPr/>
            <p:nvPr/>
          </p:nvCxnSpPr>
          <p:spPr>
            <a:xfrm>
              <a:off x="4358640" y="1046480"/>
              <a:ext cx="60960" cy="1219200"/>
            </a:xfrm>
            <a:prstGeom prst="line">
              <a:avLst/>
            </a:prstGeom>
            <a:noFill/>
            <a:ln w="19050" cap="flat" cmpd="sng" algn="ctr">
              <a:solidFill>
                <a:srgbClr val="0070C0"/>
              </a:solidFill>
              <a:prstDash val="sysDash"/>
            </a:ln>
            <a:effectLst/>
          </p:spPr>
        </p:cxnSp>
        <p:cxnSp>
          <p:nvCxnSpPr>
            <p:cNvPr id="72" name="Straight Connector 71"/>
            <p:cNvCxnSpPr/>
            <p:nvPr/>
          </p:nvCxnSpPr>
          <p:spPr>
            <a:xfrm>
              <a:off x="4419600" y="2265680"/>
              <a:ext cx="345440" cy="365760"/>
            </a:xfrm>
            <a:prstGeom prst="line">
              <a:avLst/>
            </a:prstGeom>
            <a:noFill/>
            <a:ln w="19050" cap="flat" cmpd="sng" algn="ctr">
              <a:solidFill>
                <a:srgbClr val="0070C0"/>
              </a:solidFill>
              <a:prstDash val="sysDash"/>
            </a:ln>
            <a:effectLst/>
          </p:spPr>
        </p:cxnSp>
        <p:cxnSp>
          <p:nvCxnSpPr>
            <p:cNvPr id="73" name="Straight Connector 72"/>
            <p:cNvCxnSpPr/>
            <p:nvPr/>
          </p:nvCxnSpPr>
          <p:spPr>
            <a:xfrm>
              <a:off x="4765040" y="2641600"/>
              <a:ext cx="579120" cy="132080"/>
            </a:xfrm>
            <a:prstGeom prst="line">
              <a:avLst/>
            </a:prstGeom>
            <a:noFill/>
            <a:ln w="19050" cap="flat" cmpd="sng" algn="ctr">
              <a:solidFill>
                <a:srgbClr val="0070C0"/>
              </a:solidFill>
              <a:prstDash val="sysDash"/>
            </a:ln>
            <a:effectLst/>
          </p:spPr>
        </p:cxnSp>
      </p:grpSp>
      <p:cxnSp>
        <p:nvCxnSpPr>
          <p:cNvPr id="76" name="Straight Connector 75"/>
          <p:cNvCxnSpPr/>
          <p:nvPr/>
        </p:nvCxnSpPr>
        <p:spPr>
          <a:xfrm flipH="1">
            <a:off x="3076500" y="4655612"/>
            <a:ext cx="1268488" cy="754588"/>
          </a:xfrm>
          <a:prstGeom prst="line">
            <a:avLst/>
          </a:prstGeom>
          <a:noFill/>
          <a:ln w="28575" cap="flat" cmpd="sng" algn="ctr">
            <a:solidFill>
              <a:srgbClr val="00B050"/>
            </a:solidFill>
            <a:prstDash val="solid"/>
          </a:ln>
          <a:effectLst/>
        </p:spPr>
      </p:cxnSp>
      <p:cxnSp>
        <p:nvCxnSpPr>
          <p:cNvPr id="77" name="Straight Connector 76"/>
          <p:cNvCxnSpPr/>
          <p:nvPr/>
        </p:nvCxnSpPr>
        <p:spPr>
          <a:xfrm flipH="1" flipV="1">
            <a:off x="4766309" y="4614972"/>
            <a:ext cx="1066166" cy="751825"/>
          </a:xfrm>
          <a:prstGeom prst="line">
            <a:avLst/>
          </a:prstGeom>
          <a:noFill/>
          <a:ln w="28575" cap="flat" cmpd="sng" algn="ctr">
            <a:solidFill>
              <a:srgbClr val="00B050"/>
            </a:solidFill>
            <a:prstDash val="solid"/>
          </a:ln>
          <a:effectLst/>
        </p:spPr>
      </p:cxnSp>
      <p:cxnSp>
        <p:nvCxnSpPr>
          <p:cNvPr id="78" name="Straight Connector 77"/>
          <p:cNvCxnSpPr/>
          <p:nvPr/>
        </p:nvCxnSpPr>
        <p:spPr>
          <a:xfrm flipH="1">
            <a:off x="2497248" y="5288279"/>
            <a:ext cx="3695480" cy="27733"/>
          </a:xfrm>
          <a:prstGeom prst="line">
            <a:avLst/>
          </a:prstGeom>
          <a:noFill/>
          <a:ln w="28575" cap="flat" cmpd="sng" algn="ctr">
            <a:solidFill>
              <a:srgbClr val="00B050"/>
            </a:solidFill>
            <a:prstDash val="solid"/>
          </a:ln>
          <a:effectLst/>
        </p:spPr>
      </p:cxnSp>
      <p:sp>
        <p:nvSpPr>
          <p:cNvPr id="79" name="TextBox 78"/>
          <p:cNvSpPr txBox="1"/>
          <p:nvPr/>
        </p:nvSpPr>
        <p:spPr>
          <a:xfrm>
            <a:off x="1640921" y="5112812"/>
            <a:ext cx="930383"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26 RU</a:t>
            </a:r>
            <a:endParaRPr lang="en-US" sz="1200" b="1" dirty="0">
              <a:solidFill>
                <a:srgbClr val="00B050"/>
              </a:solidFill>
              <a:latin typeface="Times New Roman" pitchFamily="18" charset="0"/>
              <a:ea typeface="+mn-ea"/>
            </a:endParaRPr>
          </a:p>
        </p:txBody>
      </p:sp>
      <p:cxnSp>
        <p:nvCxnSpPr>
          <p:cNvPr id="80" name="Straight Arrow Connector 79"/>
          <p:cNvCxnSpPr/>
          <p:nvPr/>
        </p:nvCxnSpPr>
        <p:spPr>
          <a:xfrm flipV="1">
            <a:off x="4097338" y="3223052"/>
            <a:ext cx="0" cy="2123440"/>
          </a:xfrm>
          <a:prstGeom prst="straightConnector1">
            <a:avLst/>
          </a:prstGeom>
          <a:noFill/>
          <a:ln w="9525" cap="flat" cmpd="sng" algn="ctr">
            <a:solidFill>
              <a:srgbClr val="000000"/>
            </a:solidFill>
            <a:prstDash val="solid"/>
            <a:tailEnd type="triangle"/>
          </a:ln>
          <a:effectLst/>
        </p:spPr>
      </p:cxnSp>
      <p:sp>
        <p:nvSpPr>
          <p:cNvPr id="81" name="TextBox 80"/>
          <p:cNvSpPr txBox="1"/>
          <p:nvPr/>
        </p:nvSpPr>
        <p:spPr>
          <a:xfrm>
            <a:off x="4311941" y="3154333"/>
            <a:ext cx="1133644" cy="276999"/>
          </a:xfrm>
          <a:prstGeom prst="rect">
            <a:avLst/>
          </a:prstGeom>
          <a:noFill/>
        </p:spPr>
        <p:txBody>
          <a:bodyPr wrap="none" rtlCol="0">
            <a:spAutoFit/>
          </a:bodyPr>
          <a:lstStyle/>
          <a:p>
            <a:pPr defTabSz="914400">
              <a:buClrTx/>
              <a:buSzTx/>
              <a:buFontTx/>
              <a:buNone/>
            </a:pPr>
            <a:r>
              <a:rPr lang="en-US" sz="1200" dirty="0" smtClean="0">
                <a:solidFill>
                  <a:srgbClr val="000000"/>
                </a:solidFill>
                <a:latin typeface="Times New Roman" pitchFamily="18" charset="0"/>
                <a:ea typeface="+mn-ea"/>
              </a:rPr>
              <a:t>EVM: -13 [dB]</a:t>
            </a:r>
            <a:endParaRPr lang="en-US" sz="1200" dirty="0">
              <a:solidFill>
                <a:srgbClr val="000000"/>
              </a:solidFill>
              <a:latin typeface="Times New Roman" pitchFamily="18" charset="0"/>
              <a:ea typeface="+mn-ea"/>
            </a:endParaRPr>
          </a:p>
        </p:txBody>
      </p:sp>
      <p:sp>
        <p:nvSpPr>
          <p:cNvPr id="83" name="TextBox 82"/>
          <p:cNvSpPr txBox="1"/>
          <p:nvPr/>
        </p:nvSpPr>
        <p:spPr>
          <a:xfrm>
            <a:off x="6146991" y="5100535"/>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a:t>
            </a:r>
            <a:r>
              <a:rPr lang="en-US" sz="1200" b="1" dirty="0">
                <a:solidFill>
                  <a:srgbClr val="00B050"/>
                </a:solidFill>
                <a:latin typeface="Times New Roman" pitchFamily="18" charset="0"/>
                <a:ea typeface="+mn-ea"/>
              </a:rPr>
              <a:t>34.21 </a:t>
            </a:r>
            <a:r>
              <a:rPr lang="en-US" sz="1200" b="1" dirty="0" smtClean="0">
                <a:solidFill>
                  <a:srgbClr val="00B050"/>
                </a:solidFill>
                <a:latin typeface="Times New Roman" pitchFamily="18" charset="0"/>
                <a:ea typeface="+mn-ea"/>
              </a:rPr>
              <a:t>[dB] (= -25-10log10(100/12))</a:t>
            </a:r>
            <a:endParaRPr lang="en-US" sz="1200" b="1" dirty="0">
              <a:solidFill>
                <a:srgbClr val="00B050"/>
              </a:solidFill>
              <a:latin typeface="Times New Roman" pitchFamily="18" charset="0"/>
              <a:ea typeface="+mn-ea"/>
            </a:endParaRPr>
          </a:p>
        </p:txBody>
      </p:sp>
      <p:sp>
        <p:nvSpPr>
          <p:cNvPr id="84" name="TextBox 83"/>
          <p:cNvSpPr txBox="1"/>
          <p:nvPr/>
        </p:nvSpPr>
        <p:spPr>
          <a:xfrm>
            <a:off x="483331" y="1768883"/>
            <a:ext cx="4910255" cy="1200329"/>
          </a:xfrm>
          <a:prstGeom prst="rect">
            <a:avLst/>
          </a:prstGeom>
          <a:noFill/>
        </p:spPr>
        <p:txBody>
          <a:bodyPr wrap="none" rtlCol="0">
            <a:spAutoFit/>
          </a:bodyPr>
          <a:lstStyle/>
          <a:p>
            <a:pPr defTabSz="914400">
              <a:buClrTx/>
              <a:buSzTx/>
              <a:buFontTx/>
              <a:buNone/>
            </a:pPr>
            <a:r>
              <a:rPr lang="en-US" sz="1800" b="1" u="sng" dirty="0" smtClean="0">
                <a:solidFill>
                  <a:srgbClr val="000000"/>
                </a:solidFill>
                <a:latin typeface="Times New Roman" pitchFamily="18" charset="0"/>
                <a:ea typeface="+mn-ea"/>
              </a:rPr>
              <a:t>Example1: Low MCS, Small RU Case</a:t>
            </a:r>
          </a:p>
          <a:p>
            <a:pPr defTabSz="914400">
              <a:buClrTx/>
              <a:buSzTx/>
              <a:buFontTx/>
              <a:buNone/>
            </a:pPr>
            <a:r>
              <a:rPr lang="en-US" sz="1800" dirty="0" smtClean="0">
                <a:solidFill>
                  <a:srgbClr val="000000"/>
                </a:solidFill>
                <a:latin typeface="Times New Roman" pitchFamily="18" charset="0"/>
                <a:ea typeface="+mn-ea"/>
              </a:rPr>
              <a:t>QPSK 3/4: EVM -13 [dB]</a:t>
            </a:r>
          </a:p>
          <a:p>
            <a:pPr defTabSz="914400">
              <a:buClrTx/>
              <a:buSzTx/>
              <a:buFontTx/>
              <a:buNone/>
            </a:pPr>
            <a:r>
              <a:rPr lang="en-US" sz="1800" dirty="0" smtClean="0">
                <a:solidFill>
                  <a:srgbClr val="000000"/>
                </a:solidFill>
                <a:latin typeface="Times New Roman" pitchFamily="18" charset="0"/>
                <a:ea typeface="+mn-ea"/>
              </a:rPr>
              <a:t>26-Tone RU (e.g. 2MHz) (N</a:t>
            </a:r>
            <a:r>
              <a:rPr lang="en-US" sz="1800" baseline="-25000" dirty="0" smtClean="0">
                <a:solidFill>
                  <a:srgbClr val="000000"/>
                </a:solidFill>
                <a:latin typeface="Times New Roman" pitchFamily="18" charset="0"/>
                <a:ea typeface="+mn-ea"/>
              </a:rPr>
              <a:t>RB</a:t>
            </a:r>
            <a:r>
              <a:rPr lang="en-US" sz="1800" dirty="0" smtClean="0">
                <a:solidFill>
                  <a:srgbClr val="000000"/>
                </a:solidFill>
                <a:latin typeface="Times New Roman" pitchFamily="18" charset="0"/>
                <a:ea typeface="+mn-ea"/>
              </a:rPr>
              <a:t> = 100, L</a:t>
            </a:r>
            <a:r>
              <a:rPr lang="en-US" sz="1800" baseline="-25000" dirty="0" smtClean="0">
                <a:solidFill>
                  <a:srgbClr val="000000"/>
                </a:solidFill>
                <a:latin typeface="Times New Roman" pitchFamily="18" charset="0"/>
                <a:ea typeface="+mn-ea"/>
              </a:rPr>
              <a:t>CRB</a:t>
            </a:r>
            <a:r>
              <a:rPr lang="en-US" sz="1800" dirty="0" smtClean="0">
                <a:solidFill>
                  <a:srgbClr val="000000"/>
                </a:solidFill>
                <a:latin typeface="Times New Roman" pitchFamily="18" charset="0"/>
                <a:ea typeface="+mn-ea"/>
              </a:rPr>
              <a:t> = 12)</a:t>
            </a:r>
          </a:p>
          <a:p>
            <a:pPr defTabSz="914400">
              <a:buClrTx/>
              <a:buSzTx/>
              <a:buFontTx/>
              <a:buNone/>
            </a:pPr>
            <a:r>
              <a:rPr lang="en-US" sz="1800" dirty="0">
                <a:solidFill>
                  <a:srgbClr val="000000"/>
                </a:solidFill>
                <a:latin typeface="Times New Roman" pitchFamily="18" charset="0"/>
                <a:ea typeface="+mn-ea"/>
              </a:rPr>
              <a:t>106-Tone RU (e.g. 2MHz) (N</a:t>
            </a:r>
            <a:r>
              <a:rPr lang="en-US" sz="1800" baseline="-25000" dirty="0">
                <a:solidFill>
                  <a:srgbClr val="000000"/>
                </a:solidFill>
                <a:latin typeface="Times New Roman" pitchFamily="18" charset="0"/>
                <a:ea typeface="+mn-ea"/>
              </a:rPr>
              <a:t>RB</a:t>
            </a:r>
            <a:r>
              <a:rPr lang="en-US" sz="1800" dirty="0">
                <a:solidFill>
                  <a:srgbClr val="000000"/>
                </a:solidFill>
                <a:latin typeface="Times New Roman" pitchFamily="18" charset="0"/>
                <a:ea typeface="+mn-ea"/>
              </a:rPr>
              <a:t> = 100, L</a:t>
            </a:r>
            <a:r>
              <a:rPr lang="en-US" sz="1800" baseline="-25000" dirty="0">
                <a:solidFill>
                  <a:srgbClr val="000000"/>
                </a:solidFill>
                <a:latin typeface="Times New Roman" pitchFamily="18" charset="0"/>
                <a:ea typeface="+mn-ea"/>
              </a:rPr>
              <a:t>CRB</a:t>
            </a:r>
            <a:r>
              <a:rPr lang="en-US" sz="1800" dirty="0">
                <a:solidFill>
                  <a:srgbClr val="000000"/>
                </a:solidFill>
                <a:latin typeface="Times New Roman" pitchFamily="18" charset="0"/>
                <a:ea typeface="+mn-ea"/>
              </a:rPr>
              <a:t> = 46) </a:t>
            </a:r>
          </a:p>
        </p:txBody>
      </p:sp>
      <p:cxnSp>
        <p:nvCxnSpPr>
          <p:cNvPr id="85" name="Straight Connector 84"/>
          <p:cNvCxnSpPr/>
          <p:nvPr/>
        </p:nvCxnSpPr>
        <p:spPr>
          <a:xfrm>
            <a:off x="2566988" y="4420793"/>
            <a:ext cx="3642360" cy="0"/>
          </a:xfrm>
          <a:prstGeom prst="line">
            <a:avLst/>
          </a:prstGeom>
          <a:noFill/>
          <a:ln w="19050" cap="flat" cmpd="sng" algn="ctr">
            <a:solidFill>
              <a:srgbClr val="0070C0"/>
            </a:solidFill>
            <a:prstDash val="solid"/>
          </a:ln>
          <a:effectLst/>
        </p:spPr>
      </p:cxnSp>
      <p:sp>
        <p:nvSpPr>
          <p:cNvPr id="86" name="TextBox 85"/>
          <p:cNvSpPr txBox="1"/>
          <p:nvPr/>
        </p:nvSpPr>
        <p:spPr>
          <a:xfrm>
            <a:off x="2083998" y="4165379"/>
            <a:ext cx="543739"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EVM</a:t>
            </a:r>
            <a:endParaRPr lang="en-US" sz="1200" b="1" dirty="0">
              <a:solidFill>
                <a:srgbClr val="0070C0"/>
              </a:solidFill>
              <a:latin typeface="Times New Roman" pitchFamily="18" charset="0"/>
              <a:ea typeface="+mn-ea"/>
            </a:endParaRPr>
          </a:p>
        </p:txBody>
      </p:sp>
      <p:sp>
        <p:nvSpPr>
          <p:cNvPr id="87" name="TextBox 86"/>
          <p:cNvSpPr txBox="1"/>
          <p:nvPr/>
        </p:nvSpPr>
        <p:spPr>
          <a:xfrm>
            <a:off x="6209348" y="4267737"/>
            <a:ext cx="718466"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-13 [dB]</a:t>
            </a:r>
            <a:endParaRPr lang="en-US" sz="1200" b="1" dirty="0">
              <a:solidFill>
                <a:srgbClr val="0070C0"/>
              </a:solidFill>
              <a:latin typeface="Times New Roman" pitchFamily="18" charset="0"/>
              <a:ea typeface="+mn-ea"/>
            </a:endParaRPr>
          </a:p>
        </p:txBody>
      </p:sp>
      <p:sp>
        <p:nvSpPr>
          <p:cNvPr id="88" name="TextBox 87"/>
          <p:cNvSpPr txBox="1"/>
          <p:nvPr/>
        </p:nvSpPr>
        <p:spPr>
          <a:xfrm>
            <a:off x="2267332" y="4645526"/>
            <a:ext cx="1834156"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Slope starting at -16 [dB]</a:t>
            </a:r>
            <a:endParaRPr lang="en-US" sz="1200" b="1" dirty="0">
              <a:solidFill>
                <a:srgbClr val="00B050"/>
              </a:solidFill>
              <a:latin typeface="Times New Roman" pitchFamily="18" charset="0"/>
              <a:ea typeface="+mn-ea"/>
            </a:endParaRPr>
          </a:p>
        </p:txBody>
      </p:sp>
      <p:cxnSp>
        <p:nvCxnSpPr>
          <p:cNvPr id="89" name="Straight Connector 88"/>
          <p:cNvCxnSpPr/>
          <p:nvPr/>
        </p:nvCxnSpPr>
        <p:spPr>
          <a:xfrm flipH="1">
            <a:off x="2497248" y="5023139"/>
            <a:ext cx="3695480" cy="27733"/>
          </a:xfrm>
          <a:prstGeom prst="line">
            <a:avLst/>
          </a:prstGeom>
          <a:noFill/>
          <a:ln w="28575" cap="flat" cmpd="sng" algn="ctr">
            <a:solidFill>
              <a:srgbClr val="00B050"/>
            </a:solidFill>
            <a:prstDash val="solid"/>
          </a:ln>
          <a:effectLst/>
        </p:spPr>
      </p:cxnSp>
      <p:sp>
        <p:nvSpPr>
          <p:cNvPr id="90" name="TextBox 89"/>
          <p:cNvSpPr txBox="1"/>
          <p:nvPr/>
        </p:nvSpPr>
        <p:spPr>
          <a:xfrm>
            <a:off x="1325870" y="4811752"/>
            <a:ext cx="1240211"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for 106 RU</a:t>
            </a:r>
            <a:endParaRPr lang="en-US" sz="1200" b="1" dirty="0">
              <a:solidFill>
                <a:srgbClr val="00B050"/>
              </a:solidFill>
              <a:latin typeface="Times New Roman" pitchFamily="18" charset="0"/>
              <a:ea typeface="+mn-ea"/>
            </a:endParaRPr>
          </a:p>
        </p:txBody>
      </p:sp>
      <p:sp>
        <p:nvSpPr>
          <p:cNvPr id="91" name="TextBox 90"/>
          <p:cNvSpPr txBox="1"/>
          <p:nvPr/>
        </p:nvSpPr>
        <p:spPr>
          <a:xfrm>
            <a:off x="6157684" y="4867520"/>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-28.37 [dB] (= -25-10log10(100/46))</a:t>
            </a:r>
            <a:endParaRPr lang="en-US" sz="1200" b="1" dirty="0">
              <a:solidFill>
                <a:srgbClr val="00B050"/>
              </a:solidFill>
              <a:latin typeface="Times New Roman" pitchFamily="18" charset="0"/>
              <a:ea typeface="+mn-ea"/>
            </a:endParaRPr>
          </a:p>
        </p:txBody>
      </p:sp>
      <p:sp>
        <p:nvSpPr>
          <p:cNvPr id="92" name="TextBox 91"/>
          <p:cNvSpPr txBox="1"/>
          <p:nvPr/>
        </p:nvSpPr>
        <p:spPr>
          <a:xfrm>
            <a:off x="892156" y="5924987"/>
            <a:ext cx="7357783" cy="369332"/>
          </a:xfrm>
          <a:prstGeom prst="rect">
            <a:avLst/>
          </a:prstGeom>
          <a:no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Note: LTE specifies additional </a:t>
            </a:r>
            <a:r>
              <a:rPr lang="en-US" sz="1800" dirty="0">
                <a:solidFill>
                  <a:srgbClr val="000000"/>
                </a:solidFill>
                <a:latin typeface="Times New Roman" pitchFamily="18" charset="0"/>
                <a:ea typeface="+mn-ea"/>
              </a:rPr>
              <a:t>e</a:t>
            </a:r>
            <a:r>
              <a:rPr lang="en-US" sz="1800" dirty="0" smtClean="0">
                <a:solidFill>
                  <a:srgbClr val="000000"/>
                </a:solidFill>
                <a:latin typeface="Times New Roman" pitchFamily="18" charset="0"/>
                <a:ea typeface="+mn-ea"/>
              </a:rPr>
              <a:t>xceptions for IQ-imbalance, and LO Leakage</a:t>
            </a:r>
            <a:endParaRPr lang="en-US" sz="1800" dirty="0">
              <a:solidFill>
                <a:srgbClr val="000000"/>
              </a:solidFill>
              <a:latin typeface="Times New Roman" pitchFamily="18" charset="0"/>
              <a:ea typeface="+mn-ea"/>
            </a:endParaRPr>
          </a:p>
        </p:txBody>
      </p:sp>
      <p:sp>
        <p:nvSpPr>
          <p:cNvPr id="93" name="TextBox 92"/>
          <p:cNvSpPr txBox="1"/>
          <p:nvPr/>
        </p:nvSpPr>
        <p:spPr>
          <a:xfrm>
            <a:off x="483331" y="3197514"/>
            <a:ext cx="3241208" cy="276999"/>
          </a:xfrm>
          <a:prstGeom prst="rect">
            <a:avLst/>
          </a:prstGeom>
          <a:noFill/>
        </p:spPr>
        <p:txBody>
          <a:bodyPr wrap="none" rtlCol="0">
            <a:spAutoFit/>
          </a:bodyPr>
          <a:lstStyle/>
          <a:p>
            <a:pPr defTabSz="914400">
              <a:buClrTx/>
              <a:buSzTx/>
              <a:buFontTx/>
              <a:buNone/>
            </a:pPr>
            <a:r>
              <a:rPr lang="en-US" sz="1200" b="1" i="1" dirty="0" smtClean="0">
                <a:solidFill>
                  <a:srgbClr val="00B050"/>
                </a:solidFill>
                <a:latin typeface="Times New Roman" pitchFamily="18" charset="0"/>
                <a:ea typeface="+mn-ea"/>
              </a:rPr>
              <a:t>LTE only requires to meet the maximum value</a:t>
            </a:r>
            <a:endParaRPr lang="en-US" sz="1200" b="1" i="1" dirty="0">
              <a:solidFill>
                <a:srgbClr val="00B050"/>
              </a:solidFill>
              <a:latin typeface="Times New Roman" pitchFamily="18" charset="0"/>
              <a:ea typeface="+mn-ea"/>
            </a:endParaRPr>
          </a:p>
        </p:txBody>
      </p:sp>
      <p:sp>
        <p:nvSpPr>
          <p:cNvPr id="94" name="Slide Number Placeholder 9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cxnSp>
        <p:nvCxnSpPr>
          <p:cNvPr id="95" name="Straight Connector 94"/>
          <p:cNvCxnSpPr/>
          <p:nvPr/>
        </p:nvCxnSpPr>
        <p:spPr>
          <a:xfrm>
            <a:off x="2566988" y="4666135"/>
            <a:ext cx="3642360" cy="0"/>
          </a:xfrm>
          <a:prstGeom prst="line">
            <a:avLst/>
          </a:prstGeom>
          <a:noFill/>
          <a:ln w="19050" cap="flat" cmpd="sng" algn="ctr">
            <a:solidFill>
              <a:srgbClr val="FF0000"/>
            </a:solidFill>
            <a:prstDash val="solid"/>
          </a:ln>
          <a:effectLst/>
        </p:spPr>
      </p:cxnSp>
      <p:sp>
        <p:nvSpPr>
          <p:cNvPr id="96" name="TextBox 95"/>
          <p:cNvSpPr txBox="1"/>
          <p:nvPr/>
        </p:nvSpPr>
        <p:spPr>
          <a:xfrm>
            <a:off x="569801" y="4482275"/>
            <a:ext cx="2082237"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Proposed Unused Tone EVM</a:t>
            </a:r>
            <a:endParaRPr lang="en-US" sz="1200" b="1" dirty="0">
              <a:solidFill>
                <a:srgbClr val="FF0000"/>
              </a:solidFill>
              <a:latin typeface="Times New Roman" pitchFamily="18" charset="0"/>
              <a:ea typeface="+mn-ea"/>
            </a:endParaRPr>
          </a:p>
        </p:txBody>
      </p:sp>
      <p:sp>
        <p:nvSpPr>
          <p:cNvPr id="97" name="TextBox 96"/>
          <p:cNvSpPr txBox="1"/>
          <p:nvPr/>
        </p:nvSpPr>
        <p:spPr>
          <a:xfrm>
            <a:off x="6231889" y="4510693"/>
            <a:ext cx="1343638"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-13 - Margin [dB]</a:t>
            </a:r>
            <a:endParaRPr lang="en-US" sz="1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34446863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Requirement for LTE </a:t>
            </a:r>
            <a:r>
              <a:rPr lang="en-US" dirty="0" smtClean="0"/>
              <a:t>(5/5</a:t>
            </a:r>
            <a:r>
              <a:rPr lang="en-US" dirty="0"/>
              <a:t>)</a:t>
            </a:r>
          </a:p>
        </p:txBody>
      </p:sp>
      <p:sp>
        <p:nvSpPr>
          <p:cNvPr id="24" name="TextBox 23"/>
          <p:cNvSpPr txBox="1"/>
          <p:nvPr/>
        </p:nvSpPr>
        <p:spPr>
          <a:xfrm>
            <a:off x="534271" y="1736878"/>
            <a:ext cx="4910255" cy="1200329"/>
          </a:xfrm>
          <a:prstGeom prst="rect">
            <a:avLst/>
          </a:prstGeom>
          <a:noFill/>
        </p:spPr>
        <p:txBody>
          <a:bodyPr wrap="none" rtlCol="0">
            <a:spAutoFit/>
          </a:bodyPr>
          <a:lstStyle/>
          <a:p>
            <a:r>
              <a:rPr lang="en-US" sz="1800" b="1" u="sng" dirty="0" smtClean="0"/>
              <a:t>High MCS, Small RU Case</a:t>
            </a:r>
          </a:p>
          <a:p>
            <a:r>
              <a:rPr lang="en-US" sz="1800" dirty="0" smtClean="0"/>
              <a:t>256 QAM 5/6 EVM -32 dB</a:t>
            </a:r>
          </a:p>
          <a:p>
            <a:r>
              <a:rPr lang="en-US" sz="1800" dirty="0" smtClean="0"/>
              <a:t>26-Tone RU (e.g. 2MHz) (N</a:t>
            </a:r>
            <a:r>
              <a:rPr lang="en-US" sz="1800" baseline="-25000" dirty="0" smtClean="0"/>
              <a:t>RB</a:t>
            </a:r>
            <a:r>
              <a:rPr lang="en-US" sz="1800" dirty="0" smtClean="0"/>
              <a:t> = 100, L</a:t>
            </a:r>
            <a:r>
              <a:rPr lang="en-US" sz="1800" baseline="-25000" dirty="0" smtClean="0"/>
              <a:t>CRB</a:t>
            </a:r>
            <a:r>
              <a:rPr lang="en-US" sz="1800" dirty="0" smtClean="0"/>
              <a:t> = 12)</a:t>
            </a:r>
          </a:p>
          <a:p>
            <a:r>
              <a:rPr lang="en-US" sz="1800" dirty="0" smtClean="0"/>
              <a:t>106-Tone </a:t>
            </a:r>
            <a:r>
              <a:rPr lang="en-US" sz="1800" dirty="0"/>
              <a:t>RU (e.g. 2MHz) (N</a:t>
            </a:r>
            <a:r>
              <a:rPr lang="en-US" sz="1800" baseline="-25000" dirty="0"/>
              <a:t>RB</a:t>
            </a:r>
            <a:r>
              <a:rPr lang="en-US" sz="1800" dirty="0"/>
              <a:t> = 100, L</a:t>
            </a:r>
            <a:r>
              <a:rPr lang="en-US" sz="1800" baseline="-25000" dirty="0"/>
              <a:t>CRB</a:t>
            </a:r>
            <a:r>
              <a:rPr lang="en-US" sz="1800" dirty="0"/>
              <a:t> = </a:t>
            </a:r>
            <a:r>
              <a:rPr lang="en-US" sz="1800" dirty="0" smtClean="0"/>
              <a:t>46) </a:t>
            </a:r>
            <a:endParaRPr lang="en-US" sz="1800" dirty="0"/>
          </a:p>
        </p:txBody>
      </p:sp>
      <p:sp>
        <p:nvSpPr>
          <p:cNvPr id="3" name="Footer Placeholder 2"/>
          <p:cNvSpPr>
            <a:spLocks noGrp="1"/>
          </p:cNvSpPr>
          <p:nvPr>
            <p:ph type="ftr" idx="14"/>
          </p:nvPr>
        </p:nvSpPr>
        <p:spPr/>
        <p:txBody>
          <a:bodyPr/>
          <a:lstStyle/>
          <a:p>
            <a:r>
              <a:rPr lang="en-GB" smtClean="0"/>
              <a:t>Daewon, Bin, Ilan</a:t>
            </a:r>
            <a:endParaRPr lang="en-GB" dirty="0"/>
          </a:p>
        </p:txBody>
      </p:sp>
      <p:sp>
        <p:nvSpPr>
          <p:cNvPr id="14" name="Date Placeholder 13"/>
          <p:cNvSpPr>
            <a:spLocks noGrp="1"/>
          </p:cNvSpPr>
          <p:nvPr>
            <p:ph type="dt" idx="15"/>
          </p:nvPr>
        </p:nvSpPr>
        <p:spPr/>
        <p:txBody>
          <a:bodyPr/>
          <a:lstStyle/>
          <a:p>
            <a:r>
              <a:rPr lang="en-US" smtClean="0"/>
              <a:t>September 2016</a:t>
            </a:r>
            <a:endParaRPr lang="en-GB" dirty="0"/>
          </a:p>
        </p:txBody>
      </p:sp>
      <p:cxnSp>
        <p:nvCxnSpPr>
          <p:cNvPr id="63" name="Straight Connector 62"/>
          <p:cNvCxnSpPr/>
          <p:nvPr/>
        </p:nvCxnSpPr>
        <p:spPr>
          <a:xfrm flipH="1">
            <a:off x="2058351" y="5544959"/>
            <a:ext cx="3560860" cy="0"/>
          </a:xfrm>
          <a:prstGeom prst="line">
            <a:avLst/>
          </a:prstGeom>
          <a:noFill/>
          <a:ln w="9525" cap="flat" cmpd="sng" algn="ctr">
            <a:solidFill>
              <a:srgbClr val="000000"/>
            </a:solidFill>
            <a:prstDash val="solid"/>
            <a:headEnd type="arrow" w="med" len="med"/>
            <a:tailEnd type="arrow" w="med" len="med"/>
          </a:ln>
          <a:effectLst/>
        </p:spPr>
      </p:cxnSp>
      <p:grpSp>
        <p:nvGrpSpPr>
          <p:cNvPr id="64" name="Group 63"/>
          <p:cNvGrpSpPr/>
          <p:nvPr/>
        </p:nvGrpSpPr>
        <p:grpSpPr>
          <a:xfrm>
            <a:off x="2489931" y="3584079"/>
            <a:ext cx="2936240" cy="1849120"/>
            <a:chOff x="2407920" y="1046480"/>
            <a:chExt cx="2936240" cy="1849120"/>
          </a:xfrm>
        </p:grpSpPr>
        <p:cxnSp>
          <p:nvCxnSpPr>
            <p:cNvPr id="65" name="Straight Connector 64"/>
            <p:cNvCxnSpPr/>
            <p:nvPr/>
          </p:nvCxnSpPr>
          <p:spPr>
            <a:xfrm flipV="1">
              <a:off x="2407920" y="2621280"/>
              <a:ext cx="1310640" cy="274320"/>
            </a:xfrm>
            <a:prstGeom prst="line">
              <a:avLst/>
            </a:prstGeom>
            <a:noFill/>
            <a:ln w="19050" cap="flat" cmpd="sng" algn="ctr">
              <a:solidFill>
                <a:srgbClr val="0070C0"/>
              </a:solidFill>
              <a:prstDash val="sysDash"/>
            </a:ln>
            <a:effectLst/>
          </p:spPr>
        </p:cxnSp>
        <p:cxnSp>
          <p:nvCxnSpPr>
            <p:cNvPr id="66" name="Straight Connector 65"/>
            <p:cNvCxnSpPr/>
            <p:nvPr/>
          </p:nvCxnSpPr>
          <p:spPr>
            <a:xfrm flipV="1">
              <a:off x="3718560" y="2265680"/>
              <a:ext cx="345440" cy="345440"/>
            </a:xfrm>
            <a:prstGeom prst="line">
              <a:avLst/>
            </a:prstGeom>
            <a:noFill/>
            <a:ln w="19050" cap="flat" cmpd="sng" algn="ctr">
              <a:solidFill>
                <a:srgbClr val="0070C0"/>
              </a:solidFill>
              <a:prstDash val="sysDash"/>
            </a:ln>
            <a:effectLst/>
          </p:spPr>
        </p:cxnSp>
        <p:cxnSp>
          <p:nvCxnSpPr>
            <p:cNvPr id="67" name="Straight Connector 66"/>
            <p:cNvCxnSpPr/>
            <p:nvPr/>
          </p:nvCxnSpPr>
          <p:spPr>
            <a:xfrm flipV="1">
              <a:off x="4064000" y="1046480"/>
              <a:ext cx="60960" cy="1229360"/>
            </a:xfrm>
            <a:prstGeom prst="line">
              <a:avLst/>
            </a:prstGeom>
            <a:noFill/>
            <a:ln w="19050" cap="flat" cmpd="sng" algn="ctr">
              <a:solidFill>
                <a:srgbClr val="0070C0"/>
              </a:solidFill>
              <a:prstDash val="sysDash"/>
            </a:ln>
            <a:effectLst/>
          </p:spPr>
        </p:cxnSp>
        <p:cxnSp>
          <p:nvCxnSpPr>
            <p:cNvPr id="68" name="Straight Connector 67"/>
            <p:cNvCxnSpPr/>
            <p:nvPr/>
          </p:nvCxnSpPr>
          <p:spPr>
            <a:xfrm>
              <a:off x="4135120" y="1046480"/>
              <a:ext cx="223520" cy="0"/>
            </a:xfrm>
            <a:prstGeom prst="line">
              <a:avLst/>
            </a:prstGeom>
            <a:noFill/>
            <a:ln w="19050" cap="flat" cmpd="sng" algn="ctr">
              <a:solidFill>
                <a:srgbClr val="0070C0"/>
              </a:solidFill>
              <a:prstDash val="sysDash"/>
            </a:ln>
            <a:effectLst/>
          </p:spPr>
        </p:cxnSp>
        <p:cxnSp>
          <p:nvCxnSpPr>
            <p:cNvPr id="69" name="Straight Connector 68"/>
            <p:cNvCxnSpPr/>
            <p:nvPr/>
          </p:nvCxnSpPr>
          <p:spPr>
            <a:xfrm>
              <a:off x="4358640" y="1046480"/>
              <a:ext cx="60960" cy="1219200"/>
            </a:xfrm>
            <a:prstGeom prst="line">
              <a:avLst/>
            </a:prstGeom>
            <a:noFill/>
            <a:ln w="19050" cap="flat" cmpd="sng" algn="ctr">
              <a:solidFill>
                <a:srgbClr val="0070C0"/>
              </a:solidFill>
              <a:prstDash val="sysDash"/>
            </a:ln>
            <a:effectLst/>
          </p:spPr>
        </p:cxnSp>
        <p:cxnSp>
          <p:nvCxnSpPr>
            <p:cNvPr id="70" name="Straight Connector 69"/>
            <p:cNvCxnSpPr/>
            <p:nvPr/>
          </p:nvCxnSpPr>
          <p:spPr>
            <a:xfrm>
              <a:off x="4419600" y="2265680"/>
              <a:ext cx="345440" cy="365760"/>
            </a:xfrm>
            <a:prstGeom prst="line">
              <a:avLst/>
            </a:prstGeom>
            <a:noFill/>
            <a:ln w="19050" cap="flat" cmpd="sng" algn="ctr">
              <a:solidFill>
                <a:srgbClr val="0070C0"/>
              </a:solidFill>
              <a:prstDash val="sysDash"/>
            </a:ln>
            <a:effectLst/>
          </p:spPr>
        </p:cxnSp>
        <p:cxnSp>
          <p:nvCxnSpPr>
            <p:cNvPr id="71" name="Straight Connector 70"/>
            <p:cNvCxnSpPr/>
            <p:nvPr/>
          </p:nvCxnSpPr>
          <p:spPr>
            <a:xfrm>
              <a:off x="4765040" y="2641600"/>
              <a:ext cx="579120" cy="132080"/>
            </a:xfrm>
            <a:prstGeom prst="line">
              <a:avLst/>
            </a:prstGeom>
            <a:noFill/>
            <a:ln w="19050" cap="flat" cmpd="sng" algn="ctr">
              <a:solidFill>
                <a:srgbClr val="0070C0"/>
              </a:solidFill>
              <a:prstDash val="sysDash"/>
            </a:ln>
            <a:effectLst/>
          </p:spPr>
        </p:cxnSp>
      </p:grpSp>
      <p:cxnSp>
        <p:nvCxnSpPr>
          <p:cNvPr id="73" name="Straight Connector 72"/>
          <p:cNvCxnSpPr/>
          <p:nvPr/>
        </p:nvCxnSpPr>
        <p:spPr>
          <a:xfrm flipH="1">
            <a:off x="2834343" y="4854079"/>
            <a:ext cx="1268488" cy="754588"/>
          </a:xfrm>
          <a:prstGeom prst="line">
            <a:avLst/>
          </a:prstGeom>
          <a:noFill/>
          <a:ln w="28575" cap="flat" cmpd="sng" algn="ctr">
            <a:solidFill>
              <a:srgbClr val="00B050"/>
            </a:solidFill>
            <a:prstDash val="solid"/>
          </a:ln>
          <a:effectLst/>
        </p:spPr>
      </p:cxnSp>
      <p:cxnSp>
        <p:nvCxnSpPr>
          <p:cNvPr id="74" name="Straight Connector 73"/>
          <p:cNvCxnSpPr/>
          <p:nvPr/>
        </p:nvCxnSpPr>
        <p:spPr>
          <a:xfrm flipH="1" flipV="1">
            <a:off x="4524152" y="4813439"/>
            <a:ext cx="1066166" cy="751825"/>
          </a:xfrm>
          <a:prstGeom prst="line">
            <a:avLst/>
          </a:prstGeom>
          <a:noFill/>
          <a:ln w="28575" cap="flat" cmpd="sng" algn="ctr">
            <a:solidFill>
              <a:srgbClr val="00B050"/>
            </a:solidFill>
            <a:prstDash val="solid"/>
          </a:ln>
          <a:effectLst/>
        </p:spPr>
      </p:cxnSp>
      <p:cxnSp>
        <p:nvCxnSpPr>
          <p:cNvPr id="75" name="Straight Connector 74"/>
          <p:cNvCxnSpPr/>
          <p:nvPr/>
        </p:nvCxnSpPr>
        <p:spPr>
          <a:xfrm flipH="1">
            <a:off x="2298271" y="4743538"/>
            <a:ext cx="3695480" cy="27733"/>
          </a:xfrm>
          <a:prstGeom prst="line">
            <a:avLst/>
          </a:prstGeom>
          <a:noFill/>
          <a:ln w="28575" cap="flat" cmpd="sng" algn="ctr">
            <a:solidFill>
              <a:srgbClr val="00B050"/>
            </a:solidFill>
            <a:prstDash val="solid"/>
          </a:ln>
          <a:effectLst/>
        </p:spPr>
      </p:cxnSp>
      <p:sp>
        <p:nvSpPr>
          <p:cNvPr id="76" name="TextBox 75"/>
          <p:cNvSpPr txBox="1"/>
          <p:nvPr/>
        </p:nvSpPr>
        <p:spPr>
          <a:xfrm>
            <a:off x="1211300" y="4616355"/>
            <a:ext cx="1163267"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for 26 RU</a:t>
            </a:r>
            <a:endParaRPr lang="en-US" sz="1200" b="1" dirty="0">
              <a:solidFill>
                <a:srgbClr val="00B050"/>
              </a:solidFill>
              <a:latin typeface="Times New Roman" pitchFamily="18" charset="0"/>
              <a:ea typeface="+mn-ea"/>
            </a:endParaRPr>
          </a:p>
        </p:txBody>
      </p:sp>
      <p:cxnSp>
        <p:nvCxnSpPr>
          <p:cNvPr id="77" name="Straight Arrow Connector 76"/>
          <p:cNvCxnSpPr/>
          <p:nvPr/>
        </p:nvCxnSpPr>
        <p:spPr>
          <a:xfrm flipV="1">
            <a:off x="3855181" y="3421519"/>
            <a:ext cx="0" cy="2123440"/>
          </a:xfrm>
          <a:prstGeom prst="straightConnector1">
            <a:avLst/>
          </a:prstGeom>
          <a:noFill/>
          <a:ln w="9525" cap="flat" cmpd="sng" algn="ctr">
            <a:solidFill>
              <a:srgbClr val="000000"/>
            </a:solidFill>
            <a:prstDash val="solid"/>
            <a:tailEnd type="triangle"/>
          </a:ln>
          <a:effectLst/>
        </p:spPr>
      </p:cxnSp>
      <p:sp>
        <p:nvSpPr>
          <p:cNvPr id="78" name="TextBox 77"/>
          <p:cNvSpPr txBox="1"/>
          <p:nvPr/>
        </p:nvSpPr>
        <p:spPr>
          <a:xfrm>
            <a:off x="4069784" y="3352800"/>
            <a:ext cx="1133644" cy="276999"/>
          </a:xfrm>
          <a:prstGeom prst="rect">
            <a:avLst/>
          </a:prstGeom>
          <a:noFill/>
        </p:spPr>
        <p:txBody>
          <a:bodyPr wrap="none" rtlCol="0">
            <a:spAutoFit/>
          </a:bodyPr>
          <a:lstStyle/>
          <a:p>
            <a:pPr defTabSz="914400">
              <a:buClrTx/>
              <a:buSzTx/>
              <a:buFontTx/>
              <a:buNone/>
            </a:pPr>
            <a:r>
              <a:rPr lang="en-US" sz="1200" dirty="0" smtClean="0">
                <a:solidFill>
                  <a:srgbClr val="000000"/>
                </a:solidFill>
                <a:latin typeface="Times New Roman" pitchFamily="18" charset="0"/>
                <a:ea typeface="+mn-ea"/>
              </a:rPr>
              <a:t>EVM: -32 [dB]</a:t>
            </a:r>
            <a:endParaRPr lang="en-US" sz="1200" dirty="0">
              <a:solidFill>
                <a:srgbClr val="000000"/>
              </a:solidFill>
              <a:latin typeface="Times New Roman" pitchFamily="18" charset="0"/>
              <a:ea typeface="+mn-ea"/>
            </a:endParaRPr>
          </a:p>
        </p:txBody>
      </p:sp>
      <p:sp>
        <p:nvSpPr>
          <p:cNvPr id="80" name="TextBox 79"/>
          <p:cNvSpPr txBox="1"/>
          <p:nvPr/>
        </p:nvSpPr>
        <p:spPr>
          <a:xfrm>
            <a:off x="5927148" y="4586863"/>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a:t>
            </a:r>
            <a:r>
              <a:rPr lang="en-US" sz="1200" b="1" dirty="0">
                <a:solidFill>
                  <a:srgbClr val="00B050"/>
                </a:solidFill>
                <a:latin typeface="Times New Roman" pitchFamily="18" charset="0"/>
                <a:ea typeface="+mn-ea"/>
              </a:rPr>
              <a:t>34.21 </a:t>
            </a:r>
            <a:r>
              <a:rPr lang="en-US" sz="1200" b="1" dirty="0" smtClean="0">
                <a:solidFill>
                  <a:srgbClr val="00B050"/>
                </a:solidFill>
                <a:latin typeface="Times New Roman" pitchFamily="18" charset="0"/>
                <a:ea typeface="+mn-ea"/>
              </a:rPr>
              <a:t>[dB] (= -25-10log10(100/12))</a:t>
            </a:r>
            <a:endParaRPr lang="en-US" sz="1200" b="1" dirty="0">
              <a:solidFill>
                <a:srgbClr val="00B050"/>
              </a:solidFill>
              <a:latin typeface="Times New Roman" pitchFamily="18" charset="0"/>
              <a:ea typeface="+mn-ea"/>
            </a:endParaRPr>
          </a:p>
        </p:txBody>
      </p:sp>
      <p:sp>
        <p:nvSpPr>
          <p:cNvPr id="81" name="TextBox 80"/>
          <p:cNvSpPr txBox="1"/>
          <p:nvPr/>
        </p:nvSpPr>
        <p:spPr>
          <a:xfrm>
            <a:off x="534271" y="1736878"/>
            <a:ext cx="4910255" cy="1200329"/>
          </a:xfrm>
          <a:prstGeom prst="rect">
            <a:avLst/>
          </a:prstGeom>
          <a:noFill/>
        </p:spPr>
        <p:txBody>
          <a:bodyPr wrap="none" rtlCol="0">
            <a:spAutoFit/>
          </a:bodyPr>
          <a:lstStyle/>
          <a:p>
            <a:pPr defTabSz="914400">
              <a:buClrTx/>
              <a:buSzTx/>
              <a:buFontTx/>
              <a:buNone/>
            </a:pPr>
            <a:r>
              <a:rPr lang="en-US" sz="1800" b="1" u="sng" dirty="0" smtClean="0">
                <a:solidFill>
                  <a:srgbClr val="000000"/>
                </a:solidFill>
                <a:latin typeface="Times New Roman" pitchFamily="18" charset="0"/>
                <a:ea typeface="+mn-ea"/>
              </a:rPr>
              <a:t>Example 2: High MCS, Small RU Case</a:t>
            </a:r>
          </a:p>
          <a:p>
            <a:pPr defTabSz="914400">
              <a:buClrTx/>
              <a:buSzTx/>
              <a:buFontTx/>
              <a:buNone/>
            </a:pPr>
            <a:r>
              <a:rPr lang="en-US" sz="1800" dirty="0" smtClean="0">
                <a:solidFill>
                  <a:srgbClr val="000000"/>
                </a:solidFill>
                <a:latin typeface="Times New Roman" pitchFamily="18" charset="0"/>
                <a:ea typeface="+mn-ea"/>
              </a:rPr>
              <a:t>256 QAM 5/6 EVM -32 dB</a:t>
            </a:r>
          </a:p>
          <a:p>
            <a:pPr defTabSz="914400">
              <a:buClrTx/>
              <a:buSzTx/>
              <a:buFontTx/>
              <a:buNone/>
            </a:pPr>
            <a:r>
              <a:rPr lang="en-US" sz="1800" dirty="0" smtClean="0">
                <a:solidFill>
                  <a:srgbClr val="000000"/>
                </a:solidFill>
                <a:latin typeface="Times New Roman" pitchFamily="18" charset="0"/>
                <a:ea typeface="+mn-ea"/>
              </a:rPr>
              <a:t>26-Tone RU (e.g. 2MHz) (N</a:t>
            </a:r>
            <a:r>
              <a:rPr lang="en-US" sz="1800" baseline="-25000" dirty="0" smtClean="0">
                <a:solidFill>
                  <a:srgbClr val="000000"/>
                </a:solidFill>
                <a:latin typeface="Times New Roman" pitchFamily="18" charset="0"/>
                <a:ea typeface="+mn-ea"/>
              </a:rPr>
              <a:t>RB</a:t>
            </a:r>
            <a:r>
              <a:rPr lang="en-US" sz="1800" dirty="0" smtClean="0">
                <a:solidFill>
                  <a:srgbClr val="000000"/>
                </a:solidFill>
                <a:latin typeface="Times New Roman" pitchFamily="18" charset="0"/>
                <a:ea typeface="+mn-ea"/>
              </a:rPr>
              <a:t> = 100, L</a:t>
            </a:r>
            <a:r>
              <a:rPr lang="en-US" sz="1800" baseline="-25000" dirty="0" smtClean="0">
                <a:solidFill>
                  <a:srgbClr val="000000"/>
                </a:solidFill>
                <a:latin typeface="Times New Roman" pitchFamily="18" charset="0"/>
                <a:ea typeface="+mn-ea"/>
              </a:rPr>
              <a:t>CRB</a:t>
            </a:r>
            <a:r>
              <a:rPr lang="en-US" sz="1800" dirty="0" smtClean="0">
                <a:solidFill>
                  <a:srgbClr val="000000"/>
                </a:solidFill>
                <a:latin typeface="Times New Roman" pitchFamily="18" charset="0"/>
                <a:ea typeface="+mn-ea"/>
              </a:rPr>
              <a:t> = 12)</a:t>
            </a:r>
          </a:p>
          <a:p>
            <a:pPr defTabSz="914400">
              <a:buClrTx/>
              <a:buSzTx/>
              <a:buFontTx/>
              <a:buNone/>
            </a:pPr>
            <a:r>
              <a:rPr lang="en-US" sz="1800" dirty="0" smtClean="0">
                <a:solidFill>
                  <a:srgbClr val="000000"/>
                </a:solidFill>
                <a:latin typeface="Times New Roman" pitchFamily="18" charset="0"/>
                <a:ea typeface="+mn-ea"/>
              </a:rPr>
              <a:t>106-Tone </a:t>
            </a:r>
            <a:r>
              <a:rPr lang="en-US" sz="1800" dirty="0">
                <a:solidFill>
                  <a:srgbClr val="000000"/>
                </a:solidFill>
                <a:latin typeface="Times New Roman" pitchFamily="18" charset="0"/>
                <a:ea typeface="+mn-ea"/>
              </a:rPr>
              <a:t>RU (e.g. 2MHz) (N</a:t>
            </a:r>
            <a:r>
              <a:rPr lang="en-US" sz="1800" baseline="-25000" dirty="0">
                <a:solidFill>
                  <a:srgbClr val="000000"/>
                </a:solidFill>
                <a:latin typeface="Times New Roman" pitchFamily="18" charset="0"/>
                <a:ea typeface="+mn-ea"/>
              </a:rPr>
              <a:t>RB</a:t>
            </a:r>
            <a:r>
              <a:rPr lang="en-US" sz="1800" dirty="0">
                <a:solidFill>
                  <a:srgbClr val="000000"/>
                </a:solidFill>
                <a:latin typeface="Times New Roman" pitchFamily="18" charset="0"/>
                <a:ea typeface="+mn-ea"/>
              </a:rPr>
              <a:t> = 100, L</a:t>
            </a:r>
            <a:r>
              <a:rPr lang="en-US" sz="1800" baseline="-25000" dirty="0">
                <a:solidFill>
                  <a:srgbClr val="000000"/>
                </a:solidFill>
                <a:latin typeface="Times New Roman" pitchFamily="18" charset="0"/>
                <a:ea typeface="+mn-ea"/>
              </a:rPr>
              <a:t>CRB</a:t>
            </a:r>
            <a:r>
              <a:rPr lang="en-US" sz="1800" dirty="0">
                <a:solidFill>
                  <a:srgbClr val="000000"/>
                </a:solidFill>
                <a:latin typeface="Times New Roman" pitchFamily="18" charset="0"/>
                <a:ea typeface="+mn-ea"/>
              </a:rPr>
              <a:t> = </a:t>
            </a:r>
            <a:r>
              <a:rPr lang="en-US" sz="1800" dirty="0" smtClean="0">
                <a:solidFill>
                  <a:srgbClr val="000000"/>
                </a:solidFill>
                <a:latin typeface="Times New Roman" pitchFamily="18" charset="0"/>
                <a:ea typeface="+mn-ea"/>
              </a:rPr>
              <a:t>46) </a:t>
            </a:r>
            <a:endParaRPr lang="en-US" sz="1800" dirty="0">
              <a:solidFill>
                <a:srgbClr val="000000"/>
              </a:solidFill>
              <a:latin typeface="Times New Roman" pitchFamily="18" charset="0"/>
              <a:ea typeface="+mn-ea"/>
            </a:endParaRPr>
          </a:p>
        </p:txBody>
      </p:sp>
      <p:cxnSp>
        <p:nvCxnSpPr>
          <p:cNvPr id="82" name="Straight Connector 81"/>
          <p:cNvCxnSpPr/>
          <p:nvPr/>
        </p:nvCxnSpPr>
        <p:spPr>
          <a:xfrm>
            <a:off x="2324831" y="4619260"/>
            <a:ext cx="3642360" cy="0"/>
          </a:xfrm>
          <a:prstGeom prst="line">
            <a:avLst/>
          </a:prstGeom>
          <a:noFill/>
          <a:ln w="19050" cap="flat" cmpd="sng" algn="ctr">
            <a:solidFill>
              <a:srgbClr val="0070C0"/>
            </a:solidFill>
            <a:prstDash val="solid"/>
          </a:ln>
          <a:effectLst/>
        </p:spPr>
      </p:cxnSp>
      <p:sp>
        <p:nvSpPr>
          <p:cNvPr id="83" name="TextBox 82"/>
          <p:cNvSpPr txBox="1"/>
          <p:nvPr/>
        </p:nvSpPr>
        <p:spPr>
          <a:xfrm>
            <a:off x="1795965" y="4432554"/>
            <a:ext cx="543739"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EVM</a:t>
            </a:r>
            <a:endParaRPr lang="en-US" sz="1200" b="1" dirty="0">
              <a:solidFill>
                <a:srgbClr val="0070C0"/>
              </a:solidFill>
              <a:latin typeface="Times New Roman" pitchFamily="18" charset="0"/>
              <a:ea typeface="+mn-ea"/>
            </a:endParaRPr>
          </a:p>
        </p:txBody>
      </p:sp>
      <p:sp>
        <p:nvSpPr>
          <p:cNvPr id="84" name="TextBox 83"/>
          <p:cNvSpPr txBox="1"/>
          <p:nvPr/>
        </p:nvSpPr>
        <p:spPr>
          <a:xfrm>
            <a:off x="5955799" y="4424844"/>
            <a:ext cx="718466" cy="276999"/>
          </a:xfrm>
          <a:prstGeom prst="rect">
            <a:avLst/>
          </a:prstGeom>
          <a:noFill/>
        </p:spPr>
        <p:txBody>
          <a:bodyPr wrap="none" rtlCol="0">
            <a:spAutoFit/>
          </a:bodyPr>
          <a:lstStyle/>
          <a:p>
            <a:pPr defTabSz="914400">
              <a:buClrTx/>
              <a:buSzTx/>
              <a:buFontTx/>
              <a:buNone/>
            </a:pPr>
            <a:r>
              <a:rPr lang="en-US" sz="1200" b="1" dirty="0" smtClean="0">
                <a:solidFill>
                  <a:srgbClr val="0070C0"/>
                </a:solidFill>
                <a:latin typeface="Times New Roman" pitchFamily="18" charset="0"/>
                <a:ea typeface="+mn-ea"/>
              </a:rPr>
              <a:t>-32 [dB]</a:t>
            </a:r>
            <a:endParaRPr lang="en-US" sz="1200" b="1" dirty="0">
              <a:solidFill>
                <a:srgbClr val="0070C0"/>
              </a:solidFill>
              <a:latin typeface="Times New Roman" pitchFamily="18" charset="0"/>
              <a:ea typeface="+mn-ea"/>
            </a:endParaRPr>
          </a:p>
        </p:txBody>
      </p:sp>
      <p:sp>
        <p:nvSpPr>
          <p:cNvPr id="85" name="TextBox 84"/>
          <p:cNvSpPr txBox="1"/>
          <p:nvPr/>
        </p:nvSpPr>
        <p:spPr>
          <a:xfrm>
            <a:off x="2123617" y="4852367"/>
            <a:ext cx="1834156"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Slope starting at -35 [dB]</a:t>
            </a:r>
            <a:endParaRPr lang="en-US" sz="1200" b="1" dirty="0">
              <a:solidFill>
                <a:srgbClr val="00B050"/>
              </a:solidFill>
              <a:latin typeface="Times New Roman" pitchFamily="18" charset="0"/>
              <a:ea typeface="+mn-ea"/>
            </a:endParaRPr>
          </a:p>
        </p:txBody>
      </p:sp>
      <p:cxnSp>
        <p:nvCxnSpPr>
          <p:cNvPr id="86" name="Straight Connector 85"/>
          <p:cNvCxnSpPr/>
          <p:nvPr/>
        </p:nvCxnSpPr>
        <p:spPr>
          <a:xfrm flipH="1">
            <a:off x="2266712" y="4062441"/>
            <a:ext cx="3695480" cy="27733"/>
          </a:xfrm>
          <a:prstGeom prst="line">
            <a:avLst/>
          </a:prstGeom>
          <a:noFill/>
          <a:ln w="28575" cap="flat" cmpd="sng" algn="ctr">
            <a:solidFill>
              <a:srgbClr val="00B050"/>
            </a:solidFill>
            <a:prstDash val="solid"/>
          </a:ln>
          <a:effectLst/>
        </p:spPr>
      </p:cxnSp>
      <p:sp>
        <p:nvSpPr>
          <p:cNvPr id="87" name="TextBox 86"/>
          <p:cNvSpPr txBox="1"/>
          <p:nvPr/>
        </p:nvSpPr>
        <p:spPr>
          <a:xfrm>
            <a:off x="1066800" y="3933318"/>
            <a:ext cx="1240211"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LTE for 106 RU</a:t>
            </a:r>
            <a:endParaRPr lang="en-US" sz="1200" b="1" dirty="0">
              <a:solidFill>
                <a:srgbClr val="00B050"/>
              </a:solidFill>
              <a:latin typeface="Times New Roman" pitchFamily="18" charset="0"/>
              <a:ea typeface="+mn-ea"/>
            </a:endParaRPr>
          </a:p>
        </p:txBody>
      </p:sp>
      <p:sp>
        <p:nvSpPr>
          <p:cNvPr id="88" name="TextBox 87"/>
          <p:cNvSpPr txBox="1"/>
          <p:nvPr/>
        </p:nvSpPr>
        <p:spPr>
          <a:xfrm>
            <a:off x="5927148" y="3906822"/>
            <a:ext cx="2470548" cy="276999"/>
          </a:xfrm>
          <a:prstGeom prst="rect">
            <a:avLst/>
          </a:prstGeom>
          <a:noFill/>
        </p:spPr>
        <p:txBody>
          <a:bodyPr wrap="none" rtlCol="0">
            <a:spAutoFit/>
          </a:bodyPr>
          <a:lstStyle/>
          <a:p>
            <a:pPr defTabSz="914400">
              <a:buClrTx/>
              <a:buSzTx/>
              <a:buFontTx/>
              <a:buNone/>
            </a:pPr>
            <a:r>
              <a:rPr lang="en-US" sz="1200" b="1" dirty="0" smtClean="0">
                <a:solidFill>
                  <a:srgbClr val="00B050"/>
                </a:solidFill>
                <a:latin typeface="Times New Roman" pitchFamily="18" charset="0"/>
                <a:ea typeface="+mn-ea"/>
              </a:rPr>
              <a:t>-28.37 [dB] (= -25-10log10(100/46))</a:t>
            </a:r>
            <a:endParaRPr lang="en-US" sz="1200" b="1" dirty="0">
              <a:solidFill>
                <a:srgbClr val="00B050"/>
              </a:solidFill>
              <a:latin typeface="Times New Roman" pitchFamily="18" charset="0"/>
              <a:ea typeface="+mn-ea"/>
            </a:endParaRPr>
          </a:p>
        </p:txBody>
      </p:sp>
      <p:sp>
        <p:nvSpPr>
          <p:cNvPr id="91" name="TextBox 90"/>
          <p:cNvSpPr txBox="1"/>
          <p:nvPr/>
        </p:nvSpPr>
        <p:spPr>
          <a:xfrm>
            <a:off x="483331" y="3197514"/>
            <a:ext cx="3241208" cy="276999"/>
          </a:xfrm>
          <a:prstGeom prst="rect">
            <a:avLst/>
          </a:prstGeom>
          <a:noFill/>
        </p:spPr>
        <p:txBody>
          <a:bodyPr wrap="none" rtlCol="0">
            <a:spAutoFit/>
          </a:bodyPr>
          <a:lstStyle/>
          <a:p>
            <a:pPr defTabSz="914400">
              <a:buClrTx/>
              <a:buSzTx/>
              <a:buFontTx/>
              <a:buNone/>
            </a:pPr>
            <a:r>
              <a:rPr lang="en-US" sz="1200" b="1" i="1" dirty="0" smtClean="0">
                <a:solidFill>
                  <a:srgbClr val="00B050"/>
                </a:solidFill>
                <a:latin typeface="Times New Roman" pitchFamily="18" charset="0"/>
                <a:ea typeface="+mn-ea"/>
              </a:rPr>
              <a:t>LTE only requires to meet the maximum value</a:t>
            </a:r>
            <a:endParaRPr lang="en-US" sz="1200" b="1" i="1" dirty="0">
              <a:solidFill>
                <a:srgbClr val="00B050"/>
              </a:solidFill>
              <a:latin typeface="Times New Roman" pitchFamily="18" charset="0"/>
              <a:ea typeface="+mn-ea"/>
            </a:endParaRPr>
          </a:p>
        </p:txBody>
      </p:sp>
      <p:sp>
        <p:nvSpPr>
          <p:cNvPr id="92" name="TextBox 91"/>
          <p:cNvSpPr txBox="1"/>
          <p:nvPr/>
        </p:nvSpPr>
        <p:spPr>
          <a:xfrm>
            <a:off x="892156" y="5924987"/>
            <a:ext cx="7357783" cy="369332"/>
          </a:xfrm>
          <a:prstGeom prst="rect">
            <a:avLst/>
          </a:prstGeom>
          <a:noFill/>
        </p:spPr>
        <p:txBody>
          <a:bodyPr wrap="none" rtlCol="0">
            <a:spAutoFit/>
          </a:bodyPr>
          <a:lstStyle/>
          <a:p>
            <a:pPr defTabSz="914400">
              <a:buClrTx/>
              <a:buSzTx/>
              <a:buFontTx/>
              <a:buNone/>
            </a:pPr>
            <a:r>
              <a:rPr lang="en-US" sz="1800" dirty="0" smtClean="0">
                <a:solidFill>
                  <a:srgbClr val="000000"/>
                </a:solidFill>
                <a:latin typeface="Times New Roman" pitchFamily="18" charset="0"/>
                <a:ea typeface="+mn-ea"/>
              </a:rPr>
              <a:t>Note: LTE specifies additional </a:t>
            </a:r>
            <a:r>
              <a:rPr lang="en-US" sz="1800" dirty="0">
                <a:solidFill>
                  <a:srgbClr val="000000"/>
                </a:solidFill>
                <a:latin typeface="Times New Roman" pitchFamily="18" charset="0"/>
                <a:ea typeface="+mn-ea"/>
              </a:rPr>
              <a:t>e</a:t>
            </a:r>
            <a:r>
              <a:rPr lang="en-US" sz="1800" dirty="0" smtClean="0">
                <a:solidFill>
                  <a:srgbClr val="000000"/>
                </a:solidFill>
                <a:latin typeface="Times New Roman" pitchFamily="18" charset="0"/>
                <a:ea typeface="+mn-ea"/>
              </a:rPr>
              <a:t>xceptions for IQ-imbalance, and LO Leakage</a:t>
            </a:r>
            <a:endParaRPr lang="en-US" sz="1800" dirty="0">
              <a:solidFill>
                <a:srgbClr val="000000"/>
              </a:solidFill>
              <a:latin typeface="Times New Roman" pitchFamily="18" charset="0"/>
              <a:ea typeface="+mn-ea"/>
            </a:endParaRPr>
          </a:p>
        </p:txBody>
      </p:sp>
      <p:sp>
        <p:nvSpPr>
          <p:cNvPr id="93" name="Slide Number Placeholder 92"/>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cxnSp>
        <p:nvCxnSpPr>
          <p:cNvPr id="94" name="Straight Connector 93"/>
          <p:cNvCxnSpPr/>
          <p:nvPr/>
        </p:nvCxnSpPr>
        <p:spPr>
          <a:xfrm>
            <a:off x="2289517" y="4858711"/>
            <a:ext cx="3642360" cy="0"/>
          </a:xfrm>
          <a:prstGeom prst="line">
            <a:avLst/>
          </a:prstGeom>
          <a:noFill/>
          <a:ln w="19050" cap="flat" cmpd="sng" algn="ctr">
            <a:solidFill>
              <a:srgbClr val="FF0000"/>
            </a:solidFill>
            <a:prstDash val="solid"/>
          </a:ln>
          <a:effectLst/>
        </p:spPr>
      </p:cxnSp>
      <p:sp>
        <p:nvSpPr>
          <p:cNvPr id="95" name="TextBox 94"/>
          <p:cNvSpPr txBox="1"/>
          <p:nvPr/>
        </p:nvSpPr>
        <p:spPr>
          <a:xfrm>
            <a:off x="212057" y="4777011"/>
            <a:ext cx="2082237"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Proposed Unused Tone EVM</a:t>
            </a:r>
            <a:endParaRPr lang="en-US" sz="1200" b="1" dirty="0">
              <a:solidFill>
                <a:srgbClr val="FF0000"/>
              </a:solidFill>
              <a:latin typeface="Times New Roman" pitchFamily="18" charset="0"/>
              <a:ea typeface="+mn-ea"/>
            </a:endParaRPr>
          </a:p>
        </p:txBody>
      </p:sp>
      <p:sp>
        <p:nvSpPr>
          <p:cNvPr id="96" name="TextBox 95"/>
          <p:cNvSpPr txBox="1"/>
          <p:nvPr/>
        </p:nvSpPr>
        <p:spPr>
          <a:xfrm>
            <a:off x="5954418" y="4777010"/>
            <a:ext cx="1343638" cy="276999"/>
          </a:xfrm>
          <a:prstGeom prst="rect">
            <a:avLst/>
          </a:prstGeom>
          <a:noFill/>
        </p:spPr>
        <p:txBody>
          <a:bodyPr wrap="none" rtlCol="0">
            <a:spAutoFit/>
          </a:bodyPr>
          <a:lstStyle/>
          <a:p>
            <a:pPr defTabSz="914400">
              <a:buClrTx/>
              <a:buSzTx/>
              <a:buFontTx/>
              <a:buNone/>
            </a:pPr>
            <a:r>
              <a:rPr lang="en-US" sz="1200" b="1" dirty="0" smtClean="0">
                <a:solidFill>
                  <a:srgbClr val="FF0000"/>
                </a:solidFill>
                <a:latin typeface="Times New Roman" pitchFamily="18" charset="0"/>
                <a:ea typeface="+mn-ea"/>
              </a:rPr>
              <a:t>-32 - Margin [dB]</a:t>
            </a:r>
            <a:endParaRPr lang="en-US" sz="12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821307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Sameer Vermani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98817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1854445513"/>
              </p:ext>
            </p:extLst>
          </p:nvPr>
        </p:nvGraphicFramePr>
        <p:xfrm>
          <a:off x="762000" y="3987220"/>
          <a:ext cx="7239000" cy="1652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u="none" dirty="0" smtClean="0">
                          <a:solidFill>
                            <a:schemeClr val="tx1"/>
                          </a:solidFill>
                          <a:latin typeface="Times New Roman"/>
                          <a:ea typeface="Times New Roman"/>
                          <a:cs typeface="Arial"/>
                        </a:rPr>
                        <a:t>Joonsuk Kim</a:t>
                      </a:r>
                      <a:endParaRPr lang="en-US" sz="12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u="none" dirty="0" smtClean="0">
                          <a:solidFill>
                            <a:schemeClr val="tx1"/>
                          </a:solidFill>
                          <a:latin typeface="Times New Roman"/>
                          <a:ea typeface="Times New Roman"/>
                          <a:cs typeface="Arial"/>
                        </a:rPr>
                        <a:t>Apple</a:t>
                      </a:r>
                      <a:endParaRPr lang="en-US" sz="12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a:solidFill>
                            <a:schemeClr val="tx1"/>
                          </a:solidFill>
                          <a:latin typeface="Times New Roman"/>
                          <a:ea typeface="Times New Roman"/>
                          <a:cs typeface="Arial"/>
                        </a:rPr>
                        <a:t> </a:t>
                      </a: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a:solidFill>
                            <a:schemeClr val="tx1"/>
                          </a:solidFill>
                          <a:latin typeface="Times New Roman"/>
                          <a:ea typeface="Times New Roman"/>
                          <a:cs typeface="Arial"/>
                        </a:rPr>
                        <a:t> </a:t>
                      </a: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kern="1200" dirty="0" smtClean="0">
                          <a:solidFill>
                            <a:schemeClr val="tx1"/>
                          </a:solidFill>
                          <a:latin typeface="+mn-lt"/>
                          <a:ea typeface="+mn-ea"/>
                          <a:cs typeface="+mn-cs"/>
                        </a:rPr>
                        <a:t> joonsuk@apple.com</a:t>
                      </a:r>
                      <a:endParaRPr lang="en-US" sz="9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u="none" kern="1200" dirty="0" smtClean="0">
                          <a:solidFill>
                            <a:schemeClr val="tx1"/>
                          </a:solidFill>
                          <a:latin typeface="+mn-lt"/>
                          <a:ea typeface="+mn-ea"/>
                          <a:cs typeface="+mn-cs"/>
                        </a:rPr>
                        <a:t>Aon </a:t>
                      </a:r>
                      <a:r>
                        <a:rPr lang="en-US" sz="1200" u="none" kern="1200" dirty="0" err="1" smtClean="0">
                          <a:solidFill>
                            <a:schemeClr val="tx1"/>
                          </a:solidFill>
                          <a:latin typeface="+mn-lt"/>
                          <a:ea typeface="+mn-ea"/>
                          <a:cs typeface="+mn-cs"/>
                        </a:rPr>
                        <a:t>Mujtaba</a:t>
                      </a:r>
                      <a:r>
                        <a:rPr lang="en-US" sz="1200" u="none" kern="1200" dirty="0" smtClean="0">
                          <a:solidFill>
                            <a:schemeClr val="tx1"/>
                          </a:solidFill>
                          <a:latin typeface="+mn-lt"/>
                          <a:ea typeface="+mn-ea"/>
                          <a:cs typeface="+mn-cs"/>
                        </a:rPr>
                        <a:t> </a:t>
                      </a:r>
                      <a:r>
                        <a:rPr lang="en-US" sz="1800" u="none" kern="1200" dirty="0" smtClean="0">
                          <a:solidFill>
                            <a:schemeClr val="tx1"/>
                          </a:solidFill>
                          <a:latin typeface="+mn-lt"/>
                          <a:ea typeface="+mn-ea"/>
                          <a:cs typeface="+mn-cs"/>
                        </a:rPr>
                        <a:t> </a:t>
                      </a:r>
                      <a:endParaRPr lang="en-US" sz="12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mujtaba@apple.com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err="1" smtClean="0">
                          <a:solidFill>
                            <a:schemeClr val="tx1"/>
                          </a:solidFill>
                          <a:latin typeface="+mn-lt"/>
                          <a:ea typeface="Times New Roman"/>
                          <a:cs typeface="Arial"/>
                        </a:rPr>
                        <a:t>Guoqing</a:t>
                      </a:r>
                      <a:r>
                        <a:rPr lang="en-US" sz="1200" u="none" dirty="0" smtClean="0">
                          <a:solidFill>
                            <a:schemeClr val="tx1"/>
                          </a:solidFill>
                          <a:latin typeface="+mn-lt"/>
                          <a:ea typeface="Times New Roman"/>
                          <a:cs typeface="Arial"/>
                        </a:rPr>
                        <a:t>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dirty="0">
                          <a:solidFill>
                            <a:schemeClr val="tx1"/>
                          </a:solidFill>
                          <a:latin typeface="Times New Roman"/>
                          <a:ea typeface="Times New Roman"/>
                          <a:cs typeface="Arial"/>
                        </a:rPr>
                        <a:t> </a:t>
                      </a:r>
                      <a:endParaRPr lang="en-US" sz="11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a:solidFill>
                            <a:schemeClr val="tx1"/>
                          </a:solidFill>
                          <a:latin typeface="Times New Roman"/>
                          <a:ea typeface="Times New Roman"/>
                          <a:cs typeface="Arial"/>
                        </a:rPr>
                        <a:t> </a:t>
                      </a:r>
                      <a:endParaRPr lang="en-US" sz="11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guoqing_li@apple.com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smtClean="0">
                          <a:solidFill>
                            <a:schemeClr val="tx1"/>
                          </a:solidFill>
                          <a:latin typeface="+mn-lt"/>
                          <a:ea typeface="Times New Roman"/>
                          <a:cs typeface="Arial"/>
                        </a:rPr>
                        <a:t>Eric Wong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dirty="0">
                          <a:solidFill>
                            <a:schemeClr val="tx1"/>
                          </a:solidFill>
                          <a:latin typeface="Times New Roman"/>
                          <a:ea typeface="Times New Roman"/>
                          <a:cs typeface="Arial"/>
                        </a:rPr>
                        <a:t> </a:t>
                      </a:r>
                      <a:endParaRPr lang="en-US" sz="11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u="none" dirty="0">
                          <a:solidFill>
                            <a:schemeClr val="tx1"/>
                          </a:solidFill>
                          <a:latin typeface="Times New Roman"/>
                          <a:ea typeface="Times New Roman"/>
                          <a:cs typeface="Arial"/>
                        </a:rPr>
                        <a:t> </a:t>
                      </a:r>
                      <a:endParaRPr lang="en-US" sz="11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ericwong@apple.com</a:t>
                      </a:r>
                      <a:r>
                        <a:rPr lang="en-US" sz="900" u="none"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u="none" dirty="0" smtClean="0">
                          <a:solidFill>
                            <a:schemeClr val="tx1"/>
                          </a:solidFill>
                          <a:latin typeface="Times New Roman"/>
                          <a:ea typeface="Times New Roman"/>
                          <a:cs typeface="Arial"/>
                        </a:rPr>
                        <a:t>Chris</a:t>
                      </a:r>
                      <a:r>
                        <a:rPr lang="en-US" sz="1200" u="none" baseline="0" dirty="0" smtClean="0">
                          <a:solidFill>
                            <a:schemeClr val="tx1"/>
                          </a:solidFill>
                          <a:latin typeface="Times New Roman"/>
                          <a:ea typeface="Times New Roman"/>
                          <a:cs typeface="Arial"/>
                        </a:rPr>
                        <a:t> Hartman</a:t>
                      </a:r>
                      <a:endParaRPr lang="en-US" sz="12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u="none" dirty="0" err="1" smtClean="0">
                          <a:solidFill>
                            <a:schemeClr val="tx1"/>
                          </a:solidFill>
                          <a:latin typeface="Times New Roman"/>
                          <a:ea typeface="Times New Roman"/>
                          <a:cs typeface="Arial"/>
                        </a:rPr>
                        <a:t>Jarkko</a:t>
                      </a:r>
                      <a:r>
                        <a:rPr lang="en-US" sz="1200" u="none" dirty="0" smtClean="0">
                          <a:solidFill>
                            <a:schemeClr val="tx1"/>
                          </a:solidFill>
                          <a:latin typeface="Times New Roman"/>
                          <a:ea typeface="Times New Roman"/>
                          <a:cs typeface="Arial"/>
                        </a:rPr>
                        <a:t> </a:t>
                      </a:r>
                      <a:r>
                        <a:rPr lang="en-US" sz="1200" u="none" dirty="0" err="1" smtClean="0">
                          <a:solidFill>
                            <a:schemeClr val="tx1"/>
                          </a:solidFill>
                          <a:latin typeface="Times New Roman"/>
                          <a:ea typeface="Times New Roman"/>
                          <a:cs typeface="Arial"/>
                        </a:rPr>
                        <a:t>Kneckt</a:t>
                      </a:r>
                      <a:endParaRPr lang="en-US" sz="12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u="none">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jkneckt@apple.com </a:t>
                      </a:r>
                      <a:endParaRPr lang="en-US" sz="1200" u="none" kern="1200" dirty="0">
                        <a:solidFill>
                          <a:schemeClr val="tx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27680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83097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表格 6"/>
          <p:cNvGraphicFramePr>
            <a:graphicFrameLocks noGrp="1"/>
          </p:cNvGraphicFramePr>
          <p:nvPr/>
        </p:nvGraphicFramePr>
        <p:xfrm>
          <a:off x="838200" y="893928"/>
          <a:ext cx="7467600" cy="55687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67908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647890821"/>
              </p:ext>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19200"/>
                <a:gridCol w="1668379"/>
                <a:gridCol w="1303421"/>
                <a:gridCol w="19050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92491663"/>
              </p:ext>
            </p:extLst>
          </p:nvPr>
        </p:nvGraphicFramePr>
        <p:xfrm>
          <a:off x="746760" y="4097296"/>
          <a:ext cx="7635240" cy="1479737"/>
        </p:xfrm>
        <a:graphic>
          <a:graphicData uri="http://schemas.openxmlformats.org/drawingml/2006/table">
            <a:tbl>
              <a:tblPr/>
              <a:tblGrid>
                <a:gridCol w="1539240"/>
                <a:gridCol w="1219200"/>
                <a:gridCol w="1676400"/>
                <a:gridCol w="1295400"/>
                <a:gridCol w="1905000"/>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Kaiying</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Lv</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Yonggang</a:t>
                      </a:r>
                      <a:r>
                        <a:rPr lang="en-US" sz="1000" b="0" i="0" u="none" strike="noStrike" dirty="0">
                          <a:solidFill>
                            <a:srgbClr val="000000"/>
                          </a:solidFill>
                          <a:latin typeface="Times New Roman"/>
                        </a:rPr>
                        <a:t>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idx="14"/>
          </p:nvPr>
        </p:nvSpPr>
        <p:spPr/>
        <p:txBody>
          <a:bodyPr/>
          <a:lstStyle/>
          <a:p>
            <a:r>
              <a:rPr lang="en-GB" smtClean="0"/>
              <a:t>Daewon, Bin, Ilan</a:t>
            </a:r>
            <a:endParaRPr lang="en-GB" dirty="0"/>
          </a:p>
        </p:txBody>
      </p:sp>
      <p:sp>
        <p:nvSpPr>
          <p:cNvPr id="2" name="Date Placeholder 1"/>
          <p:cNvSpPr>
            <a:spLocks noGrp="1"/>
          </p:cNvSpPr>
          <p:nvPr>
            <p:ph type="dt" idx="15"/>
          </p:nvPr>
        </p:nvSpPr>
        <p:spPr/>
        <p:txBody>
          <a:bodyPr/>
          <a:lstStyle/>
          <a:p>
            <a:r>
              <a:rPr lang="en-US" smtClean="0"/>
              <a:t>September 2016</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41141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1359</TotalTime>
  <Words>5028</Words>
  <Application>Microsoft Office PowerPoint</Application>
  <PresentationFormat>On-screen Show (4:3)</PresentationFormat>
  <Paragraphs>1268</Paragraphs>
  <Slides>59</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8" baseType="lpstr">
      <vt:lpstr>Arial Unicode MS</vt:lpstr>
      <vt:lpstr>MS Gothic</vt:lpstr>
      <vt:lpstr>Arial</vt:lpstr>
      <vt:lpstr>Calibri</vt:lpstr>
      <vt:lpstr>Courier New</vt:lpstr>
      <vt:lpstr>Times New Roman</vt:lpstr>
      <vt:lpstr>Wingdings</vt:lpstr>
      <vt:lpstr>Office Theme</vt:lpstr>
      <vt:lpstr>Equation</vt:lpstr>
      <vt:lpstr>Tx Quality Requirements</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Open or Missing TX Quality Requirements</vt:lpstr>
      <vt:lpstr>Tx Clock Error</vt:lpstr>
      <vt:lpstr>RBW and VBW for Tx Mask</vt:lpstr>
      <vt:lpstr>Spectral Mask</vt:lpstr>
      <vt:lpstr>Whole BW Mask for OFDMA</vt:lpstr>
      <vt:lpstr>Spectral Flatness</vt:lpstr>
      <vt:lpstr>11ax 20/40/80/160MHz Spectral Flatness</vt:lpstr>
      <vt:lpstr>11ax Spectral Flatness Table Proposal</vt:lpstr>
      <vt:lpstr>TX EVM for Full BW (Except for Full BW UL-MIMO)</vt:lpstr>
      <vt:lpstr>Used Tone EVM  for UL OFDMA Transmissions</vt:lpstr>
      <vt:lpstr>Tx EVM for DL OFDMA</vt:lpstr>
      <vt:lpstr>Controlling Maximal Interference Outside of the Transmitted RU</vt:lpstr>
      <vt:lpstr>TX EVM for UL OFDMA</vt:lpstr>
      <vt:lpstr>Unused Tone EVM for UL OFDMA Transmissions </vt:lpstr>
      <vt:lpstr>Unused tone EVM  for UL OFDMA Transmissions (cont.)</vt:lpstr>
      <vt:lpstr>Unused tone EVM Proposal</vt:lpstr>
      <vt:lpstr>EVM Testing: LO Leakage</vt:lpstr>
      <vt:lpstr>EVM Testing: Time Correction</vt:lpstr>
      <vt:lpstr>EVM Testing: Amplitude Compensation</vt:lpstr>
      <vt:lpstr>LO Leakage Requirement for 80+80MHz</vt:lpstr>
      <vt:lpstr>STRAWPOLLS</vt:lpstr>
      <vt:lpstr>Straw Poll #1</vt:lpstr>
      <vt:lpstr>Straw Poll #2</vt:lpstr>
      <vt:lpstr>Straw Poll #3</vt:lpstr>
      <vt:lpstr>Straw Poll #4</vt:lpstr>
      <vt:lpstr>Straw Poll #5</vt:lpstr>
      <vt:lpstr>Straw Poll #6</vt:lpstr>
      <vt:lpstr>Straw Poll #7</vt:lpstr>
      <vt:lpstr>Straw Poll #8</vt:lpstr>
      <vt:lpstr>Straw Poll #9</vt:lpstr>
      <vt:lpstr>Straw Poll #10</vt:lpstr>
      <vt:lpstr>Straw Poll #11</vt:lpstr>
      <vt:lpstr>Straw Poll #12</vt:lpstr>
      <vt:lpstr>Straw Poll #13</vt:lpstr>
      <vt:lpstr>References</vt:lpstr>
      <vt:lpstr>Appendix</vt:lpstr>
      <vt:lpstr>Simulated Measurements of Unused Tone EVM (1/3)</vt:lpstr>
      <vt:lpstr>Simulated Measurements of Unused Tone EVM (2/3)</vt:lpstr>
      <vt:lpstr>Simulated Measurements of Unused Tone EVM (3/3)</vt:lpstr>
      <vt:lpstr>Summary of Simulated Measurements</vt:lpstr>
      <vt:lpstr>Relationship of Interference to Noise Floor</vt:lpstr>
      <vt:lpstr>Controlling maximal interference level outside of the transmitted RU</vt:lpstr>
      <vt:lpstr>Tx Requirement for LTE (1/5)</vt:lpstr>
      <vt:lpstr>Tx Requirement for LTE (2/5)</vt:lpstr>
      <vt:lpstr>Tx Requirement for LTE (3/5)</vt:lpstr>
      <vt:lpstr>Tx Requirement for LTE (4/5)</vt:lpstr>
      <vt:lpstr>Tx Requirement for LTE (5/5)</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 Quality Requirements</dc:title>
  <dc:subject/>
  <dc:creator>Daewon Lee</dc:creator>
  <cp:lastModifiedBy>Daewon Lee</cp:lastModifiedBy>
  <cp:revision>208</cp:revision>
  <cp:lastPrinted>1601-01-01T00:00:00Z</cp:lastPrinted>
  <dcterms:created xsi:type="dcterms:W3CDTF">2016-07-23T06:53:17Z</dcterms:created>
  <dcterms:modified xsi:type="dcterms:W3CDTF">2016-09-12T07:09:03Z</dcterms:modified>
</cp:coreProperties>
</file>