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86" r:id="rId2"/>
    <p:sldId id="387" r:id="rId3"/>
    <p:sldId id="389" r:id="rId4"/>
    <p:sldId id="390" r:id="rId5"/>
    <p:sldId id="391" r:id="rId6"/>
    <p:sldId id="392" r:id="rId7"/>
    <p:sldId id="393" r:id="rId8"/>
    <p:sldId id="395" r:id="rId9"/>
    <p:sldId id="394" r:id="rId10"/>
    <p:sldId id="396" r:id="rId11"/>
    <p:sldId id="388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65" autoAdjust="0"/>
    <p:restoredTop sz="92105" autoAdjust="0"/>
  </p:normalViewPr>
  <p:slideViewPr>
    <p:cSldViewPr>
      <p:cViewPr varScale="1">
        <p:scale>
          <a:sx n="92" d="100"/>
          <a:sy n="92" d="100"/>
        </p:scale>
        <p:origin x="138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348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2016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373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2016 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79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802.11-16/1188r0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0743412-9668-4686-B109-E3B2457EFEE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Alfred Asterjadhi, Qualcomm Inc.</a:t>
            </a:r>
            <a:endParaRPr lang="en-US" altLang="ko-KR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09600" y="838200"/>
            <a:ext cx="7772400" cy="391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kern="0" smtClean="0"/>
              <a:t>MAC Capabilities Info. in HE Capabilities IE</a:t>
            </a:r>
            <a:endParaRPr lang="en-US" sz="2800" kern="0" dirty="0"/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606136" y="1230086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2016-09-11</a:t>
            </a:r>
            <a:endParaRPr lang="en-US" sz="2000" b="0" dirty="0" smtClean="0"/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14597" y="1447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80605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that:</a:t>
            </a:r>
          </a:p>
          <a:p>
            <a:pPr lvl="1"/>
            <a:r>
              <a:rPr lang="en-US" dirty="0"/>
              <a:t>The reception of Action (ACK) frame aggregated with Data is optional.</a:t>
            </a:r>
          </a:p>
          <a:p>
            <a:pPr lvl="1"/>
            <a:r>
              <a:rPr lang="en-US" dirty="0"/>
              <a:t>The reception of acknowledgement frames (ACK, BA, M-BA) aggregated with Data is optional (indicated via MU Cascading Supported bit).</a:t>
            </a:r>
          </a:p>
          <a:p>
            <a:pPr lvl="1"/>
            <a:r>
              <a:rPr lang="en-US" dirty="0"/>
              <a:t>The reception of Basic variant Trigger frame aggregated with Data is mandatory.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675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</a:t>
            </a:r>
            <a:r>
              <a:rPr lang="de-DE" dirty="0"/>
              <a:t> </a:t>
            </a:r>
            <a:r>
              <a:rPr lang="en-US" dirty="0"/>
              <a:t>IEEE802.11ax </a:t>
            </a:r>
            <a:r>
              <a:rPr lang="en-US" dirty="0" smtClean="0"/>
              <a:t>D0.4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516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An HE STA declares that it is an HE STA by transmitting HE Capabilities element</a:t>
            </a:r>
          </a:p>
          <a:p>
            <a:pPr lvl="1" algn="just"/>
            <a:r>
              <a:rPr lang="en-US" dirty="0"/>
              <a:t>This element advertises PHY and MAC capabilities of an HE STA</a:t>
            </a:r>
          </a:p>
          <a:p>
            <a:pPr lvl="1" algn="just"/>
            <a:endParaRPr lang="en-US" sz="1400" dirty="0"/>
          </a:p>
          <a:p>
            <a:pPr algn="just"/>
            <a:r>
              <a:rPr lang="en-US" dirty="0"/>
              <a:t>Current definition of MAC-related capabilities subfields in the HE Capabilities element is incomplete in [1]</a:t>
            </a:r>
          </a:p>
          <a:p>
            <a:pPr lvl="1" algn="just"/>
            <a:r>
              <a:rPr lang="en-US" dirty="0"/>
              <a:t>Certain capabilities are missing (E.g., All Ack, etc.)</a:t>
            </a:r>
          </a:p>
          <a:p>
            <a:pPr lvl="1" algn="just"/>
            <a:endParaRPr lang="en-US" sz="1000" dirty="0"/>
          </a:p>
          <a:p>
            <a:pPr algn="just"/>
            <a:r>
              <a:rPr lang="en-US" dirty="0"/>
              <a:t>In these slides we propose to define</a:t>
            </a:r>
          </a:p>
          <a:p>
            <a:pPr lvl="1" algn="just"/>
            <a:r>
              <a:rPr lang="en-US" dirty="0"/>
              <a:t>Missing MAC capabilities subfields of HE Capabilities Information subfield, including their bit width and respective </a:t>
            </a:r>
            <a:r>
              <a:rPr lang="en-US" dirty="0" smtClean="0"/>
              <a:t>values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331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 Capabilities IE - 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8839" y="384579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PHY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927216"/>
              </p:ext>
            </p:extLst>
          </p:nvPr>
        </p:nvGraphicFramePr>
        <p:xfrm>
          <a:off x="685800" y="1918264"/>
          <a:ext cx="5395912" cy="1143000"/>
        </p:xfrm>
        <a:graphic>
          <a:graphicData uri="http://schemas.openxmlformats.org/drawingml/2006/table">
            <a:tbl>
              <a:tblPr/>
              <a:tblGrid>
                <a:gridCol w="379412"/>
                <a:gridCol w="673100"/>
                <a:gridCol w="660400"/>
                <a:gridCol w="647700"/>
                <a:gridCol w="812800"/>
                <a:gridCol w="812800"/>
                <a:gridCol w="596900"/>
                <a:gridCol w="81280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B0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60400" algn="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B3	B4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60400" algn="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B5	B7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44500" algn="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B8	B9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60400" algn="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B10	B11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PPE Thresholds Present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TWT Requester Support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TWT Responder Support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Fragmentation Support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Maximum Number of Fragmented MSDUs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Minimum Fragment Size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Trigger Frame MAC Padding Duration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Bits: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391423"/>
              </p:ext>
            </p:extLst>
          </p:nvPr>
        </p:nvGraphicFramePr>
        <p:xfrm>
          <a:off x="687388" y="3235818"/>
          <a:ext cx="4570412" cy="1422400"/>
        </p:xfrm>
        <a:graphic>
          <a:graphicData uri="http://schemas.openxmlformats.org/drawingml/2006/table">
            <a:tbl>
              <a:tblPr/>
              <a:tblGrid>
                <a:gridCol w="379412"/>
                <a:gridCol w="812800"/>
                <a:gridCol w="812800"/>
                <a:gridCol w="609600"/>
                <a:gridCol w="685800"/>
                <a:gridCol w="685800"/>
                <a:gridCol w="584200"/>
              </a:tblGrid>
              <a:tr h="2667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60400" algn="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B12          B14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60400" algn="r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B15          B16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60400" algn="r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B17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60400" algn="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B18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60400" algn="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B19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81000" algn="r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B20  B31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Multi-TID Aggregation Support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Largest Constellation With DCM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Maximum </a:t>
                      </a: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Nss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With DCM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UL MU Response Scheduling Support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A-BSR Support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Bits: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12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 gridSpan="7">
                  <a:txBody>
                    <a:bodyPr/>
                    <a:lstStyle/>
                    <a:p>
                      <a:pPr marL="0" marR="0" lvl="0" indent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76200" marB="5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Arrow Connector 9"/>
          <p:cNvCxnSpPr>
            <a:stCxn id="7" idx="3"/>
          </p:cNvCxnSpPr>
          <p:nvPr/>
        </p:nvCxnSpPr>
        <p:spPr bwMode="auto">
          <a:xfrm>
            <a:off x="579679" y="3984290"/>
            <a:ext cx="1367881" cy="78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756119"/>
              </p:ext>
            </p:extLst>
          </p:nvPr>
        </p:nvGraphicFramePr>
        <p:xfrm>
          <a:off x="0" y="4841240"/>
          <a:ext cx="7485846" cy="1102360"/>
        </p:xfrm>
        <a:graphic>
          <a:graphicData uri="http://schemas.openxmlformats.org/drawingml/2006/table">
            <a:tbl>
              <a:tblPr/>
              <a:tblGrid>
                <a:gridCol w="352809"/>
                <a:gridCol w="605237"/>
                <a:gridCol w="671512"/>
                <a:gridCol w="539750"/>
                <a:gridCol w="604837"/>
                <a:gridCol w="814387"/>
                <a:gridCol w="608013"/>
                <a:gridCol w="1031875"/>
                <a:gridCol w="1092200"/>
                <a:gridCol w="595313"/>
                <a:gridCol w="569913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B20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B21  B22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B23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60400" algn="r"/>
                        </a:tabLs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B24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60400" algn="r"/>
                        </a:tabLs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B25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44500" algn="r"/>
                        </a:tabLs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B26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60400" algn="r"/>
                        </a:tabLs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B27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60400" algn="r"/>
                        </a:tabLs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B28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60400" algn="r"/>
                        </a:tabLs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B29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60400" algn="r"/>
                        </a:tabLs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B30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26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+HTC-HE </a:t>
                      </a:r>
                    </a:p>
                    <a:p>
                      <a:pPr algn="ctr"/>
                      <a:r>
                        <a:rPr lang="en-US" sz="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 Link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Adaptation</a:t>
                      </a:r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Ack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endParaRPr lang="en-US" sz="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32 bit BA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Bitmap</a:t>
                      </a:r>
                      <a:r>
                        <a:rPr lang="en-US" sz="8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Support</a:t>
                      </a:r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 Cascading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Supported</a:t>
                      </a:r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Broadcast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TWT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Supported</a:t>
                      </a:r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Ack-enabled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Multi-TID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Aggregation Support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Group Addressed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Multi-STA BlockAck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 DL MU Support </a:t>
                      </a:r>
                      <a:endParaRPr lang="en-US" sz="800" dirty="0" smtClean="0"/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OMI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A-Control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 Support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OFDMA</a:t>
                      </a:r>
                      <a:r>
                        <a:rPr lang="en-US" sz="800" baseline="0" dirty="0" smtClean="0"/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/>
                        <a:t>RA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/>
                        <a:t>Support </a:t>
                      </a:r>
                      <a:endParaRPr lang="en-US" sz="800" dirty="0" smtClean="0"/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Bits: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410200" y="2985064"/>
            <a:ext cx="8435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LEGEND:</a:t>
            </a:r>
          </a:p>
          <a:p>
            <a:endParaRPr lang="en-US" dirty="0" smtClean="0"/>
          </a:p>
        </p:txBody>
      </p:sp>
      <p:sp>
        <p:nvSpPr>
          <p:cNvPr id="13" name="Rectangle 12"/>
          <p:cNvSpPr/>
          <p:nvPr/>
        </p:nvSpPr>
        <p:spPr bwMode="auto">
          <a:xfrm>
            <a:off x="5464048" y="3242644"/>
            <a:ext cx="375699" cy="304800"/>
          </a:xfrm>
          <a:prstGeom prst="rect">
            <a:avLst/>
          </a:prstGeom>
          <a:solidFill>
            <a:srgbClr val="008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58156" y="3257256"/>
            <a:ext cx="16658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Already present in D0.3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5464048" y="3555620"/>
            <a:ext cx="375699" cy="304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58156" y="3561830"/>
            <a:ext cx="10775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discussion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5464048" y="3868448"/>
            <a:ext cx="375699" cy="3048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58156" y="3896249"/>
            <a:ext cx="32230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Related to PHY Cap  (out of scope for this deck)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5" idx="1"/>
          </p:cNvCxnSpPr>
          <p:nvPr/>
        </p:nvCxnSpPr>
        <p:spPr bwMode="auto">
          <a:xfrm flipH="1">
            <a:off x="373431" y="3708020"/>
            <a:ext cx="5090617" cy="14461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" name="Straight Arrow Connector 19"/>
          <p:cNvCxnSpPr>
            <a:stCxn id="15" idx="3"/>
          </p:cNvCxnSpPr>
          <p:nvPr/>
        </p:nvCxnSpPr>
        <p:spPr bwMode="auto">
          <a:xfrm>
            <a:off x="5839747" y="3708020"/>
            <a:ext cx="1646099" cy="14461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971961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 in </a:t>
            </a:r>
            <a:r>
              <a:rPr lang="en-US" dirty="0" err="1"/>
              <a:t>TGax</a:t>
            </a:r>
            <a:r>
              <a:rPr lang="en-US" dirty="0"/>
              <a:t> D0.3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745577"/>
              </p:ext>
            </p:extLst>
          </p:nvPr>
        </p:nvGraphicFramePr>
        <p:xfrm>
          <a:off x="304800" y="2029070"/>
          <a:ext cx="8534400" cy="3533530"/>
        </p:xfrm>
        <a:graphic>
          <a:graphicData uri="http://schemas.openxmlformats.org/drawingml/2006/table">
            <a:tbl>
              <a:tblPr/>
              <a:tblGrid>
                <a:gridCol w="990600"/>
                <a:gridCol w="3048000"/>
                <a:gridCol w="4495800"/>
              </a:tblGrid>
              <a:tr h="2180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Subfield</a:t>
                      </a:r>
                    </a:p>
                  </a:txBody>
                  <a:tcPr marL="56887" marR="56887" marT="75849" marB="47406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Definition</a:t>
                      </a:r>
                    </a:p>
                  </a:txBody>
                  <a:tcPr marL="56887" marR="56887" marT="75849" marB="474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Encoding</a:t>
                      </a:r>
                    </a:p>
                  </a:txBody>
                  <a:tcPr marL="56887" marR="56887" marT="75849" marB="474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688"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PPE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Thresholds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Present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Indicates if the PPE Thresholds field(#1330) is present or not.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 to 0 if 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the PPE Thresholds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field is 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not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present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 to 1 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if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the PPE Thresholds is present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499"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TWT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Requester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Support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Indicates support by an HE STA for the role of TWT requesting STA as described in 10.44 (Target wake time (TWT)).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 to 1 if dot11TWTOptionActivated is true and the STA supports TWT requester STA functionality (see 10.44 (Target wake time (TWT))). 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 to 0 otherwise.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499"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TWT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Responder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Support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Indicates support by an HE STA for the role of TWT responder STA as described in 10.44 (Target wake time (TWT)).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 to 1 if dot11TWTOptionActivated is true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and the STA supports TWT responder STA functionality (see 10.44 (Target wake time (TWT))). 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 to 0 otherwise.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499"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Fragmentation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Support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Indicates the level of dynamic fragmentation that is supported by a STA.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 to 0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if no support for dynamic fragmentation.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 to 1 if support for dynamic fragments that are contained within a VHT single MPDU, no support for dynamic fragments within an A-MPDU.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 to 2 if support for up to one dynamic fragment for each MSDU and each MMPDU within a single AMPDU or multi-TID A-MPDU.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 to 3 if support for multiple dynamic fragments for each MSDU within an A-MPDU or multi-TID AMPDU and up to one dynamic fragment for each MMPDU in a multi-TID A-MPDU.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499"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Maximum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Number of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Fragmented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MSDUs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Indicates the maximum number of fragmented MSDUs that can be concurrently received by a STA.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The maximum number of fragmented MSDUs, </a:t>
                      </a:r>
                      <a:r>
                        <a:rPr lang="en-US" sz="1100" i="1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</a:t>
                      </a:r>
                      <a:r>
                        <a:rPr lang="en-US" sz="1100" i="1" baseline="-250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max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defined by this field is 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</a:t>
                      </a:r>
                      <a:r>
                        <a:rPr lang="en-US" sz="1100" i="1" baseline="-250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max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= 2</a:t>
                      </a:r>
                      <a:r>
                        <a:rPr lang="en-US" sz="1100" baseline="30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Maximum Number Of F-MPDUs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except for a value of the Maximum Number of Fragmented MSDUs equal to 7 which indicates that there is no restriction.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552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 in </a:t>
            </a:r>
            <a:r>
              <a:rPr lang="en-US" dirty="0" err="1"/>
              <a:t>TGax</a:t>
            </a:r>
            <a:r>
              <a:rPr lang="en-US" dirty="0"/>
              <a:t> D0.3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858951"/>
              </p:ext>
            </p:extLst>
          </p:nvPr>
        </p:nvGraphicFramePr>
        <p:xfrm>
          <a:off x="342900" y="1927470"/>
          <a:ext cx="8534400" cy="3660530"/>
        </p:xfrm>
        <a:graphic>
          <a:graphicData uri="http://schemas.openxmlformats.org/drawingml/2006/table">
            <a:tbl>
              <a:tblPr/>
              <a:tblGrid>
                <a:gridCol w="952500"/>
                <a:gridCol w="3124200"/>
                <a:gridCol w="4457700"/>
              </a:tblGrid>
              <a:tr h="2180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Subfield</a:t>
                      </a:r>
                    </a:p>
                  </a:txBody>
                  <a:tcPr marL="56887" marR="56887" marT="75849" marB="47406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Definition</a:t>
                      </a:r>
                    </a:p>
                  </a:txBody>
                  <a:tcPr marL="56887" marR="56887" marT="75849" marB="474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Encoding</a:t>
                      </a:r>
                    </a:p>
                  </a:txBody>
                  <a:tcPr marL="56887" marR="56887" marT="75849" marB="474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499"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Minimum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Fragment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Size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Indicates the minimum payload size, in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octets,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for the first fragment of an MSDU that is supported by a STA.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 to 0 for no restriction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in the minimum payload size.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 to 1 for 128 octets restriction in the minimum payload size. 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 to 2 for 256 octets restriction in the minimum payload size.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 to 3 for 512 octets restriction in the minimum payload size.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499"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Trigger Frame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MAC Padding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Duration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Indicates the additional amount of time defined as </a:t>
                      </a:r>
                      <a:r>
                        <a:rPr lang="en-US" sz="1100" i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MinTrigProcTime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in microseconds, needed for a non-AP STA to process a received Trigger frame.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 to 0 to indicate no additional processing time.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to 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to indicate 8 us of processing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time.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 to 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to indicate 16 us of processing time.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Remaining values are reserved.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499"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Multi-TID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Aggregation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Support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Indicates the number of TIDs minus 1 of QoS Data frames that an HE STA can aggregate in a multi-TID A-MPDU as described in 25.10.4 (A-MPDU with multiple TIDs).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 to 1 when dot11AMPDUwithMultipleTIDOptionImplemented is true.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 to 0 otherwise.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499"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UL MU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Response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Scheduling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Support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Indicates support for receiving an MPDU that contains an UL MU Response Scheduling A-Control field.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If +HTC-HE Support is 1:</a:t>
                      </a:r>
                      <a:endParaRPr lang="en-US" sz="1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 to 1 if the STA supports reception of the UL MU Response Scheduling A-Control field.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to 0 otherwise.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Reserved if +HTC-HE Support is 0.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499"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A-BSR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Support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Indicates support by an AP for receiving an MPDU that contains a BSR A-Control field and support by a non-AP STA for generating an MPDU that contains a BSR A-Control field.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If +HTC-HE Support is 1:</a:t>
                      </a:r>
                      <a:endParaRPr lang="en-US" sz="1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 to 1 if the STA supports the BSR A-Control field functionality.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 to 0 otherwise.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Reserved if +HTC-HE Support is 0.</a:t>
                      </a: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8266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Missing Capabilities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682650"/>
              </p:ext>
            </p:extLst>
          </p:nvPr>
        </p:nvGraphicFramePr>
        <p:xfrm>
          <a:off x="342900" y="1605280"/>
          <a:ext cx="8534400" cy="4231640"/>
        </p:xfrm>
        <a:graphic>
          <a:graphicData uri="http://schemas.openxmlformats.org/drawingml/2006/table">
            <a:tbl>
              <a:tblPr/>
              <a:tblGrid>
                <a:gridCol w="1028700"/>
                <a:gridCol w="3048000"/>
                <a:gridCol w="4457700"/>
              </a:tblGrid>
              <a:tr h="2180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Subfield</a:t>
                      </a:r>
                    </a:p>
                  </a:txBody>
                  <a:tcPr marL="56887" marR="56887" marT="75849" marB="47406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Definition</a:t>
                      </a:r>
                    </a:p>
                  </a:txBody>
                  <a:tcPr marL="56887" marR="56887" marT="75849" marB="474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Encoding</a:t>
                      </a:r>
                    </a:p>
                  </a:txBody>
                  <a:tcPr marL="56887" marR="56887" marT="75849" marB="474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499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+HTC-HE Support</a:t>
                      </a: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6887" marR="56887" marT="75849" marB="47406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I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ndicates if the STA supports the reception of an HE variant HT Control field carried in a QoS Data, QoS Null, or Management frame.</a:t>
                      </a: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Set to 1 if the STA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supports reception of an HE variant HT Control field.</a:t>
                      </a:r>
                    </a:p>
                    <a:p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Set to 0 otherwise.</a:t>
                      </a:r>
                    </a:p>
                    <a:p>
                      <a:endParaRPr lang="en-US" sz="1100" kern="1200" baseline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4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HE Link Adaptation Capable</a:t>
                      </a:r>
                    </a:p>
                  </a:txBody>
                  <a:tcPr marL="56887" marR="56887" marT="75849" marB="47406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Indicates whether the STA supports link adaptation using the HE variant HT Control field.</a:t>
                      </a: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If +HTC-HE Support is 1:</a:t>
                      </a:r>
                    </a:p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Set to 0 (No Feedback) if the STA does not provide HE MFB.</a:t>
                      </a:r>
                    </a:p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Set to 2 (Unsolicited) if the STA provides only unsolicited HE MFB.</a:t>
                      </a:r>
                    </a:p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Set to 3 (Both) if the STA can provide HE MFB in response to HE MRQ and if the STA provides unsolicited HE MFB.</a:t>
                      </a:r>
                    </a:p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The value 1 is reserved.</a:t>
                      </a:r>
                    </a:p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Reserved if +HTC-HE Support is 0.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4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All Ack</a:t>
                      </a:r>
                      <a:r>
                        <a:rPr lang="en-US" sz="1100" baseline="0" dirty="0" smtClean="0"/>
                        <a:t> Supported</a:t>
                      </a:r>
                      <a:endParaRPr lang="en-US" sz="1100" dirty="0" smtClean="0"/>
                    </a:p>
                  </a:txBody>
                  <a:tcPr marL="56887" marR="56887" marT="75849" marB="47406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Indicates whether the STA supports reception of a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Multi-STA BlockAck frame under the all ack context (see 25.4.2)</a:t>
                      </a: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Set to 1 if the STA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supports reception of a Multi-STA BlockAck frame under the All-Ack context.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Set to 0 otherwise.</a:t>
                      </a: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499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32 bit BA Bitmap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Support</a:t>
                      </a: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6887" marR="56887" marT="75849" marB="47406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Indicates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whether the STA supports reception of a Multi-STA BlockAck frame that has a 32 bit BlockAck Bitmap intended to it.</a:t>
                      </a: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Set to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1 if the STA supports reception of a Multi-STA BlockAck frame that has a 32 bit BlockAck Bitmap field that is intended to it.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Set to 0 otherwise.</a:t>
                      </a:r>
                      <a:endParaRPr lang="en-US" sz="11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61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 Cascading Supported</a:t>
                      </a:r>
                    </a:p>
                  </a:txBody>
                  <a:tcPr marL="56887" marR="56887" marT="75849" marB="47406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Indicates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whether the STA supports participating in an MU Cascading sequence (see 25.5.3 (MU cascading operating).</a:t>
                      </a: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Set to 1 if the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STA supports MU cascading operation.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Set to 0 otherwise.</a:t>
                      </a: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3824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Missing Capabilities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707623"/>
              </p:ext>
            </p:extLst>
          </p:nvPr>
        </p:nvGraphicFramePr>
        <p:xfrm>
          <a:off x="342900" y="1447800"/>
          <a:ext cx="8534400" cy="4450080"/>
        </p:xfrm>
        <a:graphic>
          <a:graphicData uri="http://schemas.openxmlformats.org/drawingml/2006/table">
            <a:tbl>
              <a:tblPr/>
              <a:tblGrid>
                <a:gridCol w="1104900"/>
                <a:gridCol w="3048000"/>
                <a:gridCol w="4381500"/>
              </a:tblGrid>
              <a:tr h="2180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Subfield</a:t>
                      </a:r>
                    </a:p>
                  </a:txBody>
                  <a:tcPr marL="56887" marR="56887" marT="75849" marB="47406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Definition</a:t>
                      </a:r>
                    </a:p>
                  </a:txBody>
                  <a:tcPr marL="56887" marR="56887" marT="75849" marB="474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Encoding</a:t>
                      </a:r>
                    </a:p>
                  </a:txBody>
                  <a:tcPr marL="56887" marR="56887" marT="75849" marB="474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4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Broadcast TWT Supported</a:t>
                      </a:r>
                    </a:p>
                  </a:txBody>
                  <a:tcPr marL="56887" marR="56887" marT="75849" marB="47406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Indicates support by an HE non-AP STA for the role of TWT scheduled STA and by an AP for the role of TWT scheduling STA as described in 25.7.3 (Broadcast TWT operation). </a:t>
                      </a: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Set to 1 when the STA supports broadcast TWT functionality.</a:t>
                      </a:r>
                    </a:p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Set to 0 otherwise.</a:t>
                      </a: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530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Ack-enabled Multi-TID Aggregation Support</a:t>
                      </a:r>
                    </a:p>
                  </a:txBody>
                  <a:tcPr marL="56887" marR="56887" marT="75849" marB="47406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Indicates support by a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STA to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receive a multi-TID A-MPDU that can solicit either Ack or BlockAck, or both, as described in 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25.10.4 (A-MPDUs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with multiple TIDs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). </a:t>
                      </a: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Set to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1 when the STA supports reception of a Ack-enabled multi-TID A-MPDU.</a:t>
                      </a:r>
                    </a:p>
                    <a:p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Set to 0 otherwise.</a:t>
                      </a: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499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Group Addressed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Multi-STA BlockAck In DL MU Support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887" marR="56887" marT="75849" marB="47406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Indicates support by a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non-AP STA for the reception of a group-addressed Multi-STA BlockAck frame that is sent in a DL MU PPDU in a non-broadcast RU.</a:t>
                      </a: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Set to 1 when the non-AP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STA supports its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reception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.</a:t>
                      </a:r>
                    </a:p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Set to 0 otherwise.</a:t>
                      </a:r>
                    </a:p>
                    <a:p>
                      <a:endParaRPr lang="en-US" sz="11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This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field is reserved for an AP.</a:t>
                      </a:r>
                      <a:endParaRPr lang="en-US" sz="11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4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OMI A-Control</a:t>
                      </a:r>
                      <a:r>
                        <a:rPr lang="en-US" sz="1100" baseline="0" dirty="0" smtClean="0"/>
                        <a:t> Support</a:t>
                      </a:r>
                      <a:endParaRPr lang="en-US" sz="1100" dirty="0" smtClean="0"/>
                    </a:p>
                  </a:txBody>
                  <a:tcPr marL="56887" marR="56887" marT="75849" marB="47406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Indicates 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support for receiving an MPDU that contains an OMI A-Control field.</a:t>
                      </a:r>
                    </a:p>
                    <a:p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If +HTC-HE Support is 1:</a:t>
                      </a:r>
                      <a:endParaRPr lang="en-US" sz="1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 to 1 when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the non-AP 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STA supports reception of the OMI A-Control field.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to 0 otherwise.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Reserved if +HTC-HE Support is 0.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61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OFDMA</a:t>
                      </a:r>
                      <a:r>
                        <a:rPr lang="en-US" sz="1100" baseline="0" dirty="0" smtClean="0"/>
                        <a:t> RA Support</a:t>
                      </a:r>
                      <a:endParaRPr lang="en-US" sz="1100" dirty="0" smtClean="0"/>
                    </a:p>
                  </a:txBody>
                  <a:tcPr marL="56887" marR="56887" marT="75849" marB="47406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Indicates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support for a non-AP STA to follow the OFDMA random access procedure  and for an AP to send Trigger frames that allocate random RUs (see 25.5.3.6 (UL OFDMA-based random access).</a:t>
                      </a: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Set to 1 when the STA supports UL OFDMA-based random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access procedure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.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Set to 0 otherwise.</a:t>
                      </a: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2322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Further optionality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Multiple frame types are allowed to be combined in an A-MPDU for 11ax[1]</a:t>
            </a:r>
          </a:p>
          <a:p>
            <a:pPr lvl="1"/>
            <a:r>
              <a:rPr lang="en-US" sz="1600" dirty="0" smtClean="0"/>
              <a:t>As part of multi-TID aggregation, </a:t>
            </a:r>
          </a:p>
          <a:p>
            <a:pPr lvl="1"/>
            <a:r>
              <a:rPr lang="en-US" sz="1600" dirty="0" smtClean="0"/>
              <a:t>As part of soliciting trigger-based PPDUs in response to DL MU PPDUs</a:t>
            </a:r>
          </a:p>
          <a:p>
            <a:pPr lvl="1"/>
            <a:r>
              <a:rPr lang="en-US" sz="1600" dirty="0" smtClean="0"/>
              <a:t>As part of a cascading MU sequence, etc.</a:t>
            </a:r>
          </a:p>
          <a:p>
            <a:endParaRPr lang="en-US" sz="1800" dirty="0" smtClean="0"/>
          </a:p>
          <a:p>
            <a:r>
              <a:rPr lang="en-US" sz="1800" dirty="0" smtClean="0"/>
              <a:t>We propose to specify that:</a:t>
            </a:r>
          </a:p>
          <a:p>
            <a:pPr lvl="1"/>
            <a:r>
              <a:rPr lang="en-US" sz="1600" dirty="0" smtClean="0"/>
              <a:t>The reception of Action (ACK) frame aggregated with Data is optional.</a:t>
            </a:r>
          </a:p>
          <a:p>
            <a:pPr lvl="1"/>
            <a:r>
              <a:rPr lang="en-US" sz="1600" dirty="0" smtClean="0"/>
              <a:t>The reception of acknowledgement frames (ACK, BA, M-BA) aggregated with Data is optional (indicated via MU Cascading Supported bit).</a:t>
            </a:r>
          </a:p>
          <a:p>
            <a:pPr lvl="1"/>
            <a:r>
              <a:rPr lang="en-US" sz="1600" dirty="0" smtClean="0"/>
              <a:t>The reception of Basic variant Trigger frame aggregated with Data is mandatory.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smtClean="0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461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subfields below to the HE Capabilities IE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903277"/>
              </p:ext>
            </p:extLst>
          </p:nvPr>
        </p:nvGraphicFramePr>
        <p:xfrm>
          <a:off x="533400" y="2179320"/>
          <a:ext cx="7485846" cy="822960"/>
        </p:xfrm>
        <a:graphic>
          <a:graphicData uri="http://schemas.openxmlformats.org/drawingml/2006/table">
            <a:tbl>
              <a:tblPr/>
              <a:tblGrid>
                <a:gridCol w="352809"/>
                <a:gridCol w="605237"/>
                <a:gridCol w="671512"/>
                <a:gridCol w="539750"/>
                <a:gridCol w="604837"/>
                <a:gridCol w="814387"/>
                <a:gridCol w="608013"/>
                <a:gridCol w="1031875"/>
                <a:gridCol w="1092200"/>
                <a:gridCol w="595313"/>
                <a:gridCol w="569913"/>
              </a:tblGrid>
              <a:tr h="37726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+HTC-HE </a:t>
                      </a:r>
                    </a:p>
                    <a:p>
                      <a:pPr algn="ctr"/>
                      <a:r>
                        <a:rPr lang="en-US" sz="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 Link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Adaptation</a:t>
                      </a:r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Ack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endParaRPr lang="en-US" sz="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32 bit BA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Bitmap</a:t>
                      </a:r>
                      <a:r>
                        <a:rPr lang="en-US" sz="8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Support</a:t>
                      </a:r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 Cascading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Supported</a:t>
                      </a:r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Broadcast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TWT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Supported</a:t>
                      </a:r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Ack-enabled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Multi-TID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Aggregation Support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Group Addressed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Multi-STA BlockAck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 DL MU Support </a:t>
                      </a:r>
                      <a:endParaRPr lang="en-US" sz="800" dirty="0" smtClean="0"/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OMI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A-Control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 Support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OFDMA</a:t>
                      </a:r>
                      <a:r>
                        <a:rPr lang="en-US" sz="800" baseline="0" dirty="0" smtClean="0"/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/>
                        <a:t>RA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/>
                        <a:t>Support </a:t>
                      </a:r>
                      <a:endParaRPr lang="en-US" sz="800" dirty="0" smtClean="0"/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Bits: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09494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102070</TotalTime>
  <Words>1837</Words>
  <Application>Microsoft Office PowerPoint</Application>
  <PresentationFormat>On-screen Show (4:3)</PresentationFormat>
  <Paragraphs>336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Times New Roman</vt:lpstr>
      <vt:lpstr>802-11-Submission</vt:lpstr>
      <vt:lpstr>PowerPoint Presentation</vt:lpstr>
      <vt:lpstr>Overview</vt:lpstr>
      <vt:lpstr>HE Capabilities IE - Overview</vt:lpstr>
      <vt:lpstr>Present in TGax D0.3</vt:lpstr>
      <vt:lpstr>Present in TGax D0.3</vt:lpstr>
      <vt:lpstr>Missing Capabilities</vt:lpstr>
      <vt:lpstr>Missing Capabilities</vt:lpstr>
      <vt:lpstr>Further optionality considerations</vt:lpstr>
      <vt:lpstr>Straw Poll 1</vt:lpstr>
      <vt:lpstr>Straw Poll 2</vt:lpstr>
      <vt:lpstr>References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Scheduled Trigger frames</dc:title>
  <dc:creator>Asterjadhi, Alfred</dc:creator>
  <cp:lastModifiedBy>Alfred Asterjadhi</cp:lastModifiedBy>
  <cp:revision>2048</cp:revision>
  <cp:lastPrinted>1998-02-10T13:28:06Z</cp:lastPrinted>
  <dcterms:created xsi:type="dcterms:W3CDTF">2007-05-21T21:00:37Z</dcterms:created>
  <dcterms:modified xsi:type="dcterms:W3CDTF">2016-09-11T12:48:54Z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