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customXml/itemProps4.xml" ContentType="application/vnd.openxmlformats-officedocument.customXmlProperties+xml"/>
  <Override PartName="/customXml/itemProps5.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0"/>
  </p:notesMasterIdLst>
  <p:handoutMasterIdLst>
    <p:handoutMasterId r:id="rId21"/>
  </p:handoutMasterIdLst>
  <p:sldIdLst>
    <p:sldId id="634" r:id="rId7"/>
    <p:sldId id="632" r:id="rId8"/>
    <p:sldId id="633" r:id="rId9"/>
    <p:sldId id="635" r:id="rId10"/>
    <p:sldId id="636" r:id="rId11"/>
    <p:sldId id="637" r:id="rId12"/>
    <p:sldId id="638" r:id="rId13"/>
    <p:sldId id="639" r:id="rId14"/>
    <p:sldId id="652" r:id="rId15"/>
    <p:sldId id="653" r:id="rId16"/>
    <p:sldId id="654" r:id="rId17"/>
    <p:sldId id="658" r:id="rId18"/>
    <p:sldId id="65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xmlns="" userId="S-1-5-21-945540591-4024260831-3861152641-206784" providerId="AD"/>
      </p:ext>
    </p:extLst>
  </p:cmAuthor>
  <p:cmAuthor id="2" name="Ding, Gang" initials="DG" lastIdx="4" clrIdx="1">
    <p:extLst>
      <p:ext uri="{19B8F6BF-5375-455C-9EA6-DF929625EA0E}">
        <p15:presenceInfo xmlns:p15="http://schemas.microsoft.com/office/powerpoint/2012/main" xmlns=""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93033" autoAdjust="0"/>
  </p:normalViewPr>
  <p:slideViewPr>
    <p:cSldViewPr snapToGrid="0" snapToObjects="1">
      <p:cViewPr varScale="1">
        <p:scale>
          <a:sx n="69" d="100"/>
          <a:sy n="69" d="100"/>
        </p:scale>
        <p:origin x="-1452" y="-108"/>
      </p:cViewPr>
      <p:guideLst>
        <p:guide orient="horz" pos="2160"/>
        <p:guide pos="2856"/>
      </p:guideLst>
    </p:cSldViewPr>
  </p:slideViewPr>
  <p:outlineViewPr>
    <p:cViewPr>
      <p:scale>
        <a:sx n="33" d="100"/>
        <a:sy n="33" d="100"/>
      </p:scale>
      <p:origin x="0" y="435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pPr/>
              <a:t>9/11/2016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pPr/>
              <a:t>‹#›</a:t>
            </a:fld>
            <a:endParaRPr lang="en-US"/>
          </a:p>
        </p:txBody>
      </p:sp>
    </p:spTree>
    <p:extLst>
      <p:ext uri="{BB962C8B-B14F-4D97-AF65-F5344CB8AC3E}">
        <p14:creationId xmlns:p14="http://schemas.microsoft.com/office/powerpoint/2010/main" xmlns=""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pPr/>
              <a:t>9/11/2016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pPr/>
              <a:t>‹#›</a:t>
            </a:fld>
            <a:endParaRPr lang="en-US" dirty="0"/>
          </a:p>
        </p:txBody>
      </p:sp>
    </p:spTree>
    <p:extLst>
      <p:ext uri="{BB962C8B-B14F-4D97-AF65-F5344CB8AC3E}">
        <p14:creationId xmlns:p14="http://schemas.microsoft.com/office/powerpoint/2010/main" xmlns=""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2208610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1" name="Rectangle 5"/>
          <p:cNvSpPr>
            <a:spLocks noGrp="1" noChangeArrowheads="1"/>
          </p:cNvSpPr>
          <p:nvPr>
            <p:ph type="ftr" sz="quarter" idx="12"/>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4653419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a:t>
            </a:r>
            <a:r>
              <a:rPr lang="en-US" sz="1800" b="1" dirty="0" smtClean="0">
                <a:solidFill>
                  <a:schemeClr val="tx1"/>
                </a:solidFill>
                <a:cs typeface="+mn-cs"/>
              </a:rPr>
              <a:t>802.11-16/01182r0</a:t>
            </a:r>
            <a:endParaRPr lang="en-US" sz="1800" b="1" dirty="0" smtClean="0">
              <a:solidFill>
                <a:schemeClr val="tx1"/>
              </a:solidFill>
              <a:cs typeface="+mn-cs"/>
            </a:endParaRP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Sept. 2016</a:t>
            </a:r>
            <a:endParaRPr lang="en-US" sz="1400" dirty="0"/>
          </a:p>
        </p:txBody>
      </p:sp>
    </p:spTree>
    <p:extLst>
      <p:ext uri="{BB962C8B-B14F-4D97-AF65-F5344CB8AC3E}">
        <p14:creationId xmlns:p14="http://schemas.microsoft.com/office/powerpoint/2010/main" xmlns=""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a:t>
            </a:fld>
            <a:endParaRPr lang="en-US" dirty="0"/>
          </a:p>
        </p:txBody>
      </p:sp>
      <p:graphicFrame>
        <p:nvGraphicFramePr>
          <p:cNvPr id="7" name="Table 6"/>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(Marvell) et. al.,</a:t>
            </a:r>
            <a:endParaRPr lang="en-US" dirty="0"/>
          </a:p>
        </p:txBody>
      </p:sp>
      <p:sp>
        <p:nvSpPr>
          <p:cNvPr id="10" name="Title 1"/>
          <p:cNvSpPr txBox="1">
            <a:spLocks/>
          </p:cNvSpPr>
          <p:nvPr/>
        </p:nvSpPr>
        <p:spPr bwMode="auto">
          <a:xfrm>
            <a:off x="685800" y="609600"/>
            <a:ext cx="77724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mj-lt"/>
                <a:ea typeface="+mj-ea"/>
                <a:cs typeface="+mj-cs"/>
              </a:rPr>
              <a:t>HE Sounding Segmentation</a:t>
            </a:r>
          </a:p>
          <a:p>
            <a:pPr algn="ctr" defTabSz="914400" eaLnBrk="0" fontAlgn="base" hangingPunct="0">
              <a:spcBef>
                <a:spcPct val="0"/>
              </a:spcBef>
              <a:spcAft>
                <a:spcPct val="0"/>
              </a:spcAft>
            </a:pPr>
            <a:r>
              <a:rPr lang="en-US" dirty="0" smtClean="0"/>
              <a:t>Date: 2016-09-12</a:t>
            </a:r>
            <a:endParaRPr kumimoji="0" lang="en-US" b="1" i="0" u="none" strike="noStrike" kern="0" cap="none" spc="0" normalizeH="0" baseline="0" noProof="0" dirty="0" smtClean="0">
              <a:ln>
                <a:noFill/>
              </a:ln>
              <a:solidFill>
                <a:schemeClr val="tx2"/>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p14="http://schemas.microsoft.com/office/powerpoint/2010/main" xmlns="" val="107057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 Beamforming Feedback Fragmentation Avoidance</a:t>
            </a:r>
            <a:endParaRPr lang="en-US" sz="2400" dirty="0"/>
          </a:p>
        </p:txBody>
      </p:sp>
      <p:sp>
        <p:nvSpPr>
          <p:cNvPr id="55" name="Content Placeholder 2"/>
          <p:cNvSpPr>
            <a:spLocks noGrp="1"/>
          </p:cNvSpPr>
          <p:nvPr>
            <p:ph idx="1"/>
          </p:nvPr>
        </p:nvSpPr>
        <p:spPr>
          <a:xfrm>
            <a:off x="0" y="914400"/>
            <a:ext cx="9144000" cy="5486400"/>
          </a:xfrm>
        </p:spPr>
        <p:txBody>
          <a:bodyPr/>
          <a:lstStyle/>
          <a:p>
            <a:pPr lvl="0">
              <a:buClr>
                <a:srgbClr val="FF0000"/>
              </a:buClr>
            </a:pPr>
            <a:r>
              <a:rPr lang="en-US" sz="1800" b="0" dirty="0" smtClean="0"/>
              <a:t>The following rules should be applied to 11ax sounding feedback fragmentation which is similar to 11ac:</a:t>
            </a:r>
          </a:p>
          <a:p>
            <a:pPr lvl="1">
              <a:buClr>
                <a:srgbClr val="FF0000"/>
              </a:buClr>
            </a:pPr>
            <a:r>
              <a:rPr lang="en-US" sz="1600" dirty="0" smtClean="0"/>
              <a:t>“the sounding feedback shall be split into up to 8 feedback segments.”</a:t>
            </a:r>
          </a:p>
          <a:p>
            <a:pPr lvl="1">
              <a:buClr>
                <a:srgbClr val="FF0000"/>
              </a:buClr>
            </a:pPr>
            <a:r>
              <a:rPr lang="en-US" sz="1600" dirty="0" smtClean="0"/>
              <a:t>“Each of the feedback segments except the last shall contain the maximum number of octets allowed by the HE </a:t>
            </a:r>
            <a:r>
              <a:rPr lang="en-US" sz="1600" dirty="0" err="1" smtClean="0"/>
              <a:t>beamformer’s</a:t>
            </a:r>
            <a:r>
              <a:rPr lang="en-US" sz="1600" dirty="0" smtClean="0"/>
              <a:t> maximum MPDU length capability.”</a:t>
            </a:r>
          </a:p>
          <a:p>
            <a:pPr lvl="1">
              <a:buClr>
                <a:srgbClr val="FF0000"/>
              </a:buClr>
            </a:pPr>
            <a:r>
              <a:rPr lang="en-US" sz="1600" dirty="0" smtClean="0"/>
              <a:t>“The feedback segments shall be sent in a single A-MPDU and shall be included in the A-MPDU in the descending order of the Remaining Feedback Segments subfield values.”</a:t>
            </a:r>
          </a:p>
          <a:p>
            <a:pPr lvl="2">
              <a:buClr>
                <a:srgbClr val="FF0000"/>
              </a:buClr>
            </a:pPr>
            <a:r>
              <a:rPr lang="en-US" sz="1400" b="0" dirty="0" smtClean="0"/>
              <a:t>All segments in the first transmission </a:t>
            </a:r>
          </a:p>
          <a:p>
            <a:pPr lvl="2">
              <a:buClr>
                <a:srgbClr val="FF0000"/>
              </a:buClr>
            </a:pPr>
            <a:r>
              <a:rPr lang="en-US" sz="1400" dirty="0" smtClean="0"/>
              <a:t>The requested segments in the retransmission</a:t>
            </a:r>
          </a:p>
          <a:p>
            <a:pPr lvl="3">
              <a:buClr>
                <a:srgbClr val="FF0000"/>
              </a:buClr>
            </a:pPr>
            <a:r>
              <a:rPr lang="en-US" sz="1400" dirty="0" smtClean="0"/>
              <a:t>All segments in the retransmission should be disallowed in not request by the beamformer.</a:t>
            </a:r>
            <a:endParaRPr lang="en-US" sz="1400" b="0" dirty="0" smtClean="0"/>
          </a:p>
          <a:p>
            <a:pPr lvl="0">
              <a:buClr>
                <a:srgbClr val="FF0000"/>
              </a:buClr>
            </a:pPr>
            <a:r>
              <a:rPr lang="en-US" sz="1800" b="0" dirty="0" smtClean="0"/>
              <a:t>The difference between HE trigger-based sounding feedback and VHT sounding feedback is that:</a:t>
            </a:r>
          </a:p>
          <a:p>
            <a:pPr lvl="1">
              <a:buClr>
                <a:srgbClr val="FF0000"/>
              </a:buClr>
            </a:pPr>
            <a:r>
              <a:rPr lang="en-US" sz="1600" b="0" dirty="0" smtClean="0"/>
              <a:t>In VHT sounding feedback, it is the beamformee to decide the resource for sounding feedback. 11ac mandates that </a:t>
            </a:r>
          </a:p>
          <a:p>
            <a:pPr lvl="1">
              <a:buClr>
                <a:srgbClr val="FF0000"/>
              </a:buClr>
            </a:pPr>
            <a:r>
              <a:rPr lang="en-US" sz="1600" dirty="0" smtClean="0"/>
              <a:t>In HE trigger-based sounding feedback, Trigger frame defines the resource of HE sounding feedback. If the resource allocated for STA’s feedback is not enough, the beamformee may not be able to send sounding feedback in one A-MPDU.</a:t>
            </a:r>
          </a:p>
          <a:p>
            <a:pPr>
              <a:buClr>
                <a:srgbClr val="FF0000"/>
              </a:buClr>
            </a:pPr>
            <a:r>
              <a:rPr lang="en-US" sz="1800" b="0" dirty="0" smtClean="0"/>
              <a:t>When the sounding feedback is retransmitted, the AP only allocates the enough resource for the retransmitted segments.</a:t>
            </a:r>
          </a:p>
          <a:p>
            <a:pPr lvl="1">
              <a:buClr>
                <a:srgbClr val="FF0000"/>
              </a:buClr>
            </a:pPr>
            <a:r>
              <a:rPr lang="en-US" sz="1600" dirty="0" smtClean="0"/>
              <a:t>If the beamformee retransmit all segments, the allocated resource may not be enough. </a:t>
            </a:r>
            <a:endParaRPr lang="en-US" sz="1800" dirty="0" smtClean="0"/>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9550"/>
            <a:ext cx="9144000" cy="762000"/>
          </a:xfrm>
        </p:spPr>
        <p:txBody>
          <a:bodyPr/>
          <a:lstStyle/>
          <a:p>
            <a:r>
              <a:rPr lang="en-US" sz="2400" dirty="0" smtClean="0"/>
              <a:t> Beamforming Feedback Fragmentation Avoidance</a:t>
            </a:r>
            <a:endParaRPr lang="en-US" sz="2400" dirty="0"/>
          </a:p>
        </p:txBody>
      </p:sp>
      <p:sp>
        <p:nvSpPr>
          <p:cNvPr id="55" name="Content Placeholder 2"/>
          <p:cNvSpPr>
            <a:spLocks noGrp="1"/>
          </p:cNvSpPr>
          <p:nvPr>
            <p:ph idx="1"/>
          </p:nvPr>
        </p:nvSpPr>
        <p:spPr>
          <a:xfrm>
            <a:off x="152400" y="1129150"/>
            <a:ext cx="8839200" cy="5334000"/>
          </a:xfrm>
        </p:spPr>
        <p:txBody>
          <a:bodyPr/>
          <a:lstStyle/>
          <a:p>
            <a:pPr>
              <a:buClr>
                <a:srgbClr val="FF0000"/>
              </a:buClr>
            </a:pPr>
            <a:r>
              <a:rPr lang="en-US" sz="2000" b="0" dirty="0" smtClean="0"/>
              <a:t>AP’s resource allocation in Beamforming Report Poll Trigger should be defined:</a:t>
            </a:r>
          </a:p>
          <a:p>
            <a:pPr lvl="1">
              <a:buClr>
                <a:srgbClr val="FF0000"/>
              </a:buClr>
            </a:pPr>
            <a:r>
              <a:rPr lang="en-US" sz="1600" dirty="0" smtClean="0"/>
              <a:t>in Beamforming Report Poll Trigger,  the allocated UL resource for one </a:t>
            </a:r>
            <a:r>
              <a:rPr lang="en-US" sz="1600" dirty="0" err="1" smtClean="0"/>
              <a:t>beamformee’s</a:t>
            </a:r>
            <a:r>
              <a:rPr lang="en-US" sz="1600" dirty="0" smtClean="0"/>
              <a:t>  sounding feedback shall be enough for the beamformee to transmit the requested sounding feedback  in one PPDU per its Feedback type, Ng, codebook size, </a:t>
            </a:r>
            <a:r>
              <a:rPr lang="en-US" sz="1600" dirty="0" err="1" smtClean="0"/>
              <a:t>Nc</a:t>
            </a:r>
            <a:r>
              <a:rPr lang="en-US" sz="1600" dirty="0" smtClean="0"/>
              <a:t>, and Partial Bandwidth Info</a:t>
            </a:r>
            <a:r>
              <a:rPr lang="en-US" altLang="zh-CN" sz="1800" dirty="0" smtClean="0"/>
              <a:t>.</a:t>
            </a:r>
            <a:endParaRPr lang="en-US" sz="1600" dirty="0" smtClean="0"/>
          </a:p>
          <a:p>
            <a:pPr>
              <a:buClr>
                <a:srgbClr val="FF0000"/>
              </a:buClr>
              <a:buNone/>
            </a:pPr>
            <a:endParaRPr lang="en-US" sz="2200" dirty="0" smtClean="0"/>
          </a:p>
          <a:p>
            <a:pPr>
              <a:buClr>
                <a:srgbClr val="FF0000"/>
              </a:buClr>
            </a:pPr>
            <a:r>
              <a:rPr lang="en-US" sz="2000" b="0" dirty="0" smtClean="0"/>
              <a:t>STA’s (</a:t>
            </a:r>
            <a:r>
              <a:rPr lang="en-US" sz="2000" b="0" dirty="0" err="1" smtClean="0"/>
              <a:t>beamformee’s</a:t>
            </a:r>
            <a:r>
              <a:rPr lang="en-US" sz="2000" b="0" dirty="0" smtClean="0"/>
              <a:t>) behavior should be defined:</a:t>
            </a:r>
          </a:p>
          <a:p>
            <a:pPr lvl="1">
              <a:buClr>
                <a:srgbClr val="FF0000"/>
              </a:buClr>
            </a:pPr>
            <a:r>
              <a:rPr lang="en-US" sz="1600" b="0" dirty="0" smtClean="0"/>
              <a:t>When the AP requests retransmission of sounding feedback segments from a beamformee through Beamforming Report Poll Trigger, the beamformee shall transmit the requested segments </a:t>
            </a:r>
            <a:r>
              <a:rPr lang="en-US" sz="1600" dirty="0" smtClean="0"/>
              <a:t>first</a:t>
            </a:r>
            <a:r>
              <a:rPr lang="en-US" altLang="zh-CN" sz="1600" dirty="0" smtClean="0"/>
              <a:t>.</a:t>
            </a:r>
            <a:endParaRPr lang="en-US" sz="1600" b="0" dirty="0" smtClean="0"/>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Straw Poll 1</a:t>
            </a:r>
            <a:endParaRPr lang="en-US" sz="2400" dirty="0"/>
          </a:p>
        </p:txBody>
      </p:sp>
      <p:sp>
        <p:nvSpPr>
          <p:cNvPr id="55" name="Content Placeholder 2"/>
          <p:cNvSpPr>
            <a:spLocks noGrp="1"/>
          </p:cNvSpPr>
          <p:nvPr>
            <p:ph idx="1"/>
          </p:nvPr>
        </p:nvSpPr>
        <p:spPr>
          <a:xfrm>
            <a:off x="152400" y="990600"/>
            <a:ext cx="8839200" cy="2971800"/>
          </a:xfrm>
        </p:spPr>
        <p:txBody>
          <a:bodyPr/>
          <a:lstStyle/>
          <a:p>
            <a:r>
              <a:rPr lang="en-US" dirty="0" smtClean="0"/>
              <a:t>Do you support,</a:t>
            </a:r>
            <a:endParaRPr lang="en-US" sz="2800" dirty="0" smtClean="0"/>
          </a:p>
          <a:p>
            <a:pPr lvl="1"/>
            <a:r>
              <a:rPr lang="en-US" dirty="0" smtClean="0"/>
              <a:t>in Beamforming Report Poll Trigger,  the allocated UL resource for one </a:t>
            </a:r>
            <a:r>
              <a:rPr lang="en-US" dirty="0" err="1" smtClean="0"/>
              <a:t>beamformee’s</a:t>
            </a:r>
            <a:r>
              <a:rPr lang="en-US" dirty="0" smtClean="0"/>
              <a:t>   sounding feedback shall be enough for the beamformee to transmit the requested sounding feedback  in the trigger-based PPDU that is sent as a response per its Feedback type, Ng, codebook size, </a:t>
            </a:r>
            <a:r>
              <a:rPr lang="en-US" dirty="0" err="1" smtClean="0"/>
              <a:t>Nc</a:t>
            </a:r>
            <a:r>
              <a:rPr lang="en-US" dirty="0" smtClean="0"/>
              <a:t>. </a:t>
            </a:r>
          </a:p>
          <a:p>
            <a:pPr marL="342900" lvl="1" indent="-342900">
              <a:buClr>
                <a:srgbClr val="FF0000"/>
              </a:buClr>
              <a:buFontTx/>
              <a:buChar char="•"/>
            </a:pPr>
            <a:endParaRPr lang="en-US" sz="1800" b="0" dirty="0" smtClean="0"/>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Straw Poll 2</a:t>
            </a:r>
            <a:endParaRPr lang="en-US" sz="2400" dirty="0"/>
          </a:p>
        </p:txBody>
      </p:sp>
      <p:sp>
        <p:nvSpPr>
          <p:cNvPr id="55" name="Content Placeholder 2"/>
          <p:cNvSpPr>
            <a:spLocks noGrp="1"/>
          </p:cNvSpPr>
          <p:nvPr>
            <p:ph idx="1"/>
          </p:nvPr>
        </p:nvSpPr>
        <p:spPr>
          <a:xfrm>
            <a:off x="152400" y="990600"/>
            <a:ext cx="8839200" cy="1905000"/>
          </a:xfrm>
        </p:spPr>
        <p:txBody>
          <a:bodyPr/>
          <a:lstStyle/>
          <a:p>
            <a:pPr>
              <a:buClr>
                <a:srgbClr val="FF0000"/>
              </a:buClr>
            </a:pPr>
            <a:r>
              <a:rPr lang="en-US" sz="1600" b="0" dirty="0" smtClean="0"/>
              <a:t>Do you the following rules apply to 11ax sounding feedback fragmentation,</a:t>
            </a:r>
          </a:p>
          <a:p>
            <a:pPr lvl="1">
              <a:buClr>
                <a:srgbClr val="FF0000"/>
              </a:buClr>
            </a:pPr>
            <a:r>
              <a:rPr lang="en-US" sz="1600" smtClean="0"/>
              <a:t>the </a:t>
            </a:r>
            <a:r>
              <a:rPr lang="en-US" sz="1600" dirty="0" smtClean="0"/>
              <a:t>sounding feedback shall be split into up to 8 feedback segments</a:t>
            </a:r>
          </a:p>
          <a:p>
            <a:pPr lvl="1">
              <a:buClr>
                <a:srgbClr val="FF0000"/>
              </a:buClr>
            </a:pPr>
            <a:r>
              <a:rPr lang="en-US" sz="1600" dirty="0" smtClean="0"/>
              <a:t>Each of the feedback segments except the last shall contain the maximum number of octets allowed by the HE </a:t>
            </a:r>
            <a:r>
              <a:rPr lang="en-US" sz="1600" dirty="0" err="1" smtClean="0"/>
              <a:t>beamformer’s</a:t>
            </a:r>
            <a:r>
              <a:rPr lang="en-US" sz="1600" dirty="0" smtClean="0"/>
              <a:t> maximum MPDU length capability</a:t>
            </a:r>
          </a:p>
          <a:p>
            <a:pPr lvl="1">
              <a:buClr>
                <a:srgbClr val="FF0000"/>
              </a:buClr>
            </a:pPr>
            <a:r>
              <a:rPr lang="en-US" sz="1600" dirty="0" smtClean="0"/>
              <a:t>the request feedback segments shall be sent in a single A-MPDU and shall be included in the A-MPDU in the descending order of the Remaining Feedback Segments subfield values.</a:t>
            </a:r>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xmlns="" val="4080415875"/>
              </p:ext>
            </p:extLst>
          </p:nvPr>
        </p:nvGraphicFramePr>
        <p:xfrm>
          <a:off x="685800" y="105401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Alfred Asterjadhi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aasterja@qti.qualcomm.com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
        <p:nvSpPr>
          <p:cNvPr id="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Tree>
    <p:extLst>
      <p:ext uri="{BB962C8B-B14F-4D97-AF65-F5344CB8AC3E}">
        <p14:creationId xmlns:p14="http://schemas.microsoft.com/office/powerpoint/2010/main" xmlns="" val="1683804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3</a:t>
            </a:fld>
            <a:endParaRPr lang="en-US"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3008721331"/>
              </p:ext>
            </p:extLst>
          </p:nvPr>
        </p:nvGraphicFramePr>
        <p:xfrm>
          <a:off x="731687" y="1185495"/>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Arial"/>
                        </a:rPr>
                        <a:t> </a:t>
                      </a:r>
                      <a:endParaRPr lang="en-US" sz="11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1390832754"/>
              </p:ext>
            </p:extLst>
          </p:nvPr>
        </p:nvGraphicFramePr>
        <p:xfrm>
          <a:off x="733275" y="3628052"/>
          <a:ext cx="7786257" cy="2661948"/>
        </p:xfrm>
        <a:graphic>
          <a:graphicData uri="http://schemas.openxmlformats.org/drawingml/2006/table">
            <a:tbl>
              <a:tblPr firstRow="1" bandRow="1">
                <a:tableStyleId>{F5AB1C69-6EDB-4FF4-983F-18BD219EF322}</a:tableStyleId>
              </a:tblPr>
              <a:tblGrid>
                <a:gridCol w="1552725"/>
                <a:gridCol w="1226634"/>
                <a:gridCol w="1739590"/>
                <a:gridCol w="1371600"/>
                <a:gridCol w="1895708"/>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1937715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graphicFrame>
        <p:nvGraphicFramePr>
          <p:cNvPr id="7" name="Table 6"/>
          <p:cNvGraphicFramePr>
            <a:graphicFrameLocks noGrp="1"/>
          </p:cNvGraphicFramePr>
          <p:nvPr>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1882204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6"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2105456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6"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ext uri="{D42A27DB-BD31-4B8C-83A1-F6EECF244321}">
                <p14:modId xmlns:p14="http://schemas.microsoft.com/office/powerpoint/2010/main" xmlns="" val="3282308392"/>
              </p:ext>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3204304464"/>
              </p:ext>
            </p:extLst>
          </p:nvPr>
        </p:nvGraphicFramePr>
        <p:xfrm>
          <a:off x="762000" y="41105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2"/>
                        </a:rPr>
                        <a:t>sun.bo1@zte.com.cn</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dirty="0">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3364479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6"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ext uri="{D42A27DB-BD31-4B8C-83A1-F6EECF244321}">
                <p14:modId xmlns:p14="http://schemas.microsoft.com/office/powerpoint/2010/main" xmlns="" val="4173444473"/>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4071905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6"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ext uri="{D42A27DB-BD31-4B8C-83A1-F6EECF244321}">
                <p14:modId xmlns:p14="http://schemas.microsoft.com/office/powerpoint/2010/main" xmlns="" val="2487423232"/>
              </p:ext>
            </p:extLst>
          </p:nvPr>
        </p:nvGraphicFramePr>
        <p:xfrm>
          <a:off x="394939" y="3033337"/>
          <a:ext cx="8135744" cy="1377260"/>
        </p:xfrm>
        <a:graphic>
          <a:graphicData uri="http://schemas.openxmlformats.org/drawingml/2006/table">
            <a:tbl>
              <a:tblPr firstRow="1" bandRow="1">
                <a:tableStyleId>{F5AB1C69-6EDB-4FF4-983F-18BD219EF322}</a:tableStyleId>
              </a:tblPr>
              <a:tblGrid>
                <a:gridCol w="1630680"/>
                <a:gridCol w="1287379"/>
                <a:gridCol w="1802331"/>
                <a:gridCol w="1363530"/>
                <a:gridCol w="2051824"/>
              </a:tblGrid>
              <a:tr h="275452">
                <a:tc>
                  <a:txBody>
                    <a:bodyPr/>
                    <a:lstStyle/>
                    <a:p>
                      <a:pPr marL="0" marR="0" algn="ctr">
                        <a:spcBef>
                          <a:spcPts val="0"/>
                        </a:spcBef>
                        <a:spcAft>
                          <a:spcPts val="0"/>
                        </a:spcAft>
                      </a:pPr>
                      <a:r>
                        <a:rPr lang="en-US" sz="1100" b="0" dirty="0" smtClean="0">
                          <a:solidFill>
                            <a:srgbClr val="000000"/>
                          </a:solidFill>
                          <a:latin typeface="+mn-lt"/>
                          <a:ea typeface="Times New Roman"/>
                          <a:cs typeface="Arial"/>
                        </a:rPr>
                        <a:t>Masahito</a:t>
                      </a:r>
                      <a:r>
                        <a:rPr lang="en-US" sz="1100" b="0" baseline="0" dirty="0" smtClean="0">
                          <a:solidFill>
                            <a:srgbClr val="000000"/>
                          </a:solidFill>
                          <a:latin typeface="+mn-lt"/>
                          <a:ea typeface="Times New Roman"/>
                          <a:cs typeface="Arial"/>
                        </a:rPr>
                        <a:t> Mori</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2792325068"/>
              </p:ext>
            </p:extLst>
          </p:nvPr>
        </p:nvGraphicFramePr>
        <p:xfrm>
          <a:off x="394939" y="1022194"/>
          <a:ext cx="8135744" cy="1991773"/>
        </p:xfrm>
        <a:graphic>
          <a:graphicData uri="http://schemas.openxmlformats.org/drawingml/2006/table">
            <a:tbl>
              <a:tblPr firstRow="1" bandRow="1">
                <a:tableStyleId>{F5AB1C69-6EDB-4FF4-983F-18BD219EF322}</a:tableStyleId>
              </a:tblPr>
              <a:tblGrid>
                <a:gridCol w="1634583"/>
                <a:gridCol w="1282390"/>
                <a:gridCol w="1806498"/>
                <a:gridCol w="1360449"/>
                <a:gridCol w="2051824"/>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dk1"/>
                          </a:solidFill>
                          <a:latin typeface="+mn-lt"/>
                          <a:ea typeface="+mn-ea"/>
                          <a:cs typeface="+mn-cs"/>
                        </a:rPr>
                        <a:t>tderham@broadcom.com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Liwen Chu et. al.</a:t>
            </a:r>
            <a:endParaRPr lang="en-US" dirty="0"/>
          </a:p>
        </p:txBody>
      </p:sp>
    </p:spTree>
    <p:extLst>
      <p:ext uri="{BB962C8B-B14F-4D97-AF65-F5344CB8AC3E}">
        <p14:creationId xmlns:p14="http://schemas.microsoft.com/office/powerpoint/2010/main" xmlns="" val="2285558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5"/>
            <a:ext cx="9144000" cy="762000"/>
          </a:xfrm>
        </p:spPr>
        <p:txBody>
          <a:bodyPr/>
          <a:lstStyle/>
          <a:p>
            <a:r>
              <a:rPr lang="en-US" sz="2400" dirty="0" smtClean="0"/>
              <a:t> Beamforming Feedback Fragmentation Avoidance</a:t>
            </a:r>
            <a:endParaRPr lang="en-US" sz="2400" dirty="0"/>
          </a:p>
        </p:txBody>
      </p:sp>
      <p:sp>
        <p:nvSpPr>
          <p:cNvPr id="55" name="Content Placeholder 2"/>
          <p:cNvSpPr>
            <a:spLocks noGrp="1"/>
          </p:cNvSpPr>
          <p:nvPr>
            <p:ph idx="1"/>
          </p:nvPr>
        </p:nvSpPr>
        <p:spPr>
          <a:xfrm>
            <a:off x="152400" y="1143005"/>
            <a:ext cx="8839200" cy="3962400"/>
          </a:xfrm>
        </p:spPr>
        <p:txBody>
          <a:bodyPr/>
          <a:lstStyle/>
          <a:p>
            <a:pPr lvl="0">
              <a:buClr>
                <a:srgbClr val="C00000"/>
              </a:buClr>
            </a:pPr>
            <a:r>
              <a:rPr lang="en-US" b="0" dirty="0" smtClean="0"/>
              <a:t>Recap: To avoid sounding feedback fragmentation, the following rule is defined in 11ax</a:t>
            </a:r>
          </a:p>
          <a:p>
            <a:pPr lvl="1">
              <a:buClr>
                <a:srgbClr val="C00000"/>
              </a:buClr>
            </a:pPr>
            <a:r>
              <a:rPr lang="en-US" dirty="0" smtClean="0"/>
              <a:t>The HE beamformer shall have the supported MPDU size large enough to avoid fragmentation except when 11,454 is reached.</a:t>
            </a:r>
          </a:p>
          <a:p>
            <a:pPr>
              <a:buClr>
                <a:srgbClr val="C00000"/>
              </a:buClr>
            </a:pPr>
            <a:r>
              <a:rPr lang="en-US" b="0" dirty="0" smtClean="0"/>
              <a:t>However it is not clear whether there is specific rules about resource allocation to beamformee in Beamforming Report Poll Trigger frame.</a:t>
            </a:r>
          </a:p>
          <a:p>
            <a:pPr>
              <a:buClr>
                <a:srgbClr val="C00000"/>
              </a:buClr>
            </a:pPr>
            <a:r>
              <a:rPr lang="en-US" b="0" dirty="0" smtClean="0"/>
              <a:t>The HE sounding fragmentation method is not clearly defined in 11ax D0.1.</a:t>
            </a:r>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10C255-1271-47BF-B015-BB64F0FC44CF}">
  <ds:schemaRefs>
    <ds:schemaRef ds:uri="office.server.policy"/>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docProps/app.xml><?xml version="1.0" encoding="utf-8"?>
<Properties xmlns="http://schemas.openxmlformats.org/officeDocument/2006/extended-properties" xmlns:vt="http://schemas.openxmlformats.org/officeDocument/2006/docPropsVTypes">
  <Template/>
  <TotalTime>76165</TotalTime>
  <Words>1461</Words>
  <Application>Microsoft Office PowerPoint</Application>
  <PresentationFormat>On-screen Show (4:3)</PresentationFormat>
  <Paragraphs>500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ACcord Submission Template</vt:lpstr>
      <vt:lpstr>Slide 1</vt:lpstr>
      <vt:lpstr>Authors (continued)</vt:lpstr>
      <vt:lpstr>Authors (continued)</vt:lpstr>
      <vt:lpstr>Slide 4</vt:lpstr>
      <vt:lpstr>Authors (continued)</vt:lpstr>
      <vt:lpstr>Authors (continued)</vt:lpstr>
      <vt:lpstr>Authors (continued)</vt:lpstr>
      <vt:lpstr>Authors (continued)</vt:lpstr>
      <vt:lpstr> Beamforming Feedback Fragmentation Avoidance</vt:lpstr>
      <vt:lpstr> Beamforming Feedback Fragmentation Avoidance</vt:lpstr>
      <vt:lpstr> Beamforming Feedback Fragmentation Avoidance</vt:lpstr>
      <vt:lpstr>Straw Poll 1</vt:lpstr>
      <vt:lpstr>Straw Poll 2</vt:lpstr>
    </vt:vector>
  </TitlesOfParts>
  <Company>Image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Alfred Asterjadhi</dc:creator>
  <cp:lastModifiedBy>Windows User</cp:lastModifiedBy>
  <cp:revision>2390</cp:revision>
  <dcterms:created xsi:type="dcterms:W3CDTF">2012-05-29T15:24:34Z</dcterms:created>
  <dcterms:modified xsi:type="dcterms:W3CDTF">2016-09-11T22:04:16Z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