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3" r:id="rId6"/>
    <p:sldId id="288" r:id="rId7"/>
    <p:sldId id="289" r:id="rId8"/>
    <p:sldId id="291" r:id="rId9"/>
    <p:sldId id="294" r:id="rId10"/>
    <p:sldId id="292" r:id="rId11"/>
    <p:sldId id="290" r:id="rId12"/>
    <p:sldId id="293" r:id="rId13"/>
    <p:sldId id="287" r:id="rId14"/>
    <p:sldId id="284" r:id="rId15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4591" autoAdjust="0"/>
  </p:normalViewPr>
  <p:slideViewPr>
    <p:cSldViewPr>
      <p:cViewPr varScale="1">
        <p:scale>
          <a:sx n="71" d="100"/>
          <a:sy n="71" d="100"/>
        </p:scale>
        <p:origin x="714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56" d="100"/>
          <a:sy n="56" d="100"/>
        </p:scale>
        <p:origin x="2082" y="108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 smtClean="0"/>
              <a:t>Kome Oteri(InterDigital)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Kome Oteri(InterDigital)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Kome Oteri(InterDigital)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Multi-Stage, Multi-Resolution Beamforming Training for 802.11ay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07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89" y="3200362"/>
            <a:ext cx="8477908" cy="212418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Do you agree to add the following text into the 802.11ay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11ay shall support multi-stage, multi-resolution beamforming training as </a:t>
            </a:r>
            <a:r>
              <a:rPr lang="en-US" b="0" dirty="0"/>
              <a:t>part of </a:t>
            </a:r>
            <a:r>
              <a:rPr lang="en-US" b="0" dirty="0" smtClean="0"/>
              <a:t>the beamforming training procedure</a:t>
            </a:r>
            <a:endParaRPr lang="en-US" b="0" dirty="0"/>
          </a:p>
          <a:p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7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References</a:t>
            </a:r>
            <a:endParaRPr lang="en-GB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en-US" sz="2000" b="0" kern="0" dirty="0"/>
              <a:t>IEEE </a:t>
            </a:r>
            <a:r>
              <a:rPr lang="en-US" sz="2000" b="0" kern="0" dirty="0" smtClean="0"/>
              <a:t>802.11-16/0100r3, </a:t>
            </a:r>
            <a:r>
              <a:rPr lang="en-US" sz="2000" b="0" kern="0" dirty="0"/>
              <a:t>MIMO BF Training </a:t>
            </a:r>
            <a:r>
              <a:rPr lang="en-US" sz="2000" b="0" kern="0" dirty="0" smtClean="0"/>
              <a:t>Enhancements, Wang et. al., Jan 2016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b="0" kern="0" dirty="0"/>
              <a:t>IEEE </a:t>
            </a:r>
            <a:r>
              <a:rPr lang="en-US" sz="2000" b="0" kern="0" dirty="0" smtClean="0"/>
              <a:t>802.11-16/0316r0, Low </a:t>
            </a:r>
            <a:r>
              <a:rPr lang="en-US" sz="2000" b="0" kern="0" dirty="0"/>
              <a:t>Complexity Beamtraining for Hybrid </a:t>
            </a:r>
            <a:r>
              <a:rPr lang="en-US" sz="2000" b="0" kern="0" dirty="0" smtClean="0"/>
              <a:t>MIMO, Fellhauer et. al., March 2016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b="0" kern="0" dirty="0" smtClean="0"/>
              <a:t>IEEE 802.11-16/0420r1, BF Training for SU MIMO, Huang et. al., March 2016</a:t>
            </a:r>
            <a:endParaRPr lang="en-US" sz="2000" b="0" kern="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2000" b="0" kern="0" dirty="0"/>
              <a:t>IEEE </a:t>
            </a:r>
            <a:r>
              <a:rPr lang="en-US" sz="2000" b="0" kern="0" dirty="0" smtClean="0"/>
              <a:t>802.11-15/1358r5, </a:t>
            </a:r>
            <a:r>
              <a:rPr lang="en-US" sz="2000" b="0" dirty="0" smtClean="0"/>
              <a:t>Specification </a:t>
            </a:r>
            <a:r>
              <a:rPr lang="en-US" sz="2000" b="0" dirty="0"/>
              <a:t>Framework for </a:t>
            </a:r>
            <a:r>
              <a:rPr lang="en-US" sz="2000" b="0" dirty="0" smtClean="0"/>
              <a:t>TGay, Cordeiro, August 2016</a:t>
            </a:r>
            <a:endParaRPr lang="en-US" sz="2000" kern="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sz="2000" b="0" dirty="0"/>
              <a:t>Noh, Song, Michael D. Zoltowski, and David J. Love. "Multi-Resolution Codebook Based Beamforming Sequence Design in Millimeter-Wave Systems." </a:t>
            </a:r>
            <a:r>
              <a:rPr lang="en-US" sz="2000" b="0" i="1" dirty="0"/>
              <a:t>2015 IEEE Global Communications Conference (GLOBECOM)</a:t>
            </a:r>
            <a:r>
              <a:rPr lang="en-US" sz="2000" b="0" dirty="0"/>
              <a:t>. IEEE, 2015.</a:t>
            </a:r>
            <a:endParaRPr lang="en-US" sz="2000" kern="0" dirty="0" smtClean="0"/>
          </a:p>
          <a:p>
            <a:pPr algn="just"/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In 802.11ay, enhancements to the 802.11ad beamforming training procedures have been agreed on </a:t>
            </a:r>
            <a:r>
              <a:rPr lang="en-US" b="0" dirty="0" smtClean="0"/>
              <a:t>for complexity reduction, efficiency and </a:t>
            </a:r>
            <a:r>
              <a:rPr lang="en-US" b="0" dirty="0"/>
              <a:t>to enable MIMO BF training [1</a:t>
            </a:r>
            <a:r>
              <a:rPr lang="en-US" b="0" dirty="0" smtClean="0"/>
              <a:t>][</a:t>
            </a:r>
            <a:r>
              <a:rPr lang="en-US" b="0" dirty="0"/>
              <a:t>2][3][4</a:t>
            </a:r>
            <a:r>
              <a:rPr lang="en-US" b="0" dirty="0" smtClean="0"/>
              <a:t>].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In this contribution, we propose a multi-stage, multi-resolution beamforming training </a:t>
            </a:r>
            <a:r>
              <a:rPr lang="en-US" b="0" dirty="0"/>
              <a:t>(</a:t>
            </a:r>
            <a:r>
              <a:rPr lang="en-US" b="0" dirty="0" smtClean="0"/>
              <a:t>BFT) framework to further increase the BF training efficiency in scenarios with high resolution beams.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The scheme also has advantages that enable more efficient beam tracking.</a:t>
            </a:r>
            <a:endParaRPr lang="en-US" b="0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517246"/>
            <a:ext cx="7770813" cy="1065213"/>
          </a:xfrm>
        </p:spPr>
        <p:txBody>
          <a:bodyPr/>
          <a:lstStyle/>
          <a:p>
            <a:r>
              <a:rPr lang="en-US" dirty="0" smtClean="0"/>
              <a:t>Current BF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81784"/>
            <a:ext cx="9143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The following agreements have been made to improve BF training in 802.11ay [4]: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11ay beamforming protocol shall </a:t>
            </a:r>
            <a:endParaRPr lang="en-US" sz="18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enable </a:t>
            </a:r>
            <a:r>
              <a:rPr lang="en-US" dirty="0"/>
              <a:t>TX and RX training using the same BRP frame.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enable </a:t>
            </a:r>
            <a:r>
              <a:rPr lang="en-US" dirty="0"/>
              <a:t>simultaneous BF training of transmit DMG antennas.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support </a:t>
            </a:r>
            <a:r>
              <a:rPr lang="en-US" dirty="0"/>
              <a:t>simultaneous RX antenna training.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provide </a:t>
            </a:r>
            <a:r>
              <a:rPr lang="en-US" dirty="0"/>
              <a:t>the means to enable TX sector down selection as part of beamforming training.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support</a:t>
            </a:r>
            <a:r>
              <a:rPr lang="en-US" dirty="0"/>
              <a:t>, for STAs with antenna pattern reciprocity, RX sector down selection as part of beamforming training.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support </a:t>
            </a:r>
            <a:r>
              <a:rPr lang="en-US" dirty="0"/>
              <a:t>a mode of operation in which, in a single phase, the initiator trains its transmit antennas/sectors and multiple responders train their receive antennas/sectors.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11ay beamforming protocol supports multi-beamforming for multiple array antennas. Multi-beamforming means that a transmitter simultaneously sends SSW frames in multiple polarized directions.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19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Multi-Stage, Multi-Resolution BFT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394" y="1824965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To further increase the efficiency of the beamforming training procedure with high resolution beamforming, we propose that 802.11ay support the use of a multi-stage, multi-resolution beamforming framework [5].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In this framework, beams of increasing angular resolution can be used at different stages of the sector sweep, beam refinement or tracking procedure.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To support this scheme in 802.11ay, signaling should be added to indicate the capability to perform multi-stage, multi-resolution BFT and to signal resolution information such as the maximum and current beam resolutions.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859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581016"/>
            <a:ext cx="7770813" cy="1065213"/>
          </a:xfrm>
        </p:spPr>
        <p:txBody>
          <a:bodyPr/>
          <a:lstStyle/>
          <a:p>
            <a:r>
              <a:rPr lang="en-US" dirty="0" smtClean="0"/>
              <a:t>Multi-Stage, Multi-Resolution BFT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719964"/>
            <a:ext cx="8812305" cy="7635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L0: Sector </a:t>
            </a:r>
            <a:r>
              <a:rPr lang="en-US" sz="1800" b="0" dirty="0"/>
              <a:t>Level Sweep: Identify Sector of angular spread 90 </a:t>
            </a:r>
            <a:r>
              <a:rPr lang="en-US" sz="1800" b="0" dirty="0" smtClean="0"/>
              <a:t>degrees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L1: BFT </a:t>
            </a:r>
            <a:r>
              <a:rPr lang="en-US" sz="1800" b="0" dirty="0"/>
              <a:t>Level 1: </a:t>
            </a:r>
            <a:endParaRPr lang="en-US" sz="18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4 beams </a:t>
            </a:r>
            <a:r>
              <a:rPr lang="en-US" sz="1800" b="0" dirty="0"/>
              <a:t>per sector with angular spread 22.5 </a:t>
            </a:r>
            <a:r>
              <a:rPr lang="en-US" sz="1800" b="0" dirty="0" smtClean="0"/>
              <a:t>degrees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L2: BFT </a:t>
            </a:r>
            <a:r>
              <a:rPr lang="en-US" sz="1800" b="0" dirty="0"/>
              <a:t>Level 2: </a:t>
            </a:r>
            <a:endParaRPr lang="en-US" sz="18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4 beams </a:t>
            </a:r>
            <a:r>
              <a:rPr lang="en-US" sz="1800" b="0" dirty="0"/>
              <a:t>per </a:t>
            </a:r>
            <a:r>
              <a:rPr lang="en-US" sz="1800" b="0" dirty="0" smtClean="0"/>
              <a:t>beam </a:t>
            </a:r>
            <a:r>
              <a:rPr lang="en-US" sz="1800" b="0" dirty="0"/>
              <a:t>Level 1 or 16 </a:t>
            </a:r>
            <a:r>
              <a:rPr lang="en-US" sz="1800" b="0" dirty="0" smtClean="0"/>
              <a:t>beams </a:t>
            </a:r>
            <a:r>
              <a:rPr lang="en-US" sz="1800" b="0" dirty="0"/>
              <a:t>per sector with angular spread 5.625 </a:t>
            </a:r>
            <a:r>
              <a:rPr lang="en-US" sz="1800" b="0" dirty="0" smtClean="0"/>
              <a:t>degrees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L3: BFT </a:t>
            </a:r>
            <a:r>
              <a:rPr lang="en-US" sz="1800" b="0" dirty="0"/>
              <a:t>Level </a:t>
            </a:r>
            <a:r>
              <a:rPr lang="en-US" sz="1800" b="0" dirty="0" smtClean="0"/>
              <a:t>3/ </a:t>
            </a:r>
            <a:r>
              <a:rPr lang="en-US" sz="1800" b="0" dirty="0"/>
              <a:t>Non-hierarchical </a:t>
            </a:r>
            <a:r>
              <a:rPr lang="en-US" sz="1800" b="0" dirty="0" smtClean="0"/>
              <a:t>BRP: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4 beams </a:t>
            </a:r>
            <a:r>
              <a:rPr lang="en-US" sz="1800" b="0" dirty="0"/>
              <a:t>per </a:t>
            </a:r>
            <a:r>
              <a:rPr lang="en-US" sz="1800" b="0" dirty="0" smtClean="0"/>
              <a:t>beam </a:t>
            </a:r>
            <a:r>
              <a:rPr lang="en-US" sz="1800" b="0" dirty="0"/>
              <a:t>Level 2 or 64 </a:t>
            </a:r>
            <a:r>
              <a:rPr lang="en-US" sz="1800" b="0" dirty="0" smtClean="0"/>
              <a:t>beams </a:t>
            </a:r>
            <a:r>
              <a:rPr lang="en-US" sz="1800" b="0" dirty="0"/>
              <a:t>per sector with angular spread 1.046 degrees. </a:t>
            </a:r>
            <a:r>
              <a:rPr lang="en-US" sz="1800" b="0" dirty="0" smtClean="0"/>
              <a:t>  </a:t>
            </a: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6144" y="908720"/>
            <a:ext cx="9230144" cy="293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31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942" y="655149"/>
            <a:ext cx="7770813" cy="715817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8" y="5733256"/>
            <a:ext cx="9054186" cy="50517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 smtClean="0"/>
              <a:t>Multi-stage, Multi-resolution beam sweep: 12 </a:t>
            </a:r>
            <a:r>
              <a:rPr lang="en-US" sz="2000" b="0" dirty="0"/>
              <a:t>beam sweeps and 3 feedback frames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1187624" y="5297693"/>
            <a:ext cx="64906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Beam = Sector </a:t>
            </a:r>
            <a:r>
              <a:rPr lang="en-US" sz="1600" dirty="0">
                <a:solidFill>
                  <a:schemeClr val="tx1"/>
                </a:solidFill>
              </a:rPr>
              <a:t>1, L1:beam 2, </a:t>
            </a:r>
            <a:r>
              <a:rPr lang="en-US" sz="1600" dirty="0" smtClean="0">
                <a:solidFill>
                  <a:schemeClr val="tx1"/>
                </a:solidFill>
              </a:rPr>
              <a:t>L2:beam </a:t>
            </a:r>
            <a:r>
              <a:rPr lang="en-US" sz="1600" dirty="0">
                <a:solidFill>
                  <a:schemeClr val="tx1"/>
                </a:solidFill>
              </a:rPr>
              <a:t>1, L3:beam </a:t>
            </a:r>
            <a:r>
              <a:rPr lang="en-US" sz="1600" dirty="0" smtClean="0">
                <a:solidFill>
                  <a:schemeClr val="tx1"/>
                </a:solidFill>
              </a:rPr>
              <a:t>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5606" y="2781091"/>
            <a:ext cx="8896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Times New Roman"/>
                <a:ea typeface="MS Gothic"/>
              </a:rPr>
              <a:t>Single Resolution beam sweep : 64 beam sweeps and 1 feedback frame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501" y="1978821"/>
            <a:ext cx="8905610" cy="53407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564" y="3487458"/>
            <a:ext cx="8892480" cy="1768953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1547664" y="2508961"/>
            <a:ext cx="64906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Beam = Sector </a:t>
            </a:r>
            <a:r>
              <a:rPr lang="en-US" sz="1600" dirty="0">
                <a:solidFill>
                  <a:schemeClr val="tx1"/>
                </a:solidFill>
              </a:rPr>
              <a:t>1, </a:t>
            </a:r>
            <a:r>
              <a:rPr lang="en-US" sz="1600" dirty="0" smtClean="0">
                <a:solidFill>
                  <a:schemeClr val="tx1"/>
                </a:solidFill>
              </a:rPr>
              <a:t>beam </a:t>
            </a:r>
            <a:r>
              <a:rPr lang="en-US" sz="1600" dirty="0">
                <a:solidFill>
                  <a:schemeClr val="tx1"/>
                </a:solidFill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42485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942" y="655149"/>
            <a:ext cx="7770813" cy="715817"/>
          </a:xfrm>
        </p:spPr>
        <p:txBody>
          <a:bodyPr/>
          <a:lstStyle/>
          <a:p>
            <a:r>
              <a:rPr lang="en-US" dirty="0" smtClean="0"/>
              <a:t>BFT Protocol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180308" y="2388763"/>
            <a:ext cx="3386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Single Resolution BF Training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3808" y="6035938"/>
            <a:ext cx="47525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Multi-stage, Multi-Resolution BF Training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2701978"/>
            <a:ext cx="5282501" cy="34208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1328209"/>
            <a:ext cx="5339807" cy="105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78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Multi-Stage, Multi-Resolution BFT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581" y="2204864"/>
            <a:ext cx="7770813" cy="288004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 smtClean="0"/>
              <a:t>The overall number of training beams transmitted for a narrow beam system can be reduced. This is important especially in MIMO scenarios where multiple transmit-receive pairs are needed.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Connection between the transmitter-receiver pair can be made at any stage without the need for a long wait.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The </a:t>
            </a:r>
            <a:r>
              <a:rPr lang="en-US" sz="1800" b="0" dirty="0"/>
              <a:t>procedure can also be combined with beam down-selection</a:t>
            </a:r>
            <a:r>
              <a:rPr lang="en-US" sz="18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 smtClean="0"/>
              <a:t>The initiator or responder can request training at a particular resolution level and dynamically trade-off BFT efficiency and beam accuracy.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 smtClean="0"/>
              <a:t>A node can request for BFT with a resolution fallback in case of a change in the channel which is advantageous for beam tracking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 marL="0" indent="0" algn="just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42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Multi-stage Multi-resolution BFT offers improvements in BF training efficiency and beam tracking for high resolution beams.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Signaling </a:t>
            </a:r>
            <a:r>
              <a:rPr lang="en-US" b="0" dirty="0"/>
              <a:t>should be added </a:t>
            </a:r>
            <a:r>
              <a:rPr lang="en-US" b="0" dirty="0" smtClean="0"/>
              <a:t>to 802.11ay to </a:t>
            </a:r>
            <a:r>
              <a:rPr lang="en-US" b="0" dirty="0"/>
              <a:t>indicate the </a:t>
            </a:r>
            <a:r>
              <a:rPr lang="en-US" b="0" dirty="0" smtClean="0"/>
              <a:t>capability to </a:t>
            </a:r>
            <a:r>
              <a:rPr lang="en-US" b="0" dirty="0"/>
              <a:t>perform multi-stage, multi-resolution beam tracking and to signal information such as the maximum and current beam resolutions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445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5C8196-1ED4-4AC8-ACAD-95FD0F1DE7A5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505119D-1B0D-4628-A40C-348DC4E594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C224794-E464-4BC5-9978-66FDD3DBD5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842</Words>
  <Application>Microsoft Office PowerPoint</Application>
  <PresentationFormat>On-screen Show (4:3)</PresentationFormat>
  <Paragraphs>92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Multi-Stage, Multi-Resolution Beamforming Training for 802.11ay</vt:lpstr>
      <vt:lpstr>Introduction</vt:lpstr>
      <vt:lpstr>Current BF Agreements</vt:lpstr>
      <vt:lpstr>Multi-Stage, Multi-Resolution BFT</vt:lpstr>
      <vt:lpstr>Multi-Stage, Multi-Resolution BFT</vt:lpstr>
      <vt:lpstr>Example</vt:lpstr>
      <vt:lpstr>BFT Protocol</vt:lpstr>
      <vt:lpstr>Advantages of Multi-Stage, Multi-Resolution BFT</vt:lpstr>
      <vt:lpstr>Conclusion</vt:lpstr>
      <vt:lpstr>Straw Polls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2016-09-09T00:47:55Z</dcterms:created>
  <dcterms:modified xsi:type="dcterms:W3CDTF">2016-09-10T20:37:32Z</dcterms:modified>
</cp:coreProperties>
</file>