
<file path=[Content_Types].xml><?xml version="1.0" encoding="utf-8"?>
<Types xmlns="http://schemas.openxmlformats.org/package/2006/content-types">
  <Override PartName="/ppt/notesSlides/notesSlide5.xml" ContentType="application/vnd.openxmlformats-officedocument.presentationml.notesSlide+xml"/>
  <Override PartName="/ppt/slideLayouts/slideLayout1.xml" ContentType="application/vnd.openxmlformats-officedocument.presentationml.slideLayout+xml"/>
  <Default Extension="rels" ContentType="application/vnd.openxmlformats-package.relationships+xml"/>
  <Override PartName="/ppt/slides/slide11.xml" ContentType="application/vnd.openxmlformats-officedocument.presentationml.slide+xml"/>
  <Default Extension="xml" ContentType="application/xml"/>
  <Override PartName="/ppt/slides/slide9.xml" ContentType="application/vnd.openxmlformats-officedocument.presentationml.slide+xml"/>
  <Override PartName="/ppt/notesSlides/notesSlide3.xml" ContentType="application/vnd.openxmlformats-officedocument.presentationml.notes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notesSlides/notesSlide6.xml" ContentType="application/vnd.openxmlformats-officedocument.presentationml.notesSlide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s/slide12.xml" ContentType="application/vnd.openxmlformats-officedocument.presentationml.slide+xml"/>
  <Default Extension="bin" ContentType="application/vnd.openxmlformats-officedocument.presentationml.printerSettings"/>
  <Override PartName="/ppt/notesSlides/notesSlide4.xml" ContentType="application/vnd.openxmlformats-officedocument.presentationml.notesSlide+xml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notesSlides/notesSlide2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  <Override PartName="/ppt/slides/slide1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69" r:id="rId2"/>
    <p:sldId id="257" r:id="rId3"/>
    <p:sldId id="434" r:id="rId4"/>
    <p:sldId id="396" r:id="rId5"/>
    <p:sldId id="438" r:id="rId6"/>
    <p:sldId id="441" r:id="rId7"/>
    <p:sldId id="442" r:id="rId8"/>
    <p:sldId id="443" r:id="rId9"/>
    <p:sldId id="437" r:id="rId10"/>
    <p:sldId id="436" r:id="rId11"/>
    <p:sldId id="435" r:id="rId12"/>
    <p:sldId id="423" r:id="rId13"/>
    <p:sldId id="424" r:id="rId14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-84" charset="0"/>
        <a:ea typeface="ＭＳ Ｐゴシック" pitchFamily="-84" charset="-128"/>
        <a:cs typeface="ＭＳ Ｐゴシック" pitchFamily="-84" charset="-128"/>
      </a:defRPr>
    </a:lvl1pPr>
    <a:lvl2pPr marL="457200" algn="l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-84" charset="0"/>
        <a:ea typeface="ＭＳ Ｐゴシック" pitchFamily="-84" charset="-128"/>
        <a:cs typeface="ＭＳ Ｐゴシック" pitchFamily="-84" charset="-128"/>
      </a:defRPr>
    </a:lvl2pPr>
    <a:lvl3pPr marL="914400" algn="l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-84" charset="0"/>
        <a:ea typeface="ＭＳ Ｐゴシック" pitchFamily="-84" charset="-128"/>
        <a:cs typeface="ＭＳ Ｐゴシック" pitchFamily="-84" charset="-128"/>
      </a:defRPr>
    </a:lvl3pPr>
    <a:lvl4pPr marL="1371600" algn="l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-84" charset="0"/>
        <a:ea typeface="ＭＳ Ｐゴシック" pitchFamily="-84" charset="-128"/>
        <a:cs typeface="ＭＳ Ｐゴシック" pitchFamily="-84" charset="-128"/>
      </a:defRPr>
    </a:lvl4pPr>
    <a:lvl5pPr marL="1828800" algn="l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-84" charset="0"/>
        <a:ea typeface="ＭＳ Ｐゴシック" pitchFamily="-84" charset="-128"/>
        <a:cs typeface="ＭＳ Ｐゴシック" pitchFamily="-84" charset="-128"/>
      </a:defRPr>
    </a:lvl5pPr>
    <a:lvl6pPr marL="2286000" algn="l" defTabSz="457200" rtl="0" eaLnBrk="1" latinLnBrk="0" hangingPunct="1">
      <a:defRPr kumimoji="1" sz="1200" kern="1200">
        <a:solidFill>
          <a:schemeClr val="tx1"/>
        </a:solidFill>
        <a:latin typeface="Times New Roman" pitchFamily="-84" charset="0"/>
        <a:ea typeface="ＭＳ Ｐゴシック" pitchFamily="-84" charset="-128"/>
        <a:cs typeface="ＭＳ Ｐゴシック" pitchFamily="-84" charset="-128"/>
      </a:defRPr>
    </a:lvl6pPr>
    <a:lvl7pPr marL="2743200" algn="l" defTabSz="457200" rtl="0" eaLnBrk="1" latinLnBrk="0" hangingPunct="1">
      <a:defRPr kumimoji="1" sz="1200" kern="1200">
        <a:solidFill>
          <a:schemeClr val="tx1"/>
        </a:solidFill>
        <a:latin typeface="Times New Roman" pitchFamily="-84" charset="0"/>
        <a:ea typeface="ＭＳ Ｐゴシック" pitchFamily="-84" charset="-128"/>
        <a:cs typeface="ＭＳ Ｐゴシック" pitchFamily="-84" charset="-128"/>
      </a:defRPr>
    </a:lvl7pPr>
    <a:lvl8pPr marL="3200400" algn="l" defTabSz="457200" rtl="0" eaLnBrk="1" latinLnBrk="0" hangingPunct="1">
      <a:defRPr kumimoji="1" sz="1200" kern="1200">
        <a:solidFill>
          <a:schemeClr val="tx1"/>
        </a:solidFill>
        <a:latin typeface="Times New Roman" pitchFamily="-84" charset="0"/>
        <a:ea typeface="ＭＳ Ｐゴシック" pitchFamily="-84" charset="-128"/>
        <a:cs typeface="ＭＳ Ｐゴシック" pitchFamily="-84" charset="-128"/>
      </a:defRPr>
    </a:lvl8pPr>
    <a:lvl9pPr marL="3657600" algn="l" defTabSz="457200" rtl="0" eaLnBrk="1" latinLnBrk="0" hangingPunct="1">
      <a:defRPr kumimoji="1" sz="1200" kern="1200">
        <a:solidFill>
          <a:schemeClr val="tx1"/>
        </a:solidFill>
        <a:latin typeface="Times New Roman" pitchFamily="-84" charset="0"/>
        <a:ea typeface="ＭＳ Ｐゴシック" pitchFamily="-84" charset="-128"/>
        <a:cs typeface="ＭＳ Ｐゴシック" pitchFamily="-84" charset="-128"/>
      </a:defRPr>
    </a:lvl9pPr>
  </p:defaultTextStyle>
  <p:extLst>
    <p:ext uri="{EFAFB233-063F-42B5-8137-9DF3F51BA10A}">
      <p15:sldGuideLst xmlns:mc="http://schemas.openxmlformats.org/markup-compatibility/2006" xmlns:mv="urn:schemas-microsoft-com:mac:vml" xmlns:p15="http://schemas.microsoft.com/office/powerpoint/2012/main" xmlns:p="http://schemas.openxmlformats.org/presentationml/2006/main" xmlns:r="http://schemas.openxmlformats.org/officeDocument/2006/relationships" xmlns:a="http://schemas.openxmlformats.org/drawingml/2006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mc="http://schemas.openxmlformats.org/markup-compatibility/2006" xmlns:mv="urn:schemas-microsoft-com:mac:vml" xmlns:p15="http://schemas.microsoft.com/office/powerpoint/2012/main" xmlns:p="http://schemas.openxmlformats.org/presentationml/2006/main" xmlns:r="http://schemas.openxmlformats.org/officeDocument/2006/relationships" xmlns:a="http://schemas.openxmlformats.org/drawingml/2006/main" xmlns="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extLst>
    <p:ext uri="{E76CE94A-603C-4142-B9EB-6D1370010A27}">
      <p14:discardImageEditData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  <p:ext uri="{D31A062A-798A-4329-ABDD-BBA856620510}">
      <p14:defaultImageDpi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0"/>
    </p:ext>
    <p:ext uri="{FD5EFAAD-0ECE-453E-9831-46B23BE46B34}">
      <p15:chartTrackingRefBased xmlns:mc="http://schemas.openxmlformats.org/markup-compatibility/2006" xmlns:mv="urn:schemas-microsoft-com:mac:vml" xmlns:p15="http://schemas.microsoft.com/office/powerpoint/2012/main" xmlns:p="http://schemas.openxmlformats.org/presentationml/2006/main" xmlns:r="http://schemas.openxmlformats.org/officeDocument/2006/relationships" xmlns:a="http://schemas.openxmlformats.org/drawingml/2006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49068"/>
    <p:restoredTop sz="94257"/>
  </p:normalViewPr>
  <p:slideViewPr>
    <p:cSldViewPr>
      <p:cViewPr>
        <p:scale>
          <a:sx n="118" d="100"/>
          <a:sy n="118" d="100"/>
        </p:scale>
        <p:origin x="-88" y="-8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19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288"/>
    </p:cViewPr>
  </p:sorterViewPr>
  <p:notesViewPr>
    <p:cSldViewPr>
      <p:cViewPr varScale="1">
        <p:scale>
          <a:sx n="61" d="100"/>
          <a:sy n="61" d="100"/>
        </p:scale>
        <p:origin x="-1878" y="-90"/>
      </p:cViewPr>
      <p:guideLst>
        <p:guide orient="horz" pos="2923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handoutMaster" Target="handoutMasters/handoutMaster1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kumimoji="0"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802.19-09/xxxxr0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kumimoji="0"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April 2009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kumimoji="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 kumimoji="0">
                <a:latin typeface="Times New Roman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ja-JP"/>
              <a:t>Page </a:t>
            </a:r>
            <a:fld id="{4905E270-E2D4-244B-90A9-676D74C86C9D}" type="slidenum">
              <a:rPr lang="en-US" altLang="ja-JP"/>
              <a:pPr>
                <a:defRPr/>
              </a:pPr>
              <a:t>‹Nr.›</a:t>
            </a:fld>
            <a:endParaRPr lang="en-US" altLang="ja-JP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kumimoji="0" lang="en-US"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kumimoji="0" lang="en-US">
                <a:latin typeface="Times New Roman" pitchFamily="18" charset="0"/>
                <a:ea typeface="+mn-ea"/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kumimoji="0" lang="en-US"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02592446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kumimoji="0"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802.19-09/xxxxr0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kumimoji="0"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April 2009</a:t>
            </a:r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 kumimoji="0"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kumimoji="0">
                <a:latin typeface="Times New Roman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ja-JP"/>
              <a:t>Page </a:t>
            </a:r>
            <a:fld id="{E04F12BE-F34E-1248-940B-8EC27E93B954}" type="slidenum">
              <a:rPr lang="en-US" altLang="ja-JP"/>
              <a:pPr>
                <a:defRPr/>
              </a:pPr>
              <a:t>‹Nr.›</a:t>
            </a:fld>
            <a:endParaRPr lang="en-US" altLang="ja-JP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kumimoji="0" lang="en-US">
                <a:latin typeface="Times New Roman" pitchFamily="18" charset="0"/>
                <a:ea typeface="+mn-ea"/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kumimoji="0" lang="en-US"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kumimoji="0" lang="en-US"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0997292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altLang="ja-JP">
                <a:latin typeface="Times New Roman" charset="0"/>
                <a:cs typeface="ＭＳ Ｐゴシック" charset="-128"/>
              </a:rPr>
              <a:t>doc.: IEEE 802.19-09/xxxxr0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>
                <a:latin typeface="Times New Roman" charset="0"/>
                <a:cs typeface="ＭＳ Ｐゴシック" charset="-128"/>
              </a:rPr>
              <a:t>April 2009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altLang="ja-JP">
                <a:latin typeface="Times New Roman" charset="0"/>
                <a:cs typeface="ＭＳ Ｐゴシック" charset="-128"/>
              </a:rPr>
              <a:t>Rich Kennedy, Research In Motion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altLang="ja-JP">
                <a:cs typeface="ＭＳ Ｐゴシック" charset="-128"/>
              </a:rPr>
              <a:t>Page </a:t>
            </a:r>
            <a:fld id="{9B4F10BE-8640-3647-A390-79D9D5117F41}" type="slidenum">
              <a:rPr lang="en-US" altLang="ja-JP">
                <a:cs typeface="ＭＳ Ｐゴシック" charset="-128"/>
              </a:rPr>
              <a:pPr>
                <a:defRPr/>
              </a:pPr>
              <a:t>1</a:t>
            </a:fld>
            <a:endParaRPr lang="en-US" altLang="ja-JP">
              <a:cs typeface="ＭＳ Ｐゴシック" charset="-128"/>
            </a:endParaRPr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kumimoji="0" lang="ja-JP" altLang="en-US">
              <a:latin typeface="Times New Roman" pitchFamily="-84" charset="0"/>
              <a:ea typeface="ＭＳ Ｐゴシック" pitchFamily="-84" charset="-128"/>
              <a:cs typeface="ＭＳ Ｐゴシック" pitchFamily="-84" charset="-128"/>
            </a:endParaRPr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1186278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altLang="ja-JP">
                <a:latin typeface="Times New Roman" charset="0"/>
                <a:cs typeface="ＭＳ Ｐゴシック" charset="-128"/>
              </a:rPr>
              <a:t>doc.: IEEE 802.19-09/xxxxr0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>
                <a:latin typeface="Times New Roman" charset="0"/>
                <a:cs typeface="ＭＳ Ｐゴシック" charset="-128"/>
              </a:rPr>
              <a:t>April 2009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altLang="ja-JP">
                <a:latin typeface="Times New Roman" charset="0"/>
                <a:cs typeface="ＭＳ Ｐゴシック" charset="-128"/>
              </a:rPr>
              <a:t>Rich Kennedy, Research In Motion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altLang="ja-JP">
                <a:cs typeface="ＭＳ Ｐゴシック" charset="-128"/>
              </a:rPr>
              <a:t>Page </a:t>
            </a:r>
            <a:fld id="{24E42ACE-54C0-684C-BB9D-E50577322B6F}" type="slidenum">
              <a:rPr lang="en-US" altLang="ja-JP">
                <a:cs typeface="ＭＳ Ｐゴシック" charset="-128"/>
              </a:rPr>
              <a:pPr>
                <a:defRPr/>
              </a:pPr>
              <a:t>2</a:t>
            </a:fld>
            <a:endParaRPr lang="en-US" altLang="ja-JP">
              <a:cs typeface="ＭＳ Ｐゴシック" charset="-128"/>
            </a:endParaRPr>
          </a:p>
        </p:txBody>
      </p:sp>
      <p:sp>
        <p:nvSpPr>
          <p:cNvPr id="184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kumimoji="0" lang="ja-JP" altLang="en-US" dirty="0">
              <a:latin typeface="Times New Roman" pitchFamily="-84" charset="0"/>
              <a:ea typeface="ＭＳ Ｐゴシック" pitchFamily="-84" charset="-128"/>
              <a:cs typeface="ＭＳ Ｐゴシック" pitchFamily="-84" charset="-128"/>
            </a:endParaRPr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7102143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7327" y="95706"/>
            <a:ext cx="2194411" cy="215444"/>
          </a:xfrm>
          <a:noFill/>
        </p:spPr>
        <p:txBody>
          <a:bodyPr/>
          <a:lstStyle/>
          <a:p>
            <a:r>
              <a:rPr lang="en-US" altLang="ja-JP" dirty="0">
                <a:latin typeface="Times New Roman" pitchFamily="-65" charset="0"/>
                <a:cs typeface="ＭＳ Ｐゴシック" pitchFamily="-65" charset="-128"/>
              </a:rPr>
              <a:t>doc.: IEEE 802.11-09/xxxxr0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2948" cy="215444"/>
          </a:xfrm>
          <a:noFill/>
        </p:spPr>
        <p:txBody>
          <a:bodyPr/>
          <a:lstStyle/>
          <a:p>
            <a:r>
              <a:rPr lang="en-US" altLang="ja-JP" dirty="0">
                <a:latin typeface="Times New Roman" pitchFamily="-65" charset="0"/>
                <a:cs typeface="ＭＳ Ｐゴシック" pitchFamily="-65" charset="-128"/>
              </a:rPr>
              <a:t>May 2008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709493" y="8985250"/>
            <a:ext cx="1572245" cy="184666"/>
          </a:xfrm>
          <a:noFill/>
        </p:spPr>
        <p:txBody>
          <a:bodyPr/>
          <a:lstStyle/>
          <a:p>
            <a:pPr lvl="4"/>
            <a:r>
              <a:rPr lang="en-US" altLang="ja-JP" dirty="0">
                <a:latin typeface="Times New Roman" pitchFamily="-65" charset="0"/>
                <a:cs typeface="ＭＳ Ｐゴシック" pitchFamily="-65" charset="-128"/>
              </a:rPr>
              <a:t>Bruce Kraemer (Marvell)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0836" y="8985250"/>
            <a:ext cx="414552" cy="184666"/>
          </a:xfrm>
          <a:noFill/>
        </p:spPr>
        <p:txBody>
          <a:bodyPr/>
          <a:lstStyle/>
          <a:p>
            <a:r>
              <a:rPr lang="en-US" altLang="ja-JP" dirty="0">
                <a:latin typeface="Times New Roman" pitchFamily="-65" charset="0"/>
                <a:cs typeface="ＭＳ Ｐゴシック" pitchFamily="-65" charset="-128"/>
              </a:rPr>
              <a:t>Page </a:t>
            </a:r>
            <a:fld id="{4F3CD8BA-0884-4840-B956-EE9BA92DD1F2}" type="slidenum">
              <a:rPr lang="en-US" altLang="ja-JP">
                <a:latin typeface="Times New Roman" pitchFamily="-65" charset="0"/>
                <a:cs typeface="ＭＳ Ｐゴシック" pitchFamily="-65" charset="-128"/>
              </a:rPr>
              <a:pPr/>
              <a:t>3</a:t>
            </a:fld>
            <a:endParaRPr lang="en-US" altLang="ja-JP" dirty="0">
              <a:latin typeface="Times New Roman" pitchFamily="-65" charset="0"/>
              <a:cs typeface="ＭＳ Ｐゴシック" pitchFamily="-65" charset="-128"/>
            </a:endParaRPr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7763" y="696913"/>
            <a:ext cx="4638675" cy="3479800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2793" y="4407617"/>
            <a:ext cx="5548614" cy="4176552"/>
          </a:xfrm>
          <a:noFill/>
          <a:ln/>
        </p:spPr>
        <p:txBody>
          <a:bodyPr/>
          <a:lstStyle/>
          <a:p>
            <a:endParaRPr kumimoji="0" lang="en-GB" dirty="0">
              <a:latin typeface="Times New Roman" pitchFamily="-65" charset="0"/>
              <a:ea typeface="ＭＳ Ｐゴシック" pitchFamily="-65" charset="-128"/>
              <a:cs typeface="ＭＳ Ｐゴシック" pitchFamily="-65" charset="-128"/>
            </a:endParaRPr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0406569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  <a:endParaRPr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Page </a:t>
            </a:r>
            <a:fld id="{E04F12BE-F34E-1248-940B-8EC27E93B954}" type="slidenum">
              <a:rPr lang="en-US" altLang="ja-JP" smtClean="0"/>
              <a:pPr>
                <a:defRPr/>
              </a:pPr>
              <a:t>4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Need</a:t>
            </a:r>
            <a:r>
              <a:rPr lang="en-US" baseline="0" dirty="0" smtClean="0"/>
              <a:t> to be in SB on Oct 17 final SB on draft unchanged.</a:t>
            </a:r>
          </a:p>
          <a:p>
            <a:pPr lvl="2"/>
            <a:r>
              <a:rPr lang="en-US" altLang="ja-JP" dirty="0" smtClean="0">
                <a:solidFill>
                  <a:srgbClr val="FF0000"/>
                </a:solidFill>
              </a:rPr>
              <a:t>Note: Aug16 </a:t>
            </a:r>
            <a:r>
              <a:rPr lang="en-US" altLang="ja-JP" dirty="0" err="1" smtClean="0">
                <a:solidFill>
                  <a:srgbClr val="FF0000"/>
                </a:solidFill>
              </a:rPr>
              <a:t>recirc</a:t>
            </a:r>
            <a:r>
              <a:rPr lang="en-US" altLang="ja-JP" dirty="0" smtClean="0">
                <a:solidFill>
                  <a:srgbClr val="FF0000"/>
                </a:solidFill>
              </a:rPr>
              <a:t> to make final technical changes (D9.0) based on comment resolutions this week</a:t>
            </a:r>
          </a:p>
          <a:p>
            <a:pPr lvl="2"/>
            <a:r>
              <a:rPr lang="en-US" altLang="ja-JP" dirty="0" smtClean="0">
                <a:solidFill>
                  <a:srgbClr val="FF0000"/>
                </a:solidFill>
              </a:rPr>
              <a:t>Sep 16 (D10.0) only changes due to merging </a:t>
            </a:r>
            <a:r>
              <a:rPr lang="en-US" altLang="ja-JP" dirty="0" err="1" smtClean="0">
                <a:solidFill>
                  <a:srgbClr val="FF0000"/>
                </a:solidFill>
              </a:rPr>
              <a:t>REVmc</a:t>
            </a:r>
            <a:endParaRPr lang="en-US" altLang="ja-JP" dirty="0" smtClean="0">
              <a:solidFill>
                <a:srgbClr val="FF0000"/>
              </a:solidFill>
            </a:endParaRPr>
          </a:p>
          <a:p>
            <a:pPr lvl="2"/>
            <a:r>
              <a:rPr lang="en-US" altLang="ja-JP" dirty="0" smtClean="0">
                <a:solidFill>
                  <a:srgbClr val="FF0000"/>
                </a:solidFill>
              </a:rPr>
              <a:t>Oct 16 (D10.0-unchanged) </a:t>
            </a:r>
            <a:r>
              <a:rPr lang="en-US" altLang="ja-JP" dirty="0" err="1" smtClean="0">
                <a:solidFill>
                  <a:srgbClr val="FF0000"/>
                </a:solidFill>
              </a:rPr>
              <a:t>recirc</a:t>
            </a:r>
            <a:r>
              <a:rPr lang="en-US" altLang="ja-JP" dirty="0" smtClean="0">
                <a:solidFill>
                  <a:srgbClr val="FF0000"/>
                </a:solidFill>
              </a:rPr>
              <a:t> of unchanged draft</a:t>
            </a:r>
          </a:p>
          <a:p>
            <a:endParaRPr lang="en-US" dirty="0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doc.: IEEE 802.11-16/xxxxr0</a:t>
            </a:r>
            <a:endParaRPr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July 2016</a:t>
            </a:r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de-DE" smtClean="0"/>
              <a:t>Marc Emmelmann, SELF</a:t>
            </a:r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Page </a:t>
            </a:r>
            <a:fld id="{658DDA19-48F8-D54F-B94A-B5244F20A2C8}" type="slidenum">
              <a:rPr lang="en-US" altLang="ja-JP" smtClean="0"/>
              <a:pPr>
                <a:defRPr/>
              </a:pPr>
              <a:t>9</a:t>
            </a:fld>
            <a:endParaRPr lang="en-US" altLang="ja-JP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8661187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7327" y="95706"/>
            <a:ext cx="2194411" cy="215444"/>
          </a:xfrm>
          <a:noFill/>
        </p:spPr>
        <p:txBody>
          <a:bodyPr/>
          <a:lstStyle/>
          <a:p>
            <a:r>
              <a:rPr lang="en-US" altLang="ja-JP" dirty="0">
                <a:latin typeface="Times New Roman" pitchFamily="-84" charset="0"/>
                <a:cs typeface="ＭＳ Ｐゴシック" pitchFamily="-84" charset="-128"/>
              </a:rPr>
              <a:t>doc.: IEEE 802.11-09/xxxxr0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2948" cy="215444"/>
          </a:xfrm>
          <a:noFill/>
        </p:spPr>
        <p:txBody>
          <a:bodyPr/>
          <a:lstStyle/>
          <a:p>
            <a:r>
              <a:rPr lang="en-US" altLang="ja-JP" dirty="0">
                <a:latin typeface="Times New Roman" pitchFamily="-84" charset="0"/>
                <a:cs typeface="ＭＳ Ｐゴシック" pitchFamily="-84" charset="-128"/>
              </a:rPr>
              <a:t>May 2008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709493" y="8985250"/>
            <a:ext cx="1572245" cy="184666"/>
          </a:xfrm>
          <a:noFill/>
        </p:spPr>
        <p:txBody>
          <a:bodyPr/>
          <a:lstStyle/>
          <a:p>
            <a:pPr lvl="4"/>
            <a:r>
              <a:rPr lang="en-US" altLang="ja-JP" dirty="0">
                <a:latin typeface="Times New Roman" pitchFamily="-84" charset="0"/>
                <a:cs typeface="ＭＳ Ｐゴシック" pitchFamily="-84" charset="-128"/>
              </a:rPr>
              <a:t>Bruce Kraemer (Marvell)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0836" y="8985250"/>
            <a:ext cx="414552" cy="184666"/>
          </a:xfrm>
          <a:noFill/>
        </p:spPr>
        <p:txBody>
          <a:bodyPr/>
          <a:lstStyle/>
          <a:p>
            <a:r>
              <a:rPr lang="en-US" altLang="ja-JP" dirty="0">
                <a:latin typeface="Times New Roman" pitchFamily="-84" charset="0"/>
                <a:cs typeface="ＭＳ Ｐゴシック" pitchFamily="-84" charset="-128"/>
              </a:rPr>
              <a:t>Page </a:t>
            </a:r>
            <a:fld id="{87BF803F-B4E9-DF4C-AC7F-01BAADF0F0A5}" type="slidenum">
              <a:rPr lang="en-US" altLang="ja-JP">
                <a:latin typeface="Times New Roman" pitchFamily="-84" charset="0"/>
                <a:cs typeface="ＭＳ Ｐゴシック" pitchFamily="-84" charset="-128"/>
              </a:rPr>
              <a:pPr/>
              <a:t>11</a:t>
            </a:fld>
            <a:endParaRPr lang="en-US" altLang="ja-JP" dirty="0">
              <a:latin typeface="Times New Roman" pitchFamily="-84" charset="0"/>
              <a:cs typeface="ＭＳ Ｐゴシック" pitchFamily="-84" charset="-128"/>
            </a:endParaRPr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7763" y="696913"/>
            <a:ext cx="4638675" cy="3479800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2793" y="4407617"/>
            <a:ext cx="5548614" cy="4176552"/>
          </a:xfrm>
          <a:noFill/>
          <a:ln/>
        </p:spPr>
        <p:txBody>
          <a:bodyPr/>
          <a:lstStyle/>
          <a:p>
            <a:endParaRPr kumimoji="0" lang="en-GB" dirty="0">
              <a:latin typeface="Times New Roman" pitchFamily="-84" charset="0"/>
              <a:ea typeface="ＭＳ Ｐゴシック" pitchFamily="-84" charset="-128"/>
              <a:cs typeface="ＭＳ Ｐゴシック" pitchFamily="-84" charset="-128"/>
            </a:endParaRPr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1109616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July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05568" y="6475413"/>
            <a:ext cx="1538357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Marc Emmelmann (Self)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7ADBB542-38F7-9C45-BCDD-DCC7B8231002}" type="slidenum">
              <a:rPr lang="en-US" altLang="ja-JP"/>
              <a:pPr>
                <a:defRPr/>
              </a:pPr>
              <a:t>‹Nr.›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July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Marc Emmelmann (Self)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A5EA9570-58F0-F54E-929D-9A3B14FC28FD}" type="slidenum">
              <a:rPr lang="en-US" altLang="ja-JP"/>
              <a:pPr>
                <a:defRPr/>
              </a:pPr>
              <a:t>‹Nr.›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July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Marc Emmelmann (Self)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588B0B6F-BD44-A24E-8797-F8320AF415C8}" type="slidenum">
              <a:rPr lang="en-US" altLang="ja-JP"/>
              <a:pPr>
                <a:defRPr/>
              </a:pPr>
              <a:t>‹Nr.›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July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Marc Emmelmann (Self)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D3E472F8-D8AA-154D-9715-5D93D3475F77}" type="slidenum">
              <a:rPr lang="en-US" altLang="ja-JP"/>
              <a:pPr>
                <a:defRPr/>
              </a:pPr>
              <a:t>‹Nr.›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July 2016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Marc Emmelmann (Self)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C231E51B-BD78-D348-92FB-5D900C1310C0}" type="slidenum">
              <a:rPr lang="en-US" altLang="ja-JP"/>
              <a:pPr>
                <a:defRPr/>
              </a:pPr>
              <a:t>‹Nr.›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July 2016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Marc Emmelmann (Self)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6334B10A-C981-7D40-9A54-AFAF1785ABED}" type="slidenum">
              <a:rPr lang="en-US" altLang="ja-JP"/>
              <a:pPr>
                <a:defRPr/>
              </a:pPr>
              <a:t>‹Nr.›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July 2016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Marc Emmelmann (Self)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C56A1BDB-D0D8-8C4A-A719-54CC2599CA45}" type="slidenum">
              <a:rPr lang="en-US" altLang="ja-JP"/>
              <a:pPr>
                <a:defRPr/>
              </a:pPr>
              <a:t>‹Nr.›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July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Marc Emmelmann (Self)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7207FB9F-40D0-3448-9501-793B3918C3AB}" type="slidenum">
              <a:rPr lang="en-US" altLang="ja-JP"/>
              <a:pPr>
                <a:defRPr/>
              </a:pPr>
              <a:t>‹Nr.›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July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Marc Emmelmann (Self)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954B80AC-CDD4-5C41-8ADF-1E99C8CDF9DE}" type="slidenum">
              <a:rPr lang="en-US" altLang="ja-JP"/>
              <a:pPr>
                <a:defRPr/>
              </a:pPr>
              <a:t>‹Nr.›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dirty="0"/>
              <a:t>Click to edit Master text styles</a:t>
            </a:r>
          </a:p>
          <a:p>
            <a:pPr lvl="1"/>
            <a:r>
              <a:rPr lang="en-US" altLang="ja-JP" dirty="0"/>
              <a:t>Second level</a:t>
            </a:r>
          </a:p>
          <a:p>
            <a:pPr lvl="2"/>
            <a:r>
              <a:rPr lang="en-US" altLang="ja-JP" dirty="0"/>
              <a:t>Third level</a:t>
            </a:r>
          </a:p>
          <a:p>
            <a:pPr lvl="3"/>
            <a:r>
              <a:rPr lang="en-US" altLang="ja-JP" dirty="0"/>
              <a:t>Fourth level</a:t>
            </a:r>
          </a:p>
          <a:p>
            <a:pPr lvl="4"/>
            <a:r>
              <a:rPr lang="en-US" altLang="ja-JP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30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kumimoji="0"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ja-JP" dirty="0" smtClean="0"/>
              <a:t>September 2016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05568" y="6475413"/>
            <a:ext cx="153835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kumimoji="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ja-JP" dirty="0" smtClean="0"/>
              <a:t>Marc Emmelmann (Self)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kumimoji="0">
                <a:latin typeface="Times New Roman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ja-JP"/>
              <a:t>Slide </a:t>
            </a:r>
            <a:fld id="{09855669-8358-5E44-8EA6-32B31101D082}" type="slidenum">
              <a:rPr lang="en-US" altLang="ja-JP"/>
              <a:pPr>
                <a:defRPr/>
              </a:pPr>
              <a:t>‹Nr.›</a:t>
            </a:fld>
            <a:endParaRPr lang="en-US" altLang="ja-JP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562600" y="304800"/>
            <a:ext cx="3352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800" b="1" dirty="0"/>
              <a:t>doc.: IEEE </a:t>
            </a:r>
            <a:r>
              <a:rPr kumimoji="0" lang="en-US" altLang="ja-JP" sz="1800" b="1" dirty="0" smtClean="0"/>
              <a:t>802.11-16/1174r0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kumimoji="0" lang="en-US"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kumimoji="0" lang="en-US">
                <a:latin typeface="Times New Roman" pitchFamily="18" charset="0"/>
                <a:ea typeface="+mn-ea"/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kumimoji="0" lang="en-US" dirty="0"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ocuments?is_dcn=1258&amp;is_group=00ai&amp;is_year=2016" TargetMode="External"/><Relationship Id="rId4" Type="http://schemas.openxmlformats.org/officeDocument/2006/relationships/hyperlink" Target="https://mentor.ieee.org/802.11/documents?is_dcn=1203&amp;is_group=00ai&amp;is_year=2016" TargetMode="External"/><Relationship Id="rId5" Type="http://schemas.openxmlformats.org/officeDocument/2006/relationships/hyperlink" Target="https://mentor.ieee.org/802.11/documents?is_dcn=1270&amp;is_group=00ai&amp;is_year=2016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mentor.ieee.org/802.11/documents?is_dcn=1186&amp;is_group=00ai&amp;is_year=2013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mentor.ieee.org/802.11/dcn/16/11-16-1270-00-00ai-p802-11ai-report-to-ec-on-conditional-approval-to-forward-draft-to-revcom.pptx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IEEE </a:t>
            </a: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802.11 </a:t>
            </a:r>
            <a:r>
              <a:rPr lang="en-US" altLang="ja-JP" dirty="0" err="1" smtClean="0">
                <a:ea typeface="ＭＳ Ｐゴシック" pitchFamily="-84" charset="-128"/>
                <a:cs typeface="ＭＳ Ｐゴシック" pitchFamily="-84" charset="-128"/>
              </a:rPr>
              <a:t>TGai</a:t>
            </a:r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/>
            </a:r>
            <a:b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</a:br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Closing </a:t>
            </a: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Report Warsaw September 2016</a:t>
            </a:r>
            <a:endParaRPr lang="en-US" altLang="ja-JP" dirty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2860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ja-JP" sz="2000" dirty="0" smtClean="0">
                <a:ea typeface="ＭＳ Ｐゴシック" pitchFamily="-84" charset="-128"/>
                <a:cs typeface="ＭＳ Ｐゴシック" pitchFamily="-84" charset="-128"/>
              </a:rPr>
              <a:t>Date:</a:t>
            </a:r>
            <a:r>
              <a:rPr lang="en-US" altLang="ja-JP" sz="2000" b="0" dirty="0" smtClean="0">
                <a:ea typeface="ＭＳ Ｐゴシック" pitchFamily="-84" charset="-128"/>
                <a:cs typeface="ＭＳ Ｐゴシック" pitchFamily="-84" charset="-128"/>
              </a:rPr>
              <a:t> 2016-09-16</a:t>
            </a:r>
          </a:p>
        </p:txBody>
      </p:sp>
      <p:sp>
        <p:nvSpPr>
          <p:cNvPr id="15367" name="Rectangle 12"/>
          <p:cNvSpPr>
            <a:spLocks noChangeArrowheads="1"/>
          </p:cNvSpPr>
          <p:nvPr/>
        </p:nvSpPr>
        <p:spPr bwMode="auto">
          <a:xfrm>
            <a:off x="533400" y="26670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 eaLnBrk="0" hangingPunct="0">
              <a:spcBef>
                <a:spcPct val="20000"/>
              </a:spcBef>
            </a:pPr>
            <a:r>
              <a:rPr kumimoji="0" lang="en-US" altLang="ja-JP" sz="2000" b="1"/>
              <a:t>Authors:</a:t>
            </a:r>
            <a:endParaRPr kumimoji="0" lang="en-US" altLang="ja-JP" sz="2000"/>
          </a:p>
        </p:txBody>
      </p:sp>
      <p:graphicFrame>
        <p:nvGraphicFramePr>
          <p:cNvPr id="9" name="Group 80"/>
          <p:cNvGraphicFramePr>
            <a:graphicFrameLocks noGrp="1"/>
          </p:cNvGraphicFramePr>
          <p:nvPr/>
        </p:nvGraphicFramePr>
        <p:xfrm>
          <a:off x="533400" y="3429000"/>
          <a:ext cx="8085859" cy="955676"/>
        </p:xfrm>
        <a:graphic>
          <a:graphicData uri="http://schemas.openxmlformats.org/drawingml/2006/table">
            <a:tbl>
              <a:tblPr/>
              <a:tblGrid>
                <a:gridCol w="1616075"/>
                <a:gridCol w="1000125"/>
                <a:gridCol w="2306637"/>
                <a:gridCol w="1392959"/>
                <a:gridCol w="1770063"/>
              </a:tblGrid>
              <a:tr h="32861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Name</a:t>
                      </a:r>
                      <a:endParaRPr kumimoji="1" lang="ja-JP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明朝" charset="-128"/>
                        <a:cs typeface="ＭＳ 明朝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Company</a:t>
                      </a:r>
                      <a:endParaRPr kumimoji="1" lang="ja-JP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明朝" charset="-128"/>
                        <a:cs typeface="ＭＳ 明朝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Address</a:t>
                      </a:r>
                      <a:endParaRPr kumimoji="1" lang="ja-JP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明朝" charset="-128"/>
                        <a:cs typeface="ＭＳ 明朝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Phone</a:t>
                      </a:r>
                      <a:endParaRPr kumimoji="1" lang="ja-JP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明朝" charset="-128"/>
                        <a:cs typeface="ＭＳ 明朝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email</a:t>
                      </a:r>
                      <a:endParaRPr kumimoji="1" lang="ja-JP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明朝" charset="-128"/>
                        <a:cs typeface="ＭＳ 明朝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706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Marc Emmelmann</a:t>
                      </a:r>
                      <a:endParaRPr kumimoji="1" lang="ja-JP" sz="13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ＭＳ 明朝" pitchFamily="-84" charset="-128"/>
                        <a:cs typeface="ＭＳ 明朝" pitchFamily="-84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Times New Roman" pitchFamily="-65" charset="0"/>
                          <a:cs typeface="Times New Roman" pitchFamily="-65" charset="0"/>
                        </a:rPr>
                        <a:t>SELF</a:t>
                      </a:r>
                      <a:endParaRPr kumimoji="1" lang="ja-JP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  <a:cs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ja-JP" sz="1400" dirty="0" smtClean="0"/>
                        <a:t>Berlin, Germany</a:t>
                      </a:r>
                      <a:endParaRPr kumimoji="1" lang="ja-JP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  <a:cs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  <a:cs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Times New Roman" pitchFamily="-65" charset="0"/>
                          <a:cs typeface="Times New Roman" pitchFamily="-65" charset="0"/>
                        </a:rPr>
                        <a:t>emmelmann@ieee.org</a:t>
                      </a:r>
                      <a:endParaRPr kumimoji="1" lang="en-US" altLang="ja-JP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Times New Roman" pitchFamily="-65" charset="0"/>
                        <a:cs typeface="Times New Roman" pitchFamily="-65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" name="日付プレースホルダ 9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309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September 2016</a:t>
            </a:r>
            <a:endParaRPr lang="en-US" dirty="0"/>
          </a:p>
        </p:txBody>
      </p:sp>
      <p:sp>
        <p:nvSpPr>
          <p:cNvPr id="11" name="スライド番号プレースホルダ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A5EA9570-58F0-F54E-929D-9A3B14FC28FD}" type="slidenum">
              <a:rPr lang="en-US" altLang="ja-JP" smtClean="0"/>
              <a:pPr>
                <a:defRPr/>
              </a:pPr>
              <a:t>1</a:t>
            </a:fld>
            <a:endParaRPr lang="en-US" altLang="ja-JP"/>
          </a:p>
        </p:txBody>
      </p:sp>
      <p:sp>
        <p:nvSpPr>
          <p:cNvPr id="12" name="フッター プレースホルダ 11"/>
          <p:cNvSpPr>
            <a:spLocks noGrp="1"/>
          </p:cNvSpPr>
          <p:nvPr>
            <p:ph type="ftr" sz="quarter" idx="11"/>
          </p:nvPr>
        </p:nvSpPr>
        <p:spPr>
          <a:xfrm>
            <a:off x="7005568" y="6475413"/>
            <a:ext cx="1538357" cy="184666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Marc Emmelmann (Self)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タイトル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381000"/>
          </a:xfrm>
        </p:spPr>
        <p:txBody>
          <a:bodyPr/>
          <a:lstStyle/>
          <a:p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Teleconference Schedule </a:t>
            </a:r>
            <a:endParaRPr lang="ja-JP" altLang="en-US" dirty="0" smtClean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44035" name="コンテンツ プレースホルダ 2"/>
          <p:cNvSpPr>
            <a:spLocks noGrp="1"/>
          </p:cNvSpPr>
          <p:nvPr>
            <p:ph idx="1"/>
          </p:nvPr>
        </p:nvSpPr>
        <p:spPr>
          <a:xfrm>
            <a:off x="419100" y="1066800"/>
            <a:ext cx="8420100" cy="2362200"/>
          </a:xfrm>
        </p:spPr>
        <p:txBody>
          <a:bodyPr>
            <a:normAutofit fontScale="70000" lnSpcReduction="20000"/>
          </a:bodyPr>
          <a:lstStyle/>
          <a:p>
            <a:pPr>
              <a:defRPr/>
            </a:pPr>
            <a:r>
              <a:rPr lang="en-GB" altLang="ja-JP" dirty="0" smtClean="0"/>
              <a:t>Motion: </a:t>
            </a:r>
            <a:endParaRPr lang="ja-JP" altLang="en-US" dirty="0" smtClean="0"/>
          </a:p>
          <a:p>
            <a:pPr lvl="1">
              <a:defRPr/>
            </a:pPr>
            <a:r>
              <a:rPr lang="en-GB" altLang="ja-JP" dirty="0" smtClean="0"/>
              <a:t>Approve the following schedule of weekly teleconferences between</a:t>
            </a:r>
            <a:r>
              <a:rPr lang="ja-JP" altLang="en-US" dirty="0" smtClean="0"/>
              <a:t>　</a:t>
            </a:r>
            <a:r>
              <a:rPr lang="en-US" altLang="ja-JP" dirty="0" smtClean="0"/>
              <a:t>Aug 16 to Nov  1</a:t>
            </a:r>
            <a:r>
              <a:rPr lang="en-US" altLang="ja-JP" baseline="30000" dirty="0" smtClean="0"/>
              <a:t>st</a:t>
            </a:r>
            <a:r>
              <a:rPr lang="en-US" altLang="ja-JP" dirty="0" smtClean="0"/>
              <a:t>.</a:t>
            </a:r>
          </a:p>
          <a:p>
            <a:pPr lvl="1">
              <a:defRPr/>
            </a:pPr>
            <a:r>
              <a:rPr lang="en-US" altLang="ja-JP" dirty="0" smtClean="0"/>
              <a:t>Tuesdays 10:00 ET</a:t>
            </a:r>
            <a:endParaRPr lang="ja-JP" altLang="en-US" dirty="0" smtClean="0"/>
          </a:p>
          <a:p>
            <a:pPr lvl="1">
              <a:defRPr/>
            </a:pPr>
            <a:r>
              <a:rPr lang="en-US" altLang="ja-JP" dirty="0" smtClean="0"/>
              <a:t>Duration 1.5 Hour</a:t>
            </a:r>
          </a:p>
          <a:p>
            <a:pPr lvl="1">
              <a:defRPr/>
            </a:pPr>
            <a:r>
              <a:rPr lang="en-US" altLang="ja-JP" dirty="0" smtClean="0"/>
              <a:t>Using WEB-EX that will be provided by Task Group Chair</a:t>
            </a:r>
          </a:p>
          <a:p>
            <a:pPr marL="457200" lvl="1" indent="0">
              <a:buNone/>
              <a:defRPr/>
            </a:pPr>
            <a:r>
              <a:rPr lang="en-US" altLang="ja-JP" dirty="0" smtClean="0"/>
              <a:t>Moved: Marc </a:t>
            </a:r>
            <a:r>
              <a:rPr lang="en-US" altLang="ja-JP" dirty="0" err="1" smtClean="0"/>
              <a:t>Emelmann</a:t>
            </a:r>
            <a:endParaRPr lang="en-US" altLang="ja-JP" dirty="0" smtClean="0"/>
          </a:p>
          <a:p>
            <a:pPr marL="457200" lvl="1" indent="0">
              <a:buNone/>
              <a:defRPr/>
            </a:pPr>
            <a:r>
              <a:rPr lang="en-US" altLang="ja-JP" dirty="0" smtClean="0"/>
              <a:t>Second: George </a:t>
            </a:r>
            <a:r>
              <a:rPr lang="en-US" altLang="ja-JP" dirty="0" err="1" smtClean="0"/>
              <a:t>Calcev</a:t>
            </a:r>
            <a:endParaRPr lang="en-US" altLang="ja-JP" dirty="0" smtClean="0"/>
          </a:p>
          <a:p>
            <a:pPr>
              <a:defRPr/>
            </a:pP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Approved by </a:t>
            </a:r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unanimous </a:t>
            </a: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consent during July Face-to-face meeting</a:t>
            </a:r>
          </a:p>
          <a:p>
            <a:pPr>
              <a:defRPr/>
            </a:pPr>
            <a:endParaRPr lang="en-US" altLang="ja-JP" dirty="0" smtClean="0">
              <a:ea typeface="ＭＳ Ｐゴシック" pitchFamily="-84" charset="-128"/>
              <a:cs typeface="ＭＳ Ｐゴシック" pitchFamily="-84" charset="-128"/>
            </a:endParaRPr>
          </a:p>
          <a:p>
            <a:pPr>
              <a:defRPr/>
            </a:pP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Additional </a:t>
            </a:r>
            <a:r>
              <a:rPr lang="en-US" altLang="ja-JP" dirty="0" err="1" smtClean="0">
                <a:ea typeface="ＭＳ Ｐゴシック" pitchFamily="-84" charset="-128"/>
                <a:cs typeface="ＭＳ Ｐゴシック" pitchFamily="-84" charset="-128"/>
              </a:rPr>
              <a:t>telecons</a:t>
            </a: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 will be announced on a 10-day notice.</a:t>
            </a:r>
          </a:p>
          <a:p>
            <a:pPr lvl="1">
              <a:defRPr/>
            </a:pPr>
            <a:endParaRPr lang="en-US" altLang="ja-JP" dirty="0">
              <a:ea typeface="ＭＳ Ｐゴシック" pitchFamily="-84" charset="-128"/>
            </a:endParaRPr>
          </a:p>
          <a:p>
            <a:pPr>
              <a:defRPr/>
            </a:pPr>
            <a:endParaRPr lang="en-US" altLang="ja-JP" dirty="0" smtClean="0">
              <a:ea typeface="ＭＳ Ｐゴシック" pitchFamily="-84" charset="-128"/>
              <a:cs typeface="ＭＳ Ｐゴシック" pitchFamily="-84" charset="-128"/>
            </a:endParaRPr>
          </a:p>
          <a:p>
            <a:pPr>
              <a:defRPr/>
            </a:pPr>
            <a:endParaRPr lang="en-GB" altLang="ja-JP" dirty="0" smtClean="0"/>
          </a:p>
          <a:p>
            <a:pPr>
              <a:defRPr/>
            </a:pPr>
            <a:endParaRPr lang="en-GB" altLang="ja-JP" dirty="0" smtClean="0"/>
          </a:p>
          <a:p>
            <a:pPr>
              <a:defRPr/>
            </a:pPr>
            <a:endParaRPr lang="ja-JP" altLang="en-US" dirty="0" smtClean="0"/>
          </a:p>
          <a:p>
            <a:pPr>
              <a:buFontTx/>
              <a:buNone/>
              <a:defRPr/>
            </a:pPr>
            <a:endParaRPr lang="ja-JP" altLang="en-US" dirty="0" smtClean="0"/>
          </a:p>
          <a:p>
            <a:pPr>
              <a:buFontTx/>
              <a:buNone/>
              <a:defRPr/>
            </a:pPr>
            <a:endParaRPr lang="en-GB" altLang="ja-JP" dirty="0" smtClean="0"/>
          </a:p>
        </p:txBody>
      </p:sp>
      <p:sp>
        <p:nvSpPr>
          <p:cNvPr id="59396" name="日付プレースホルダ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9309" cy="276999"/>
          </a:xfrm>
          <a:noFill/>
        </p:spPr>
        <p:txBody>
          <a:bodyPr/>
          <a:lstStyle/>
          <a:p>
            <a:r>
              <a:rPr lang="en-US" altLang="ja-JP" dirty="0" smtClean="0">
                <a:latin typeface="Times New Roman" pitchFamily="-84" charset="0"/>
              </a:rPr>
              <a:t>September 2016</a:t>
            </a:r>
          </a:p>
        </p:txBody>
      </p:sp>
      <p:sp>
        <p:nvSpPr>
          <p:cNvPr id="59398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ja-JP" dirty="0" smtClean="0">
                <a:latin typeface="Times New Roman" pitchFamily="-84" charset="0"/>
              </a:rPr>
              <a:t>Slide </a:t>
            </a:r>
            <a:fld id="{FE68A093-32F7-6643-97B0-2E666CBD850E}" type="slidenum">
              <a:rPr lang="en-US" altLang="ja-JP" smtClean="0">
                <a:latin typeface="Times New Roman" pitchFamily="-84" charset="0"/>
              </a:rPr>
              <a:pPr/>
              <a:t>10</a:t>
            </a:fld>
            <a:endParaRPr lang="en-US" altLang="ja-JP" dirty="0" smtClean="0">
              <a:latin typeface="Times New Roman" pitchFamily="-84" charset="0"/>
            </a:endParaRPr>
          </a:p>
        </p:txBody>
      </p:sp>
      <p:sp>
        <p:nvSpPr>
          <p:cNvPr id="2" name="フッター プレースホルダー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dirty="0" smtClean="0"/>
              <a:t>Marc Emmelmann (Self)</a:t>
            </a:r>
            <a:endParaRPr lang="en-US" dirty="0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55657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 lIns="91440" tIns="45720" rIns="91440" bIns="45720"/>
          <a:lstStyle/>
          <a:p>
            <a:r>
              <a:rPr lang="en-US" altLang="ja-JP" sz="2900" dirty="0" smtClean="0">
                <a:ea typeface="ＭＳ Ｐゴシック" pitchFamily="-84" charset="-128"/>
                <a:cs typeface="ＭＳ Ｐゴシック" pitchFamily="-84" charset="-128"/>
              </a:rPr>
              <a:t>Plan for November</a:t>
            </a:r>
            <a:endParaRPr lang="en-US" altLang="ja-JP" sz="2900" dirty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534400" cy="4724400"/>
          </a:xfrm>
        </p:spPr>
        <p:txBody>
          <a:bodyPr lIns="91440" tIns="45720" rIns="91440" bIns="45720"/>
          <a:lstStyle/>
          <a:p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Goals for the  November Meeting:</a:t>
            </a:r>
          </a:p>
          <a:p>
            <a:pPr lvl="1"/>
            <a:r>
              <a:rPr lang="en-US" altLang="ja-JP" sz="2800" dirty="0" smtClean="0"/>
              <a:t>Approve minutes of past meeting and teleconference</a:t>
            </a:r>
          </a:p>
        </p:txBody>
      </p:sp>
      <p:sp>
        <p:nvSpPr>
          <p:cNvPr id="1536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9309" cy="276999"/>
          </a:xfrm>
          <a:noFill/>
        </p:spPr>
        <p:txBody>
          <a:bodyPr/>
          <a:lstStyle/>
          <a:p>
            <a:r>
              <a:rPr lang="en-US" altLang="ja-JP" dirty="0" smtClean="0">
                <a:latin typeface="Times New Roman" pitchFamily="-84" charset="0"/>
              </a:rPr>
              <a:t>September 2016</a:t>
            </a:r>
            <a:endParaRPr lang="en-US" altLang="ja-JP" dirty="0">
              <a:latin typeface="Times New Roman" pitchFamily="-84" charset="0"/>
            </a:endParaRPr>
          </a:p>
        </p:txBody>
      </p:sp>
      <p:sp>
        <p:nvSpPr>
          <p:cNvPr id="1536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ja-JP" dirty="0">
                <a:latin typeface="Times New Roman" pitchFamily="-84" charset="0"/>
              </a:rPr>
              <a:t>Slide </a:t>
            </a:r>
            <a:fld id="{8D83B171-138C-9B40-B65D-0769730DEDCE}" type="slidenum">
              <a:rPr lang="en-US" altLang="ja-JP">
                <a:latin typeface="Times New Roman" pitchFamily="-84" charset="0"/>
              </a:rPr>
              <a:pPr/>
              <a:t>11</a:t>
            </a:fld>
            <a:endParaRPr lang="en-US" altLang="ja-JP" dirty="0">
              <a:latin typeface="Times New Roman" pitchFamily="-84" charset="0"/>
            </a:endParaRPr>
          </a:p>
        </p:txBody>
      </p:sp>
      <p:sp>
        <p:nvSpPr>
          <p:cNvPr id="2" name="フッター プレースホルダー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dirty="0" smtClean="0"/>
              <a:t>Marc Emmelmann (Self)</a:t>
            </a:r>
            <a:endParaRPr lang="en-US" dirty="0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046029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Reference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114800"/>
          </a:xfrm>
        </p:spPr>
        <p:txBody>
          <a:bodyPr/>
          <a:lstStyle/>
          <a:p>
            <a:r>
              <a:rPr lang="en-US" altLang="ja-JP" dirty="0" err="1" smtClean="0"/>
              <a:t>TGai</a:t>
            </a:r>
            <a:r>
              <a:rPr lang="en-US" altLang="ja-JP" dirty="0" smtClean="0"/>
              <a:t>-Motion-deck </a:t>
            </a:r>
            <a:r>
              <a:rPr lang="en-US" altLang="ja-JP" dirty="0"/>
              <a:t>(</a:t>
            </a:r>
            <a:r>
              <a:rPr lang="en-US" altLang="ja-JP" dirty="0" smtClean="0"/>
              <a:t>11-13/1186)</a:t>
            </a:r>
          </a:p>
          <a:p>
            <a:pPr lvl="1"/>
            <a:r>
              <a:rPr lang="de-DE" altLang="ja-JP" dirty="0" smtClean="0">
                <a:hlinkClick r:id="rId2"/>
              </a:rPr>
              <a:t>https://mentor.ieee.org/802.11/documents?is_dcn=1186&amp;is_group=00ai&amp;is_year=2013</a:t>
            </a:r>
            <a:r>
              <a:rPr lang="de-DE" altLang="ja-JP" dirty="0" smtClean="0"/>
              <a:t> </a:t>
            </a:r>
            <a:endParaRPr lang="en-US" altLang="ja-JP" dirty="0" smtClean="0"/>
          </a:p>
          <a:p>
            <a:r>
              <a:rPr lang="en-US" altLang="ja-JP" dirty="0" err="1" smtClean="0"/>
              <a:t>TGai</a:t>
            </a:r>
            <a:r>
              <a:rPr lang="en-US" altLang="ja-JP" dirty="0" smtClean="0"/>
              <a:t> Agenda</a:t>
            </a:r>
          </a:p>
          <a:p>
            <a:pPr lvl="1"/>
            <a:r>
              <a:rPr lang="de-DE" altLang="ja-JP" dirty="0" smtClean="0">
                <a:hlinkClick r:id="rId3"/>
              </a:rPr>
              <a:t>https://mentor.ieee.org/802.11/documents?is_dcn=1258&amp;is_group=00ai&amp;is_year=2016</a:t>
            </a:r>
            <a:r>
              <a:rPr lang="de-DE" altLang="ja-JP" dirty="0" smtClean="0"/>
              <a:t> </a:t>
            </a:r>
            <a:endParaRPr lang="en-US" altLang="ja-JP" dirty="0" smtClean="0"/>
          </a:p>
          <a:p>
            <a:r>
              <a:rPr lang="en-US" altLang="ja-JP" dirty="0" smtClean="0"/>
              <a:t>Comments </a:t>
            </a:r>
            <a:r>
              <a:rPr lang="en-US" altLang="ja-JP" dirty="0"/>
              <a:t>from</a:t>
            </a:r>
            <a:r>
              <a:rPr lang="en-US" altLang="ja-JP" dirty="0" smtClean="0"/>
              <a:t> 4th </a:t>
            </a:r>
            <a:r>
              <a:rPr lang="en-US" altLang="ja-JP" dirty="0" err="1" smtClean="0"/>
              <a:t>recirc</a:t>
            </a:r>
            <a:r>
              <a:rPr lang="en-US" altLang="ja-JP" dirty="0" smtClean="0"/>
              <a:t> SB </a:t>
            </a:r>
            <a:r>
              <a:rPr lang="en-US" altLang="ja-JP" dirty="0"/>
              <a:t>(</a:t>
            </a:r>
            <a:r>
              <a:rPr lang="en-US" altLang="ja-JP" dirty="0" smtClean="0"/>
              <a:t>11-16/1203)</a:t>
            </a:r>
          </a:p>
          <a:p>
            <a:pPr lvl="1"/>
            <a:r>
              <a:rPr lang="de-DE" altLang="ja-JP" dirty="0" smtClean="0">
                <a:hlinkClick r:id="rId4"/>
              </a:rPr>
              <a:t>https://mentor.ieee.org/802.11/documents?is_dcn=1203&amp;is_group=00ai&amp;is_year=2016</a:t>
            </a:r>
            <a:r>
              <a:rPr lang="de-DE" altLang="ja-JP" dirty="0" smtClean="0"/>
              <a:t> </a:t>
            </a:r>
          </a:p>
          <a:p>
            <a:r>
              <a:rPr lang="en-US" altLang="ja-JP" dirty="0" smtClean="0"/>
              <a:t>Report to EC for forwarding </a:t>
            </a:r>
            <a:r>
              <a:rPr lang="en-US" altLang="ja-JP" dirty="0" err="1" smtClean="0"/>
              <a:t>TGai</a:t>
            </a:r>
            <a:r>
              <a:rPr lang="en-US" altLang="ja-JP" dirty="0" smtClean="0"/>
              <a:t> Draft to </a:t>
            </a:r>
            <a:r>
              <a:rPr lang="en-US" altLang="ja-JP" dirty="0" err="1" smtClean="0"/>
              <a:t>RevCom</a:t>
            </a:r>
            <a:r>
              <a:rPr lang="en-US" altLang="ja-JP" dirty="0" smtClean="0"/>
              <a:t> (11-16/270)</a:t>
            </a:r>
          </a:p>
          <a:p>
            <a:pPr lvl="1"/>
            <a:r>
              <a:rPr lang="de-DE" altLang="ja-JP" dirty="0" smtClean="0">
                <a:hlinkClick r:id="rId5"/>
              </a:rPr>
              <a:t>https://mentor.ieee.org/802.11/documents?is_dcn=1270&amp;is_group=00ai&amp;is_year=2016</a:t>
            </a:r>
            <a:r>
              <a:rPr lang="de-DE" altLang="ja-JP" dirty="0" smtClean="0"/>
              <a:t> </a:t>
            </a:r>
            <a:endParaRPr lang="en-US" altLang="ja-JP" dirty="0" smtClean="0"/>
          </a:p>
          <a:p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July 2016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dirty="0" smtClean="0"/>
              <a:t>Marc Emmelmann (Self)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A5EA9570-58F0-F54E-929D-9A3B14FC28FD}" type="slidenum">
              <a:rPr lang="en-US" altLang="ja-JP" smtClean="0"/>
              <a:pPr>
                <a:defRPr/>
              </a:pPr>
              <a:t>12</a:t>
            </a:fld>
            <a:endParaRPr lang="en-US" altLang="ja-JP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04089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2133600"/>
            <a:ext cx="7772400" cy="1066800"/>
          </a:xfrm>
        </p:spPr>
        <p:txBody>
          <a:bodyPr/>
          <a:lstStyle/>
          <a:p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Thanks to all who participated!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309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September 2016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dirty="0" smtClean="0"/>
              <a:t>Marc Emmelmann (Self)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A5EA9570-58F0-F54E-929D-9A3B14FC28FD}" type="slidenum">
              <a:rPr lang="en-US" altLang="ja-JP" smtClean="0"/>
              <a:pPr>
                <a:defRPr/>
              </a:pPr>
              <a:t>13</a:t>
            </a:fld>
            <a:endParaRPr lang="en-US" altLang="ja-JP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346811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z="4000">
                <a:ea typeface="ＭＳ Ｐゴシック" pitchFamily="-84" charset="-128"/>
                <a:cs typeface="ＭＳ Ｐゴシック" pitchFamily="-84" charset="-128"/>
              </a:rPr>
              <a:t>Abstract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8001000" cy="41148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This presentation is the closing report for </a:t>
            </a: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the Warsaw meeting </a:t>
            </a:r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of the IEEE 802.11 </a:t>
            </a:r>
            <a:r>
              <a:rPr lang="en-US" altLang="ja-JP" dirty="0" err="1">
                <a:ea typeface="ＭＳ Ｐゴシック" pitchFamily="-84" charset="-128"/>
                <a:cs typeface="ＭＳ Ｐゴシック" pitchFamily="-84" charset="-128"/>
              </a:rPr>
              <a:t>TGai</a:t>
            </a:r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.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309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September 2016</a:t>
            </a:r>
            <a:endParaRPr lang="en-US" dirty="0"/>
          </a:p>
        </p:txBody>
      </p:sp>
      <p:sp>
        <p:nvSpPr>
          <p:cNvPr id="8" name="スライド番号プレースホル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A5EA9570-58F0-F54E-929D-9A3B14FC28FD}" type="slidenum">
              <a:rPr lang="en-US" altLang="ja-JP" smtClean="0"/>
              <a:pPr>
                <a:defRPr/>
              </a:pPr>
              <a:t>2</a:t>
            </a:fld>
            <a:endParaRPr lang="en-US" altLang="ja-JP"/>
          </a:p>
        </p:txBody>
      </p:sp>
      <p:sp>
        <p:nvSpPr>
          <p:cNvPr id="9" name="フッター プレースホルダ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dirty="0" smtClean="0"/>
              <a:t>Marc Emmelmann (Self)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0" y="685800"/>
            <a:ext cx="9144000" cy="1066800"/>
          </a:xfrm>
        </p:spPr>
        <p:txBody>
          <a:bodyPr lIns="91440" tIns="45720" rIns="91440" bIns="45720"/>
          <a:lstStyle/>
          <a:p>
            <a:r>
              <a:rPr lang="en-US" altLang="ja-JP" sz="2900" dirty="0">
                <a:ea typeface="ＭＳ Ｐゴシック" pitchFamily="-65" charset="-128"/>
                <a:cs typeface="ＭＳ Ｐゴシック" pitchFamily="-65" charset="-128"/>
              </a:rPr>
              <a:t>IEEE 802.11 FILS TGai –</a:t>
            </a:r>
            <a:r>
              <a:rPr lang="en-US" altLang="ja-JP" sz="2900" dirty="0" smtClean="0">
                <a:ea typeface="ＭＳ Ｐゴシック" pitchFamily="-65" charset="-128"/>
                <a:cs typeface="ＭＳ Ｐゴシック" pitchFamily="-65" charset="-128"/>
              </a:rPr>
              <a:t> </a:t>
            </a:r>
            <a:r>
              <a:rPr lang="en-US" altLang="ja-JP" sz="2800" dirty="0" smtClean="0">
                <a:ea typeface="ＭＳ Ｐゴシック" pitchFamily="-65" charset="-128"/>
                <a:cs typeface="ＭＳ Ｐゴシック" pitchFamily="-65" charset="-128"/>
              </a:rPr>
              <a:t>September </a:t>
            </a:r>
            <a:r>
              <a:rPr lang="en-US" altLang="ja-JP" sz="2900" dirty="0" smtClean="0">
                <a:ea typeface="ＭＳ Ｐゴシック" pitchFamily="-65" charset="-128"/>
                <a:cs typeface="ＭＳ Ｐゴシック" pitchFamily="-65" charset="-128"/>
              </a:rPr>
              <a:t>2016 </a:t>
            </a:r>
            <a:r>
              <a:rPr lang="en-US" altLang="ja-JP" sz="2800" dirty="0" smtClean="0">
                <a:ea typeface="ＭＳ Ｐゴシック" pitchFamily="-84" charset="-128"/>
                <a:cs typeface="ＭＳ Ｐゴシック" pitchFamily="-84" charset="-128"/>
              </a:rPr>
              <a:t>Warsaw</a:t>
            </a:r>
            <a:endParaRPr lang="en-US" altLang="ja-JP" sz="2900" dirty="0">
              <a:ea typeface="ＭＳ Ｐゴシック" pitchFamily="-65" charset="-128"/>
              <a:cs typeface="ＭＳ Ｐゴシック" pitchFamily="-65" charset="-128"/>
            </a:endParaRP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686800" cy="5181600"/>
          </a:xfrm>
        </p:spPr>
        <p:txBody>
          <a:bodyPr lIns="91440" tIns="45720" rIns="91440" bIns="45720"/>
          <a:lstStyle/>
          <a:p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Goals for the  Sep Meeting:</a:t>
            </a:r>
          </a:p>
          <a:p>
            <a:pPr lvl="1"/>
            <a:r>
              <a:rPr lang="en-US" altLang="ja-JP" sz="2800" dirty="0" smtClean="0"/>
              <a:t>Approve minutes of past meeting and teleconference</a:t>
            </a:r>
          </a:p>
          <a:p>
            <a:pPr lvl="1"/>
            <a:r>
              <a:rPr lang="en-US" altLang="ja-JP" sz="2800" dirty="0" smtClean="0"/>
              <a:t>Continue on comment resolution for 4</a:t>
            </a:r>
            <a:r>
              <a:rPr lang="en-US" altLang="ja-JP" sz="2800" baseline="30000" dirty="0" smtClean="0"/>
              <a:t>th</a:t>
            </a:r>
            <a:r>
              <a:rPr lang="en-US" altLang="ja-JP" sz="2800" dirty="0" smtClean="0"/>
              <a:t> </a:t>
            </a:r>
            <a:r>
              <a:rPr lang="en-US" altLang="ja-JP" sz="2800" dirty="0" err="1" smtClean="0"/>
              <a:t>Recirc</a:t>
            </a:r>
            <a:r>
              <a:rPr lang="en-US" altLang="ja-JP" sz="2800" dirty="0" smtClean="0"/>
              <a:t> SB</a:t>
            </a:r>
          </a:p>
          <a:p>
            <a:pPr lvl="1"/>
            <a:r>
              <a:rPr lang="en-US" altLang="ja-JP" sz="2800" dirty="0" smtClean="0"/>
              <a:t>Approve to forward the 5</a:t>
            </a:r>
            <a:r>
              <a:rPr lang="en-US" altLang="ja-JP" sz="2800" baseline="30000" dirty="0" smtClean="0"/>
              <a:t>th</a:t>
            </a:r>
            <a:r>
              <a:rPr lang="en-US" altLang="ja-JP" sz="2800" dirty="0" smtClean="0"/>
              <a:t>  </a:t>
            </a:r>
            <a:r>
              <a:rPr lang="en-US" altLang="ja-JP" sz="2800" dirty="0" err="1" smtClean="0"/>
              <a:t>recirc</a:t>
            </a:r>
            <a:r>
              <a:rPr lang="en-US" altLang="ja-JP" sz="2800" dirty="0" smtClean="0"/>
              <a:t> sponsor LB</a:t>
            </a:r>
          </a:p>
          <a:p>
            <a:pPr lvl="1"/>
            <a:r>
              <a:rPr lang="en-US" altLang="ja-JP" sz="2800" dirty="0" smtClean="0"/>
              <a:t>Approve Timeline</a:t>
            </a:r>
          </a:p>
          <a:p>
            <a:pPr lvl="1"/>
            <a:r>
              <a:rPr lang="en-US" altLang="ja-JP" sz="2800" dirty="0" smtClean="0"/>
              <a:t>Approve Teleconference schedule</a:t>
            </a:r>
          </a:p>
          <a:p>
            <a:pPr lvl="1"/>
            <a:r>
              <a:rPr lang="en-US" altLang="ja-JP" sz="2800" dirty="0" smtClean="0"/>
              <a:t>Approve plan for Nov</a:t>
            </a:r>
            <a:endParaRPr lang="en-US" altLang="ja-JP" sz="2600" dirty="0"/>
          </a:p>
        </p:txBody>
      </p:sp>
      <p:sp>
        <p:nvSpPr>
          <p:cNvPr id="1536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9309" cy="276999"/>
          </a:xfrm>
          <a:noFill/>
        </p:spPr>
        <p:txBody>
          <a:bodyPr/>
          <a:lstStyle/>
          <a:p>
            <a:r>
              <a:rPr lang="en-US" altLang="ja-JP" dirty="0" smtClean="0">
                <a:latin typeface="Times New Roman" pitchFamily="-65" charset="0"/>
              </a:rPr>
              <a:t>September 2016</a:t>
            </a:r>
            <a:endParaRPr lang="en-US" altLang="ja-JP" dirty="0">
              <a:latin typeface="Times New Roman" pitchFamily="-65" charset="0"/>
            </a:endParaRPr>
          </a:p>
        </p:txBody>
      </p:sp>
      <p:sp>
        <p:nvSpPr>
          <p:cNvPr id="1536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ja-JP" dirty="0">
                <a:latin typeface="Times New Roman" pitchFamily="-65" charset="0"/>
              </a:rPr>
              <a:t>Slide </a:t>
            </a:r>
            <a:fld id="{BBACC01B-45E7-4047-AA31-BB21121241F2}" type="slidenum">
              <a:rPr lang="en-US" altLang="ja-JP">
                <a:latin typeface="Times New Roman" pitchFamily="-65" charset="0"/>
              </a:rPr>
              <a:pPr/>
              <a:t>3</a:t>
            </a:fld>
            <a:endParaRPr lang="en-US" altLang="ja-JP" dirty="0">
              <a:latin typeface="Times New Roman" pitchFamily="-65" charset="0"/>
            </a:endParaRPr>
          </a:p>
        </p:txBody>
      </p:sp>
      <p:sp>
        <p:nvSpPr>
          <p:cNvPr id="2" name="フッター プレースホルダー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dirty="0" smtClean="0"/>
              <a:t>Marc Emmelmann (Self)</a:t>
            </a:r>
            <a:endParaRPr lang="en-US" dirty="0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876410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altLang="ja-JP" dirty="0" smtClean="0"/>
              <a:t>Accomplishments  </a:t>
            </a:r>
            <a:r>
              <a:rPr lang="en-US" altLang="ja-JP" dirty="0" err="1" smtClean="0"/>
              <a:t>TGai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1000" y="1295400"/>
            <a:ext cx="8458200" cy="4951413"/>
          </a:xfrm>
        </p:spPr>
        <p:txBody>
          <a:bodyPr/>
          <a:lstStyle/>
          <a:p>
            <a:pPr lvl="1"/>
            <a:r>
              <a:rPr lang="en-US" altLang="ja-JP" sz="2400" dirty="0" smtClean="0"/>
              <a:t>Approve minutes of past meeting and teleconference</a:t>
            </a:r>
          </a:p>
          <a:p>
            <a:pPr lvl="1"/>
            <a:r>
              <a:rPr lang="en-US" altLang="ja-JP" sz="2400" dirty="0" smtClean="0"/>
              <a:t>Continue on comment resolution for 5th</a:t>
            </a:r>
            <a:r>
              <a:rPr lang="en-US" altLang="ja-JP" sz="2400" baseline="30000" dirty="0" smtClean="0"/>
              <a:t>th</a:t>
            </a:r>
            <a:r>
              <a:rPr lang="en-US" altLang="ja-JP" sz="2400" dirty="0" smtClean="0"/>
              <a:t> </a:t>
            </a:r>
            <a:r>
              <a:rPr lang="en-US" altLang="ja-JP" sz="2400" dirty="0" err="1" smtClean="0"/>
              <a:t>Recirc</a:t>
            </a:r>
            <a:r>
              <a:rPr lang="en-US" altLang="ja-JP" sz="2400" dirty="0" smtClean="0"/>
              <a:t> SB</a:t>
            </a:r>
          </a:p>
          <a:p>
            <a:pPr lvl="1"/>
            <a:r>
              <a:rPr lang="en-US" altLang="ja-JP" sz="2400" dirty="0" smtClean="0"/>
              <a:t>Approve to forward the 6th</a:t>
            </a:r>
            <a:r>
              <a:rPr lang="en-US" altLang="ja-JP" sz="2400" baseline="30000" dirty="0" smtClean="0"/>
              <a:t>th</a:t>
            </a:r>
            <a:r>
              <a:rPr lang="en-US" altLang="ja-JP" sz="2400" dirty="0" smtClean="0"/>
              <a:t>  </a:t>
            </a:r>
            <a:r>
              <a:rPr lang="en-US" altLang="ja-JP" sz="2400" dirty="0" err="1" smtClean="0"/>
              <a:t>recirc</a:t>
            </a:r>
            <a:r>
              <a:rPr lang="en-US" altLang="ja-JP" sz="2400" dirty="0" smtClean="0"/>
              <a:t> sponsor LB</a:t>
            </a:r>
          </a:p>
          <a:p>
            <a:pPr lvl="1"/>
            <a:r>
              <a:rPr lang="en-US" altLang="ja-JP" sz="2400" dirty="0" smtClean="0"/>
              <a:t>Approve Timeline</a:t>
            </a:r>
          </a:p>
          <a:p>
            <a:pPr lvl="1"/>
            <a:r>
              <a:rPr lang="en-US" altLang="ja-JP" sz="2400" dirty="0" smtClean="0"/>
              <a:t>Approve Teleconference schedule</a:t>
            </a:r>
          </a:p>
          <a:p>
            <a:pPr lvl="1"/>
            <a:r>
              <a:rPr lang="en-US" altLang="ja-JP" sz="2400" dirty="0" smtClean="0"/>
              <a:t>Approve plan for Nov</a:t>
            </a:r>
          </a:p>
          <a:p>
            <a:pPr lvl="1"/>
            <a:r>
              <a:rPr lang="en-US" altLang="ja-JP" sz="2400" dirty="0" smtClean="0"/>
              <a:t>Resolution for avoiding any potential security issues in the draft</a:t>
            </a:r>
          </a:p>
          <a:p>
            <a:pPr lvl="1"/>
            <a:r>
              <a:rPr lang="en-US" altLang="ja-JP" sz="2400" dirty="0" smtClean="0"/>
              <a:t>Approve Report to EC to forward </a:t>
            </a:r>
            <a:r>
              <a:rPr lang="en-US" altLang="ja-JP" sz="2400" dirty="0" err="1" smtClean="0"/>
              <a:t>TGai</a:t>
            </a:r>
            <a:r>
              <a:rPr lang="en-US" altLang="ja-JP" sz="2400" dirty="0" smtClean="0"/>
              <a:t> D11 to </a:t>
            </a:r>
            <a:r>
              <a:rPr lang="en-US" altLang="ja-JP" sz="2400" dirty="0" err="1" smtClean="0"/>
              <a:t>RevCom</a:t>
            </a:r>
            <a:endParaRPr lang="en-US" altLang="ja-JP" sz="2400" dirty="0" smtClean="0"/>
          </a:p>
          <a:p>
            <a:pPr lvl="1"/>
            <a:r>
              <a:rPr lang="en-US" altLang="ja-JP" sz="2400" dirty="0" smtClean="0"/>
              <a:t>Request conditional approval to forward </a:t>
            </a:r>
            <a:r>
              <a:rPr lang="en-US" altLang="ja-JP" sz="2400" dirty="0" err="1" smtClean="0"/>
              <a:t>TGai</a:t>
            </a:r>
            <a:r>
              <a:rPr lang="en-US" altLang="ja-JP" sz="2400" dirty="0" smtClean="0"/>
              <a:t> D11 to </a:t>
            </a:r>
            <a:r>
              <a:rPr lang="en-US" altLang="ja-JP" sz="2400" dirty="0" err="1" smtClean="0"/>
              <a:t>RevCom</a:t>
            </a:r>
            <a:endParaRPr lang="en-US" altLang="ja-JP" sz="2400" dirty="0" smtClean="0"/>
          </a:p>
          <a:p>
            <a:pPr lvl="1"/>
            <a:r>
              <a:rPr lang="en-US" altLang="ja-JP" sz="2400" dirty="0" smtClean="0"/>
              <a:t>Motion to create D11.0 and initiate recirculation ballot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309" cy="276999"/>
          </a:xfrm>
        </p:spPr>
        <p:txBody>
          <a:bodyPr/>
          <a:lstStyle/>
          <a:p>
            <a:r>
              <a:rPr lang="en-US" altLang="ja-JP" dirty="0" smtClean="0"/>
              <a:t>September 2016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dirty="0" smtClean="0"/>
              <a:t>Marc Emmelmann (Self)</a:t>
            </a:r>
            <a:endParaRPr 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A5EA9570-58F0-F54E-929D-9A3B14FC28FD}" type="slidenum">
              <a:rPr lang="en-US" altLang="ja-JP" smtClean="0"/>
              <a:pPr/>
              <a:t>4</a:t>
            </a:fld>
            <a:endParaRPr lang="en-US" altLang="ja-JP"/>
          </a:p>
        </p:txBody>
      </p:sp>
      <p:sp>
        <p:nvSpPr>
          <p:cNvPr id="7" name="Textfeld 6"/>
          <p:cNvSpPr txBox="1"/>
          <p:nvPr/>
        </p:nvSpPr>
        <p:spPr>
          <a:xfrm>
            <a:off x="533400" y="1370013"/>
            <a:ext cx="40267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8000"/>
                </a:solidFill>
                <a:latin typeface="Zapf Dingbats"/>
                <a:ea typeface="Zapf Dingbats"/>
                <a:cs typeface="Zapf Dingbats"/>
              </a:rPr>
              <a:t>✔</a:t>
            </a:r>
            <a:endParaRPr lang="en-US" sz="2000" b="1" dirty="0">
              <a:solidFill>
                <a:srgbClr val="008000"/>
              </a:solidFill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511726" y="1827213"/>
            <a:ext cx="40267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8000"/>
                </a:solidFill>
                <a:latin typeface="Zapf Dingbats"/>
                <a:ea typeface="Zapf Dingbats"/>
                <a:cs typeface="Zapf Dingbats"/>
              </a:rPr>
              <a:t>✔</a:t>
            </a:r>
            <a:endParaRPr lang="en-US" sz="2000" b="1" dirty="0">
              <a:solidFill>
                <a:srgbClr val="008000"/>
              </a:solidFill>
            </a:endParaRPr>
          </a:p>
        </p:txBody>
      </p:sp>
      <p:sp>
        <p:nvSpPr>
          <p:cNvPr id="9" name="Textfeld 8"/>
          <p:cNvSpPr txBox="1"/>
          <p:nvPr/>
        </p:nvSpPr>
        <p:spPr>
          <a:xfrm>
            <a:off x="511726" y="2208213"/>
            <a:ext cx="40267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8000"/>
                </a:solidFill>
                <a:latin typeface="Zapf Dingbats"/>
                <a:ea typeface="Zapf Dingbats"/>
                <a:cs typeface="Zapf Dingbats"/>
              </a:rPr>
              <a:t>✔</a:t>
            </a:r>
            <a:endParaRPr lang="en-US" sz="2000" b="1" dirty="0">
              <a:solidFill>
                <a:srgbClr val="008000"/>
              </a:solidFill>
            </a:endParaRPr>
          </a:p>
        </p:txBody>
      </p:sp>
      <p:sp>
        <p:nvSpPr>
          <p:cNvPr id="10" name="Textfeld 9"/>
          <p:cNvSpPr txBox="1"/>
          <p:nvPr/>
        </p:nvSpPr>
        <p:spPr>
          <a:xfrm>
            <a:off x="511726" y="2665413"/>
            <a:ext cx="40267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8000"/>
                </a:solidFill>
                <a:latin typeface="Zapf Dingbats"/>
                <a:ea typeface="Zapf Dingbats"/>
                <a:cs typeface="Zapf Dingbats"/>
              </a:rPr>
              <a:t>✔</a:t>
            </a:r>
            <a:endParaRPr lang="en-US" sz="2000" b="1" dirty="0">
              <a:solidFill>
                <a:srgbClr val="008000"/>
              </a:solidFill>
            </a:endParaRPr>
          </a:p>
        </p:txBody>
      </p:sp>
      <p:sp>
        <p:nvSpPr>
          <p:cNvPr id="11" name="Textfeld 10"/>
          <p:cNvSpPr txBox="1"/>
          <p:nvPr/>
        </p:nvSpPr>
        <p:spPr>
          <a:xfrm>
            <a:off x="511726" y="3122613"/>
            <a:ext cx="40267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8000"/>
                </a:solidFill>
                <a:latin typeface="Zapf Dingbats"/>
                <a:ea typeface="Zapf Dingbats"/>
                <a:cs typeface="Zapf Dingbats"/>
              </a:rPr>
              <a:t>✔</a:t>
            </a:r>
            <a:endParaRPr lang="en-US" sz="2000" b="1" dirty="0">
              <a:solidFill>
                <a:srgbClr val="008000"/>
              </a:solidFill>
            </a:endParaRPr>
          </a:p>
        </p:txBody>
      </p:sp>
      <p:sp>
        <p:nvSpPr>
          <p:cNvPr id="12" name="Textfeld 11"/>
          <p:cNvSpPr txBox="1"/>
          <p:nvPr/>
        </p:nvSpPr>
        <p:spPr>
          <a:xfrm>
            <a:off x="533400" y="3560703"/>
            <a:ext cx="40267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8000"/>
                </a:solidFill>
                <a:latin typeface="Zapf Dingbats"/>
                <a:ea typeface="Zapf Dingbats"/>
                <a:cs typeface="Zapf Dingbats"/>
              </a:rPr>
              <a:t>✔</a:t>
            </a:r>
            <a:endParaRPr lang="en-US" sz="2000" b="1" dirty="0">
              <a:solidFill>
                <a:srgbClr val="008000"/>
              </a:solidFill>
            </a:endParaRPr>
          </a:p>
        </p:txBody>
      </p:sp>
      <p:sp>
        <p:nvSpPr>
          <p:cNvPr id="13" name="Textfeld 12"/>
          <p:cNvSpPr txBox="1"/>
          <p:nvPr/>
        </p:nvSpPr>
        <p:spPr>
          <a:xfrm>
            <a:off x="533400" y="4017903"/>
            <a:ext cx="40267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8000"/>
                </a:solidFill>
                <a:latin typeface="Zapf Dingbats"/>
                <a:ea typeface="Zapf Dingbats"/>
                <a:cs typeface="Zapf Dingbats"/>
              </a:rPr>
              <a:t>✔</a:t>
            </a:r>
            <a:endParaRPr lang="en-US" sz="2000" b="1" dirty="0">
              <a:solidFill>
                <a:srgbClr val="008000"/>
              </a:solidFill>
            </a:endParaRPr>
          </a:p>
        </p:txBody>
      </p:sp>
      <p:sp>
        <p:nvSpPr>
          <p:cNvPr id="14" name="Textfeld 13"/>
          <p:cNvSpPr txBox="1"/>
          <p:nvPr/>
        </p:nvSpPr>
        <p:spPr>
          <a:xfrm>
            <a:off x="304800" y="4017903"/>
            <a:ext cx="40267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8000"/>
                </a:solidFill>
                <a:latin typeface="Zapf Dingbats"/>
                <a:ea typeface="Zapf Dingbats"/>
                <a:cs typeface="Zapf Dingbats"/>
              </a:rPr>
              <a:t>✔</a:t>
            </a:r>
            <a:endParaRPr lang="en-US" sz="2000" b="1" dirty="0">
              <a:solidFill>
                <a:srgbClr val="008000"/>
              </a:solidFill>
            </a:endParaRPr>
          </a:p>
        </p:txBody>
      </p:sp>
      <p:sp>
        <p:nvSpPr>
          <p:cNvPr id="15" name="Textfeld 14"/>
          <p:cNvSpPr txBox="1"/>
          <p:nvPr/>
        </p:nvSpPr>
        <p:spPr>
          <a:xfrm>
            <a:off x="533400" y="4799013"/>
            <a:ext cx="40267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8000"/>
                </a:solidFill>
                <a:latin typeface="Zapf Dingbats"/>
                <a:ea typeface="Zapf Dingbats"/>
                <a:cs typeface="Zapf Dingbats"/>
              </a:rPr>
              <a:t>✔</a:t>
            </a:r>
            <a:endParaRPr lang="en-US" sz="2000" b="1" dirty="0">
              <a:solidFill>
                <a:srgbClr val="008000"/>
              </a:solidFill>
            </a:endParaRPr>
          </a:p>
        </p:txBody>
      </p:sp>
      <p:sp>
        <p:nvSpPr>
          <p:cNvPr id="16" name="Textfeld 15"/>
          <p:cNvSpPr txBox="1"/>
          <p:nvPr/>
        </p:nvSpPr>
        <p:spPr>
          <a:xfrm>
            <a:off x="304800" y="4799013"/>
            <a:ext cx="40267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8000"/>
                </a:solidFill>
                <a:latin typeface="Zapf Dingbats"/>
                <a:ea typeface="Zapf Dingbats"/>
                <a:cs typeface="Zapf Dingbats"/>
              </a:rPr>
              <a:t>✔</a:t>
            </a:r>
            <a:endParaRPr lang="en-US" sz="2000" b="1" dirty="0">
              <a:solidFill>
                <a:srgbClr val="008000"/>
              </a:solidFill>
            </a:endParaRPr>
          </a:p>
        </p:txBody>
      </p:sp>
      <p:sp>
        <p:nvSpPr>
          <p:cNvPr id="17" name="Textfeld 16"/>
          <p:cNvSpPr txBox="1"/>
          <p:nvPr/>
        </p:nvSpPr>
        <p:spPr>
          <a:xfrm>
            <a:off x="533400" y="5256213"/>
            <a:ext cx="40267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8000"/>
                </a:solidFill>
                <a:latin typeface="Zapf Dingbats"/>
                <a:ea typeface="Zapf Dingbats"/>
                <a:cs typeface="Zapf Dingbats"/>
              </a:rPr>
              <a:t>✔</a:t>
            </a:r>
            <a:endParaRPr lang="en-US" sz="2000" b="1" dirty="0">
              <a:solidFill>
                <a:srgbClr val="008000"/>
              </a:solidFill>
            </a:endParaRPr>
          </a:p>
        </p:txBody>
      </p:sp>
      <p:sp>
        <p:nvSpPr>
          <p:cNvPr id="18" name="Textfeld 17"/>
          <p:cNvSpPr txBox="1"/>
          <p:nvPr/>
        </p:nvSpPr>
        <p:spPr>
          <a:xfrm>
            <a:off x="304800" y="5256213"/>
            <a:ext cx="40267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8000"/>
                </a:solidFill>
                <a:latin typeface="Zapf Dingbats"/>
                <a:ea typeface="Zapf Dingbats"/>
                <a:cs typeface="Zapf Dingbats"/>
              </a:rPr>
              <a:t>✔</a:t>
            </a:r>
            <a:endParaRPr lang="en-US" sz="2000" b="1" dirty="0">
              <a:solidFill>
                <a:srgbClr val="008000"/>
              </a:solidFill>
            </a:endParaRPr>
          </a:p>
        </p:txBody>
      </p:sp>
      <p:sp>
        <p:nvSpPr>
          <p:cNvPr id="19" name="Textfeld 18"/>
          <p:cNvSpPr txBox="1"/>
          <p:nvPr/>
        </p:nvSpPr>
        <p:spPr>
          <a:xfrm>
            <a:off x="511726" y="6000690"/>
            <a:ext cx="40267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8000"/>
                </a:solidFill>
                <a:latin typeface="Zapf Dingbats"/>
                <a:ea typeface="Zapf Dingbats"/>
                <a:cs typeface="Zapf Dingbats"/>
              </a:rPr>
              <a:t>✔</a:t>
            </a:r>
            <a:endParaRPr lang="en-US" sz="2000" b="1" dirty="0">
              <a:solidFill>
                <a:srgbClr val="008000"/>
              </a:solidFill>
            </a:endParaRPr>
          </a:p>
        </p:txBody>
      </p:sp>
      <p:sp>
        <p:nvSpPr>
          <p:cNvPr id="20" name="Textfeld 19"/>
          <p:cNvSpPr txBox="1"/>
          <p:nvPr/>
        </p:nvSpPr>
        <p:spPr>
          <a:xfrm>
            <a:off x="283126" y="6000690"/>
            <a:ext cx="40267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8000"/>
                </a:solidFill>
                <a:latin typeface="Zapf Dingbats"/>
                <a:ea typeface="Zapf Dingbats"/>
                <a:cs typeface="Zapf Dingbats"/>
              </a:rPr>
              <a:t>✔</a:t>
            </a:r>
            <a:endParaRPr lang="en-US" sz="2000" b="1" dirty="0">
              <a:solidFill>
                <a:srgbClr val="008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1828800"/>
            <a:ext cx="7772400" cy="1066800"/>
          </a:xfrm>
        </p:spPr>
        <p:txBody>
          <a:bodyPr/>
          <a:lstStyle/>
          <a:p>
            <a:r>
              <a:rPr lang="en-US" dirty="0" smtClean="0"/>
              <a:t>Motions external, to be reconfirmed in WG Plenary</a:t>
            </a:r>
            <a:endParaRPr lang="en-US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309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September 2016</a:t>
            </a:r>
            <a:endParaRPr lang="en-US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7005568" y="6475413"/>
            <a:ext cx="1538357" cy="184666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Marc Emmelmann (Self)</a:t>
            </a:r>
            <a:endParaRPr lang="en-US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6334B10A-C981-7D40-9A54-AFAF1785ABED}" type="slidenum">
              <a:rPr lang="en-US" altLang="ja-JP" smtClean="0"/>
              <a:pPr>
                <a:defRPr/>
              </a:pPr>
              <a:t>5</a:t>
            </a:fld>
            <a:endParaRPr lang="en-US" altLang="ja-JP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TGai</a:t>
            </a:r>
            <a:r>
              <a:rPr lang="en-US" dirty="0" smtClean="0"/>
              <a:t> Draft D11.0 to </a:t>
            </a:r>
            <a:r>
              <a:rPr lang="en-US" dirty="0" err="1" smtClean="0"/>
              <a:t>RevCom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dirty="0" smtClean="0"/>
              <a:t>Motion</a:t>
            </a:r>
          </a:p>
          <a:p>
            <a:pPr lvl="1"/>
            <a:r>
              <a:rPr lang="en-US" dirty="0" smtClean="0"/>
              <a:t>Request the IEEE 802 Executive Committee to conditionally approve forwarding P802.11ai D11.0 to </a:t>
            </a:r>
            <a:r>
              <a:rPr lang="en-US" dirty="0" err="1" smtClean="0"/>
              <a:t>RevCom</a:t>
            </a:r>
            <a:r>
              <a:rPr lang="en-US" dirty="0" smtClean="0"/>
              <a:t>.</a:t>
            </a:r>
          </a:p>
          <a:p>
            <a:pPr lvl="0"/>
            <a:endParaRPr lang="en-US" dirty="0" smtClean="0"/>
          </a:p>
          <a:p>
            <a:pPr lvl="0"/>
            <a:r>
              <a:rPr lang="en-US" dirty="0" smtClean="0"/>
              <a:t>Result in  TG</a:t>
            </a:r>
          </a:p>
          <a:p>
            <a:pPr lvl="1"/>
            <a:r>
              <a:rPr lang="en-US" dirty="0" smtClean="0"/>
              <a:t>Moved</a:t>
            </a:r>
            <a:r>
              <a:rPr lang="en-US" dirty="0" smtClean="0"/>
              <a:t>:  Dan</a:t>
            </a:r>
          </a:p>
          <a:p>
            <a:pPr lvl="1"/>
            <a:r>
              <a:rPr lang="en-US" dirty="0" smtClean="0"/>
              <a:t>Second: Jon</a:t>
            </a:r>
            <a:endParaRPr lang="en-US" dirty="0" smtClean="0"/>
          </a:p>
          <a:p>
            <a:pPr lvl="1"/>
            <a:r>
              <a:rPr lang="en-US" dirty="0" smtClean="0"/>
              <a:t>Y/N/A:</a:t>
            </a:r>
            <a:r>
              <a:rPr lang="en-US" dirty="0" smtClean="0"/>
              <a:t>  </a:t>
            </a:r>
            <a:r>
              <a:rPr lang="en-US" dirty="0" smtClean="0"/>
              <a:t>4-0-0</a:t>
            </a:r>
            <a:endParaRPr lang="en-US" dirty="0" smtClean="0"/>
          </a:p>
          <a:p>
            <a:pPr lvl="0"/>
            <a:r>
              <a:rPr lang="en-US" dirty="0" smtClean="0"/>
              <a:t> </a:t>
            </a:r>
          </a:p>
          <a:p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Sep 2016</a:t>
            </a:r>
            <a:endParaRPr lang="en-US" dirty="0"/>
          </a:p>
        </p:txBody>
      </p:sp>
      <p:sp>
        <p:nvSpPr>
          <p:cNvPr id="5" name="Slide Number Placeholder 5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algn="ctr"/>
            <a:r>
              <a:rPr lang="en-US" altLang="ja-JP" dirty="0"/>
              <a:t>Slide </a:t>
            </a:r>
            <a:fld id="{C135EDA6-BA42-C744-B61A-50B00165168A}" type="slidenum">
              <a:rPr lang="en-US" altLang="ja-JP"/>
              <a:pPr algn="ctr"/>
              <a:t>6</a:t>
            </a:fld>
            <a:endParaRPr lang="en-US" altLang="ja-JP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TGai</a:t>
            </a:r>
            <a:r>
              <a:rPr lang="en-US" dirty="0" smtClean="0"/>
              <a:t> Report to EC for forwarding P802.11ai D11.0 to </a:t>
            </a:r>
            <a:r>
              <a:rPr lang="en-US" dirty="0" err="1" smtClean="0"/>
              <a:t>RevCom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ko-KR" dirty="0" smtClean="0"/>
              <a:t>Motion:</a:t>
            </a:r>
          </a:p>
          <a:p>
            <a:pPr lvl="1"/>
            <a:r>
              <a:rPr lang="en-US" altLang="ko-KR" dirty="0" smtClean="0"/>
              <a:t>Approve document </a:t>
            </a:r>
            <a:r>
              <a:rPr lang="de-DE" altLang="ko-KR" dirty="0" smtClean="0">
                <a:hlinkClick r:id="rId2"/>
              </a:rPr>
              <a:t>https://mentor.ieee.org/802.11/dcn/16/11-16-1270-02-00ai-p802-11ai-report-to-ec-on-conditional-approval-to-forward-draft-to-revcom.pptx</a:t>
            </a:r>
            <a:r>
              <a:rPr lang="de-DE" altLang="ko-KR" dirty="0" smtClean="0"/>
              <a:t> </a:t>
            </a:r>
            <a:r>
              <a:rPr lang="en-US" altLang="ko-KR" dirty="0" smtClean="0"/>
              <a:t>as the report to the IEEE 802 Executive Committee on the requirements for conditional approval to forward P802.11ai D11.0 to </a:t>
            </a:r>
            <a:r>
              <a:rPr lang="en-US" altLang="ko-KR" dirty="0" err="1" smtClean="0"/>
              <a:t>RevCom</a:t>
            </a:r>
            <a:r>
              <a:rPr lang="en-US" altLang="ko-KR" dirty="0" smtClean="0"/>
              <a:t>, granting the chair editorial license.</a:t>
            </a:r>
            <a:endParaRPr lang="en-US" dirty="0" smtClean="0"/>
          </a:p>
          <a:p>
            <a:r>
              <a:rPr lang="en-US" dirty="0" smtClean="0"/>
              <a:t>Result in TG</a:t>
            </a:r>
            <a:endParaRPr lang="en-US" dirty="0" smtClean="0"/>
          </a:p>
          <a:p>
            <a:pPr lvl="1"/>
            <a:r>
              <a:rPr lang="en-US" dirty="0" smtClean="0"/>
              <a:t>Moved: Peter</a:t>
            </a:r>
          </a:p>
          <a:p>
            <a:pPr lvl="1"/>
            <a:r>
              <a:rPr lang="en-US" dirty="0" smtClean="0"/>
              <a:t>Second: Dan</a:t>
            </a:r>
            <a:endParaRPr lang="en-US" dirty="0" smtClean="0"/>
          </a:p>
          <a:p>
            <a:pPr lvl="1"/>
            <a:r>
              <a:rPr lang="en-US" dirty="0" smtClean="0"/>
              <a:t>Y</a:t>
            </a:r>
            <a:r>
              <a:rPr lang="en-US" dirty="0" smtClean="0"/>
              <a:t>/N/A: 4-0-0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Sep 2016</a:t>
            </a:r>
            <a:endParaRPr lang="en-US" dirty="0"/>
          </a:p>
        </p:txBody>
      </p:sp>
      <p:sp>
        <p:nvSpPr>
          <p:cNvPr id="5" name="Slide Number Placeholder 5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algn="ctr"/>
            <a:r>
              <a:rPr lang="en-US" altLang="ja-JP" dirty="0"/>
              <a:t>Slide </a:t>
            </a:r>
            <a:fld id="{C135EDA6-BA42-C744-B61A-50B00165168A}" type="slidenum">
              <a:rPr lang="en-US" altLang="ja-JP"/>
              <a:pPr algn="ctr"/>
              <a:t>7</a:t>
            </a:fld>
            <a:endParaRPr lang="en-US" altLang="ja-JP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2209800"/>
            <a:ext cx="7772400" cy="1066800"/>
          </a:xfrm>
        </p:spPr>
        <p:txBody>
          <a:bodyPr/>
          <a:lstStyle/>
          <a:p>
            <a:r>
              <a:rPr lang="en-US" dirty="0" smtClean="0"/>
              <a:t>Administrative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July 2016</a:t>
            </a:r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Marc Emmelmann (Self)</a:t>
            </a:r>
            <a:endParaRPr lang="en-US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A5EA9570-58F0-F54E-929D-9A3B14FC28FD}" type="slidenum">
              <a:rPr lang="en-US" altLang="ja-JP" smtClean="0"/>
              <a:pPr>
                <a:defRPr/>
              </a:pPr>
              <a:t>8</a:t>
            </a:fld>
            <a:endParaRPr lang="en-US" altLang="ja-JP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dirty="0" smtClean="0"/>
              <a:t>Timeline (unchanged)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309" cy="276999"/>
          </a:xfrm>
        </p:spPr>
        <p:txBody>
          <a:bodyPr/>
          <a:lstStyle/>
          <a:p>
            <a:pPr>
              <a:defRPr/>
            </a:pPr>
            <a:r>
              <a:rPr lang="de-DE" altLang="ja-JP" dirty="0" smtClean="0"/>
              <a:t>September 2016</a:t>
            </a:r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dirty="0" smtClean="0"/>
              <a:t>Marc Emmelmann (Self)</a:t>
            </a:r>
            <a:endParaRPr lang="en-US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9</a:t>
            </a:fld>
            <a:endParaRPr lang="en-US" altLang="ja-JP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305800" cy="4114800"/>
          </a:xfrm>
        </p:spPr>
        <p:txBody>
          <a:bodyPr/>
          <a:lstStyle/>
          <a:p>
            <a:pPr lvl="1">
              <a:buFontTx/>
              <a:buNone/>
            </a:pPr>
            <a:r>
              <a:rPr lang="en-US" altLang="ja-JP" dirty="0" smtClean="0"/>
              <a:t>PAR Approved, Modified, or Extended 		2010-12-08</a:t>
            </a:r>
          </a:p>
          <a:p>
            <a:pPr lvl="1"/>
            <a:r>
              <a:rPr lang="en-US" altLang="ja-JP" dirty="0" smtClean="0"/>
              <a:t>WG Letter Ballots Initial / Recirc		Mar14/Sep14/Jan15/</a:t>
            </a:r>
            <a:br>
              <a:rPr lang="en-US" altLang="ja-JP" dirty="0" smtClean="0"/>
            </a:br>
            <a:r>
              <a:rPr lang="en-US" altLang="ja-JP" dirty="0" smtClean="0"/>
              <a:t>						Mar15/Jul15/Aug15</a:t>
            </a:r>
          </a:p>
          <a:p>
            <a:pPr lvl="1"/>
            <a:r>
              <a:rPr lang="en-US" altLang="ja-JP" dirty="0" smtClean="0"/>
              <a:t>MEC Done				Nov14		</a:t>
            </a:r>
          </a:p>
          <a:p>
            <a:pPr lvl="1"/>
            <a:r>
              <a:rPr lang="en-US" altLang="ja-JP" dirty="0" smtClean="0"/>
              <a:t>Form Sponsor Ballot Pool / Reform	            	Mar15</a:t>
            </a:r>
          </a:p>
          <a:p>
            <a:pPr lvl="1"/>
            <a:r>
              <a:rPr lang="en-US" altLang="ja-JP" dirty="0" smtClean="0"/>
              <a:t>IEEE-SA Sponsor Ballots Initial / Recirc         Sep 15/Mar 16/Aug 16</a:t>
            </a:r>
            <a:br>
              <a:rPr lang="en-US" altLang="ja-JP" dirty="0" smtClean="0"/>
            </a:br>
            <a:r>
              <a:rPr lang="en-US" altLang="ja-JP" dirty="0" smtClean="0"/>
              <a:t>						Sep 16/Oct 16</a:t>
            </a:r>
          </a:p>
          <a:p>
            <a:pPr lvl="1"/>
            <a:r>
              <a:rPr lang="en-US" altLang="ja-JP" dirty="0" smtClean="0"/>
              <a:t>Final 802.11 WG Approval	                             Sep 16</a:t>
            </a:r>
          </a:p>
          <a:p>
            <a:pPr lvl="1"/>
            <a:r>
              <a:rPr lang="en-US" altLang="ja-JP" dirty="0" smtClean="0"/>
              <a:t>final or Conditional 802 EC Approval           	Oct 4</a:t>
            </a:r>
            <a:r>
              <a:rPr lang="en-US" altLang="ja-JP" baseline="30000" dirty="0" smtClean="0"/>
              <a:t>th</a:t>
            </a:r>
            <a:r>
              <a:rPr lang="en-US" altLang="ja-JP" dirty="0" smtClean="0"/>
              <a:t>, 2016 (</a:t>
            </a:r>
            <a:r>
              <a:rPr lang="en-US" altLang="ja-JP" dirty="0" err="1" smtClean="0"/>
              <a:t>telco</a:t>
            </a:r>
            <a:r>
              <a:rPr lang="en-US" altLang="ja-JP" dirty="0" smtClean="0"/>
              <a:t>)</a:t>
            </a:r>
          </a:p>
          <a:p>
            <a:pPr lvl="1"/>
            <a:r>
              <a:rPr lang="en-US" altLang="ja-JP" dirty="0" smtClean="0"/>
              <a:t>RevCom &amp; Standards Board Final or</a:t>
            </a:r>
            <a:br>
              <a:rPr lang="en-US" altLang="ja-JP" dirty="0" smtClean="0"/>
            </a:br>
            <a:r>
              <a:rPr lang="en-US" altLang="ja-JP" dirty="0" smtClean="0"/>
              <a:t> Continuous Process Approval 		Dec 16</a:t>
            </a:r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085033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0</TotalTime>
  <Words>960</Words>
  <Application>Microsoft Macintosh PowerPoint</Application>
  <PresentationFormat>Bildschirmpräsentation (4:3)</PresentationFormat>
  <Paragraphs>168</Paragraphs>
  <Slides>13</Slides>
  <Notes>6</Notes>
  <HiddenSlides>0</HiddenSlides>
  <MMClips>0</MMClips>
  <ScaleCrop>false</ScaleCrop>
  <HeadingPairs>
    <vt:vector size="4" baseType="variant">
      <vt:variant>
        <vt:lpstr>Entwurfsvorlage</vt:lpstr>
      </vt:variant>
      <vt:variant>
        <vt:i4>1</vt:i4>
      </vt:variant>
      <vt:variant>
        <vt:lpstr>Folientitel</vt:lpstr>
      </vt:variant>
      <vt:variant>
        <vt:i4>13</vt:i4>
      </vt:variant>
    </vt:vector>
  </HeadingPairs>
  <TitlesOfParts>
    <vt:vector size="14" baseType="lpstr">
      <vt:lpstr>802-11-Submission</vt:lpstr>
      <vt:lpstr>IEEE 802.11 TGai Closing Report Warsaw September 2016</vt:lpstr>
      <vt:lpstr>Abstract</vt:lpstr>
      <vt:lpstr>IEEE 802.11 FILS TGai – September 2016 Warsaw</vt:lpstr>
      <vt:lpstr>Accomplishments  TGai</vt:lpstr>
      <vt:lpstr>Motions external, to be reconfirmed in WG Plenary</vt:lpstr>
      <vt:lpstr>TGai Draft D11.0 to RevCom</vt:lpstr>
      <vt:lpstr>TGai Report to EC for forwarding P802.11ai D11.0 to RevCom</vt:lpstr>
      <vt:lpstr>Administrative</vt:lpstr>
      <vt:lpstr>Timeline (unchanged)</vt:lpstr>
      <vt:lpstr>Teleconference Schedule </vt:lpstr>
      <vt:lpstr>Plan for November</vt:lpstr>
      <vt:lpstr>Reference</vt:lpstr>
      <vt:lpstr>Thanks to all who participated!</vt:lpstr>
    </vt:vector>
  </TitlesOfParts>
  <Manager/>
  <Company>Self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September 2016 TGai Closing Report</dc:title>
  <dc:subject/>
  <dc:creator>Marc Emmelmann</dc:creator>
  <cp:keywords/>
  <dc:description/>
  <cp:lastModifiedBy>Marc Emmelmann</cp:lastModifiedBy>
  <cp:revision>579</cp:revision>
  <cp:lastPrinted>1998-02-10T13:28:06Z</cp:lastPrinted>
  <dcterms:created xsi:type="dcterms:W3CDTF">2016-09-15T13:42:42Z</dcterms:created>
  <dcterms:modified xsi:type="dcterms:W3CDTF">2016-09-15T13:50:53Z</dcterms:modified>
  <cp:category/>
</cp:coreProperties>
</file>