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4"/>
  </p:sldMasterIdLst>
  <p:notesMasterIdLst>
    <p:notesMasterId r:id="rId23"/>
  </p:notesMasterIdLst>
  <p:handoutMasterIdLst>
    <p:handoutMasterId r:id="rId24"/>
  </p:handoutMasterIdLst>
  <p:sldIdLst>
    <p:sldId id="256" r:id="rId5"/>
    <p:sldId id="291" r:id="rId6"/>
    <p:sldId id="297" r:id="rId7"/>
    <p:sldId id="296" r:id="rId8"/>
    <p:sldId id="298" r:id="rId9"/>
    <p:sldId id="305" r:id="rId10"/>
    <p:sldId id="301" r:id="rId11"/>
    <p:sldId id="303" r:id="rId12"/>
    <p:sldId id="302" r:id="rId13"/>
    <p:sldId id="304" r:id="rId14"/>
    <p:sldId id="293" r:id="rId15"/>
    <p:sldId id="299" r:id="rId16"/>
    <p:sldId id="300" r:id="rId17"/>
    <p:sldId id="267" r:id="rId18"/>
    <p:sldId id="306" r:id="rId19"/>
    <p:sldId id="268" r:id="rId20"/>
    <p:sldId id="285" r:id="rId21"/>
    <p:sldId id="289" r:id="rId22"/>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DEE1F869-ACB7-426B-B81B-3E8F4236BAEA}">
          <p14:sldIdLst>
            <p14:sldId id="256"/>
            <p14:sldId id="291"/>
            <p14:sldId id="297"/>
            <p14:sldId id="296"/>
            <p14:sldId id="298"/>
            <p14:sldId id="305"/>
            <p14:sldId id="301"/>
            <p14:sldId id="303"/>
            <p14:sldId id="302"/>
            <p14:sldId id="304"/>
            <p14:sldId id="293"/>
            <p14:sldId id="299"/>
            <p14:sldId id="300"/>
            <p14:sldId id="267"/>
            <p14:sldId id="306"/>
            <p14:sldId id="268"/>
            <p14:sldId id="285"/>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un, Li Hsiang" initials="lsun" lastIdx="1" clrIdx="6">
    <p:extLst>
      <p:ext uri="{19B8F6BF-5375-455C-9EA6-DF929625EA0E}">
        <p15:presenceInfo xmlns:p15="http://schemas.microsoft.com/office/powerpoint/2012/main" userId="Sun, Li Hsiang" providerId="None"/>
      </p:ext>
    </p:extLst>
  </p:cmAuthor>
  <p:cmAuthor id="1" name="Olesen, Robert" initials="OR" lastIdx="1" clrIdx="0">
    <p:extLst>
      <p:ext uri="{19B8F6BF-5375-455C-9EA6-DF929625EA0E}">
        <p15:presenceInfo xmlns:p15="http://schemas.microsoft.com/office/powerpoint/2012/main" userId="S-1-5-21-1844237615-1580818891-725345543-1599" providerId="AD"/>
      </p:ext>
    </p:extLst>
  </p:cmAuthor>
  <p:cmAuthor id="2" name="Lou, Hanqing" initials="LH" lastIdx="15" clrIdx="1">
    <p:extLst>
      <p:ext uri="{19B8F6BF-5375-455C-9EA6-DF929625EA0E}">
        <p15:presenceInfo xmlns:p15="http://schemas.microsoft.com/office/powerpoint/2012/main" userId="S-1-5-21-1844237615-1580818891-725345543-19430" providerId="AD"/>
      </p:ext>
    </p:extLst>
  </p:cmAuthor>
  <p:cmAuthor id="3" name="Sahin, Alphan" initials="SA" lastIdx="7" clrIdx="2">
    <p:extLst>
      <p:ext uri="{19B8F6BF-5375-455C-9EA6-DF929625EA0E}">
        <p15:presenceInfo xmlns:p15="http://schemas.microsoft.com/office/powerpoint/2012/main" userId="S-1-5-21-1844237615-1580818891-725345543-35629" providerId="AD"/>
      </p:ext>
    </p:extLst>
  </p:cmAuthor>
  <p:cmAuthor id="4" name="Rui Yang" initials="RY" lastIdx="10" clrIdx="3">
    <p:extLst>
      <p:ext uri="{19B8F6BF-5375-455C-9EA6-DF929625EA0E}">
        <p15:presenceInfo xmlns:p15="http://schemas.microsoft.com/office/powerpoint/2012/main" userId="Rui Yang" providerId="None"/>
      </p:ext>
    </p:extLst>
  </p:cmAuthor>
  <p:cmAuthor id="5" name="Sun, Li Hsiang" initials="SLH" lastIdx="1" clrIdx="4">
    <p:extLst>
      <p:ext uri="{19B8F6BF-5375-455C-9EA6-DF929625EA0E}">
        <p15:presenceInfo xmlns:p15="http://schemas.microsoft.com/office/powerpoint/2012/main" userId="S-1-5-21-1844237615-1580818891-725345543-19501" providerId="AD"/>
      </p:ext>
    </p:extLst>
  </p:cmAuthor>
  <p:cmAuthor id="6" name="Wang, Xiaofei (Clement)" initials="WX(" lastIdx="13" clrIdx="5">
    <p:extLst>
      <p:ext uri="{19B8F6BF-5375-455C-9EA6-DF929625EA0E}">
        <p15:presenceInfo xmlns:p15="http://schemas.microsoft.com/office/powerpoint/2012/main" userId="S-1-5-21-1844237615-1580818891-725345543-194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1" autoAdjust="0"/>
    <p:restoredTop sz="84582" autoAdjust="0"/>
  </p:normalViewPr>
  <p:slideViewPr>
    <p:cSldViewPr>
      <p:cViewPr varScale="1">
        <p:scale>
          <a:sx n="74" d="100"/>
          <a:sy n="74" d="100"/>
        </p:scale>
        <p:origin x="1890"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4" d="100"/>
          <a:sy n="84" d="100"/>
        </p:scale>
        <p:origin x="3792" y="270"/>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r>
              <a:rPr lang="en-US" smtClean="0"/>
              <a:t>doc.: IEEE 802.11</a:t>
            </a:r>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9/13/2016</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smtClean="0"/>
              <a:t>doc.: IEEE 802.11</a:t>
            </a:r>
            <a:endParaRPr lang="en-US"/>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sldNum="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2138736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13313"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3314"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2514754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20481"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2034118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20481"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smtClean="0"/>
              <a:t>doc.: IEEE 802.11</a:t>
            </a:r>
            <a:endParaRPr lang="en-US"/>
          </a:p>
        </p:txBody>
      </p:sp>
    </p:spTree>
    <p:extLst>
      <p:ext uri="{BB962C8B-B14F-4D97-AF65-F5344CB8AC3E}">
        <p14:creationId xmlns:p14="http://schemas.microsoft.com/office/powerpoint/2010/main" val="395773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noProof="0" dirty="0" smtClean="0"/>
              <a:t>InterDigital,</a:t>
            </a:r>
            <a:r>
              <a:rPr lang="en-GB" baseline="0" noProof="0" dirty="0" smtClean="0"/>
              <a:t> Inc.</a:t>
            </a:r>
            <a:endParaRPr lang="en-GB" noProof="0" dirty="0" smtClean="0"/>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4956223" y="35462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802.11-16/1172r1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Sept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399" y="800870"/>
            <a:ext cx="7315201" cy="143591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smtClean="0"/>
              <a:t>GI Overhead/Performance </a:t>
            </a:r>
            <a:r>
              <a:rPr lang="en-US" b="0" dirty="0"/>
              <a:t>I</a:t>
            </a:r>
            <a:r>
              <a:rPr lang="en-US" b="0" dirty="0" smtClean="0"/>
              <a:t>mpact on Open-Loop SU-MIMO</a:t>
            </a:r>
            <a:endParaRPr lang="en-GB" dirty="0"/>
          </a:p>
        </p:txBody>
      </p:sp>
      <p:sp>
        <p:nvSpPr>
          <p:cNvPr id="3074" name="Rectangle 2"/>
          <p:cNvSpPr>
            <a:spLocks noGrp="1" noChangeArrowheads="1"/>
          </p:cNvSpPr>
          <p:nvPr>
            <p:ph idx="1"/>
          </p:nvPr>
        </p:nvSpPr>
        <p:spPr>
          <a:xfrm>
            <a:off x="685800" y="2286000"/>
            <a:ext cx="7770813" cy="380841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2016-09-10</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533400" y="3317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val="1789433269"/>
              </p:ext>
            </p:extLst>
          </p:nvPr>
        </p:nvGraphicFramePr>
        <p:xfrm>
          <a:off x="568325" y="3902075"/>
          <a:ext cx="6705600" cy="2163763"/>
        </p:xfrm>
        <a:graphic>
          <a:graphicData uri="http://schemas.openxmlformats.org/presentationml/2006/ole">
            <mc:AlternateContent xmlns:mc="http://schemas.openxmlformats.org/markup-compatibility/2006">
              <mc:Choice xmlns:v="urn:schemas-microsoft-com:vml" Requires="v">
                <p:oleObj spid="_x0000_s14713" name="Document" r:id="rId4" imgW="8290118" imgH="2675222" progId="Word.Document.8">
                  <p:embed/>
                </p:oleObj>
              </mc:Choice>
              <mc:Fallback>
                <p:oleObj name="Document" r:id="rId4" imgW="8290118" imgH="2675222" progId="Word.Document.8">
                  <p:embed/>
                  <p:pic>
                    <p:nvPicPr>
                      <p:cNvPr id="0" name=""/>
                      <p:cNvPicPr>
                        <a:picLocks noChangeAspect="1" noChangeArrowheads="1"/>
                      </p:cNvPicPr>
                      <p:nvPr/>
                    </p:nvPicPr>
                    <p:blipFill>
                      <a:blip r:embed="rId5"/>
                      <a:srcRect/>
                      <a:stretch>
                        <a:fillRect/>
                      </a:stretch>
                    </p:blipFill>
                    <p:spPr bwMode="auto">
                      <a:xfrm>
                        <a:off x="568325" y="3902075"/>
                        <a:ext cx="6705600" cy="2163763"/>
                      </a:xfrm>
                      <a:prstGeom prst="rect">
                        <a:avLst/>
                      </a:prstGeom>
                      <a:noFill/>
                      <a:extLst/>
                    </p:spPr>
                  </p:pic>
                </p:oleObj>
              </mc:Fallback>
            </mc:AlternateContent>
          </a:graphicData>
        </a:graphic>
      </p:graphicFrame>
    </p:spTree>
    <p:extLst>
      <p:ext uri="{BB962C8B-B14F-4D97-AF65-F5344CB8AC3E}">
        <p14:creationId xmlns:p14="http://schemas.microsoft.com/office/powerpoint/2010/main" val="848667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Overhead 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780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8" y="305593"/>
            <a:ext cx="7770813" cy="1065213"/>
          </a:xfrm>
        </p:spPr>
        <p:txBody>
          <a:bodyPr/>
          <a:lstStyle/>
          <a:p>
            <a:r>
              <a:rPr lang="en-US" dirty="0" smtClean="0"/>
              <a:t>Overhead Analysis Parameters</a:t>
            </a:r>
            <a:endParaRPr lang="en-US" dirty="0"/>
          </a:p>
        </p:txBody>
      </p:sp>
      <p:sp>
        <p:nvSpPr>
          <p:cNvPr id="3" name="Content Placeholder 2"/>
          <p:cNvSpPr>
            <a:spLocks noGrp="1"/>
          </p:cNvSpPr>
          <p:nvPr>
            <p:ph idx="1"/>
          </p:nvPr>
        </p:nvSpPr>
        <p:spPr>
          <a:xfrm>
            <a:off x="675750" y="1219200"/>
            <a:ext cx="7770813" cy="4113213"/>
          </a:xfrm>
        </p:spPr>
        <p:txBody>
          <a:bodyPr/>
          <a:lstStyle/>
          <a:p>
            <a:pPr>
              <a:buFont typeface="Arial" panose="020B0604020202020204" pitchFamily="34" charset="0"/>
              <a:buChar char="•"/>
            </a:pPr>
            <a:r>
              <a:rPr lang="en-US" sz="1800" dirty="0" smtClean="0"/>
              <a:t>GI/data block size:</a:t>
            </a:r>
          </a:p>
          <a:p>
            <a:pPr lvl="1">
              <a:buFont typeface="Arial" panose="020B0604020202020204" pitchFamily="34" charset="0"/>
              <a:buChar char="•"/>
            </a:pPr>
            <a:r>
              <a:rPr lang="en-US" sz="1600" dirty="0" smtClean="0"/>
              <a:t>GI=64: 448 data symbols with 64 GI symbols</a:t>
            </a:r>
          </a:p>
          <a:p>
            <a:pPr lvl="1">
              <a:buFont typeface="Arial" panose="020B0604020202020204" pitchFamily="34" charset="0"/>
              <a:buChar char="•"/>
            </a:pPr>
            <a:r>
              <a:rPr lang="en-US" sz="1600" dirty="0" smtClean="0"/>
              <a:t>GI=32: 480 data symbols with 32 GI symbols </a:t>
            </a:r>
          </a:p>
          <a:p>
            <a:pPr>
              <a:buFont typeface="Arial" panose="020B0604020202020204" pitchFamily="34" charset="0"/>
              <a:buChar char="•"/>
            </a:pPr>
            <a:r>
              <a:rPr lang="en-US" sz="1800" dirty="0" smtClean="0"/>
              <a:t>Packet size: </a:t>
            </a:r>
          </a:p>
          <a:p>
            <a:pPr lvl="1">
              <a:buFont typeface="Arial" panose="020B0604020202020204" pitchFamily="34" charset="0"/>
              <a:buChar char="•"/>
            </a:pPr>
            <a:r>
              <a:rPr lang="en-US" sz="1400" dirty="0" smtClean="0"/>
              <a:t>Small packet: 1200 Bytes</a:t>
            </a:r>
          </a:p>
          <a:p>
            <a:pPr lvl="1">
              <a:buFont typeface="Arial" panose="020B0604020202020204" pitchFamily="34" charset="0"/>
              <a:buChar char="•"/>
            </a:pPr>
            <a:r>
              <a:rPr lang="en-US" sz="1400" dirty="0" smtClean="0"/>
              <a:t>Large packet: 8192 Bytes</a:t>
            </a:r>
          </a:p>
          <a:p>
            <a:pPr>
              <a:buFont typeface="Arial" panose="020B0604020202020204" pitchFamily="34" charset="0"/>
              <a:buChar char="•"/>
            </a:pPr>
            <a:r>
              <a:rPr lang="en-US" sz="1800" dirty="0" smtClean="0"/>
              <a:t>Channel bandwidth: 2.16Ghz</a:t>
            </a:r>
          </a:p>
          <a:p>
            <a:pPr>
              <a:buFont typeface="Arial" panose="020B0604020202020204" pitchFamily="34" charset="0"/>
              <a:buChar char="•"/>
            </a:pPr>
            <a:r>
              <a:rPr lang="en-US" sz="1800" dirty="0" smtClean="0"/>
              <a:t>Number of data streams (</a:t>
            </a:r>
            <a:r>
              <a:rPr lang="en-US" sz="1800" dirty="0" err="1" smtClean="0"/>
              <a:t>Nss</a:t>
            </a:r>
            <a:r>
              <a:rPr lang="en-US" sz="1800" dirty="0" smtClean="0"/>
              <a:t>)</a:t>
            </a:r>
          </a:p>
          <a:p>
            <a:pPr lvl="1">
              <a:buFont typeface="Arial" panose="020B0604020202020204" pitchFamily="34" charset="0"/>
              <a:buChar char="•"/>
            </a:pPr>
            <a:r>
              <a:rPr lang="en-US" sz="1600" dirty="0" smtClean="0"/>
              <a:t>2 data streams for EDMG PPDU</a:t>
            </a:r>
          </a:p>
          <a:p>
            <a:pPr lvl="1">
              <a:buFont typeface="Arial" panose="020B0604020202020204" pitchFamily="34" charset="0"/>
              <a:buChar char="•"/>
            </a:pPr>
            <a:r>
              <a:rPr lang="en-US" sz="1600" dirty="0" smtClean="0"/>
              <a:t>Single data stream for DMG PPDU</a:t>
            </a:r>
          </a:p>
          <a:p>
            <a:pPr>
              <a:buFont typeface="Arial" panose="020B0604020202020204" pitchFamily="34" charset="0"/>
              <a:buChar char="•"/>
            </a:pPr>
            <a:r>
              <a:rPr lang="en-US" sz="1800" dirty="0"/>
              <a:t>PPDU format: EDMG PPDU and </a:t>
            </a:r>
            <a:r>
              <a:rPr lang="en-US" sz="1800" dirty="0" smtClean="0"/>
              <a:t>DMG </a:t>
            </a:r>
            <a:r>
              <a:rPr lang="en-US" sz="1800" dirty="0"/>
              <a:t>PPDU</a:t>
            </a:r>
          </a:p>
          <a:p>
            <a:pPr lvl="1">
              <a:buFont typeface="Arial" panose="020B0604020202020204" pitchFamily="34" charset="0"/>
              <a:buChar char="•"/>
            </a:pPr>
            <a:r>
              <a:rPr lang="en-US" sz="1600" dirty="0"/>
              <a:t>EDMG </a:t>
            </a:r>
            <a:r>
              <a:rPr lang="en-US" sz="1600" dirty="0" smtClean="0"/>
              <a:t>STF duration: </a:t>
            </a:r>
            <a:r>
              <a:rPr lang="en-US" sz="1600" dirty="0"/>
              <a:t>512 </a:t>
            </a:r>
            <a:r>
              <a:rPr lang="en-US" sz="1600" dirty="0" smtClean="0"/>
              <a:t>* Tc</a:t>
            </a:r>
            <a:endParaRPr lang="en-US" sz="1600" dirty="0"/>
          </a:p>
          <a:p>
            <a:pPr lvl="1">
              <a:buFont typeface="Arial" panose="020B0604020202020204" pitchFamily="34" charset="0"/>
              <a:buChar char="•"/>
            </a:pPr>
            <a:r>
              <a:rPr lang="en-US" sz="1600" dirty="0"/>
              <a:t>EDMG </a:t>
            </a:r>
            <a:r>
              <a:rPr lang="en-US" sz="1600" dirty="0" smtClean="0"/>
              <a:t>CEF duration: 1152 * Tc</a:t>
            </a:r>
          </a:p>
          <a:p>
            <a:pPr lvl="1">
              <a:buFont typeface="Arial" panose="020B0604020202020204" pitchFamily="34" charset="0"/>
              <a:buChar char="•"/>
            </a:pPr>
            <a:r>
              <a:rPr lang="en-US" sz="1600" dirty="0" smtClean="0"/>
              <a:t>EDMG Header-B is not considered</a:t>
            </a:r>
          </a:p>
          <a:p>
            <a:pPr lvl="1">
              <a:buFont typeface="Arial" panose="020B0604020202020204" pitchFamily="34" charset="0"/>
              <a:buChar char="•"/>
            </a:pPr>
            <a:r>
              <a:rPr lang="en-US" sz="1600" dirty="0" smtClean="0"/>
              <a:t>Tc is SC chip time, 0.57 ns</a:t>
            </a:r>
          </a:p>
          <a:p>
            <a:pPr>
              <a:buFont typeface="Arial" panose="020B0604020202020204" pitchFamily="34" charset="0"/>
              <a:buChar char="•"/>
            </a:pPr>
            <a:r>
              <a:rPr lang="en-US" sz="1800" dirty="0" smtClean="0"/>
              <a:t>MCS: 1-12 (including </a:t>
            </a:r>
            <a:r>
              <a:rPr lang="en-US" sz="1800" smtClean="0"/>
              <a:t>SC BPSK, QPSK and 16QAM)</a:t>
            </a: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47265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15337"/>
          </a:xfrm>
        </p:spPr>
        <p:txBody>
          <a:bodyPr/>
          <a:lstStyle/>
          <a:p>
            <a:r>
              <a:rPr lang="en-US" dirty="0" smtClean="0"/>
              <a:t>Small Packet Overhead 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10" name="Content Placeholder 2"/>
          <p:cNvSpPr txBox="1">
            <a:spLocks/>
          </p:cNvSpPr>
          <p:nvPr/>
        </p:nvSpPr>
        <p:spPr bwMode="auto">
          <a:xfrm>
            <a:off x="456406" y="4282692"/>
            <a:ext cx="8382794" cy="21227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400" kern="0" dirty="0" smtClean="0"/>
              <a:t>GI32 vs GI64</a:t>
            </a:r>
          </a:p>
          <a:p>
            <a:pPr lvl="1">
              <a:buFont typeface="Arial" panose="020B0604020202020204" pitchFamily="34" charset="0"/>
              <a:buChar char="•"/>
            </a:pPr>
            <a:r>
              <a:rPr lang="en-US" sz="1400" kern="0" dirty="0" smtClean="0"/>
              <a:t>GI 32 shows up to 6.9 percent gain over GI 64 in effective data rate.</a:t>
            </a:r>
          </a:p>
          <a:p>
            <a:pPr lvl="1">
              <a:buFont typeface="Arial" panose="020B0604020202020204" pitchFamily="34" charset="0"/>
              <a:buChar char="•"/>
            </a:pPr>
            <a:r>
              <a:rPr lang="en-US" sz="1400" kern="0" dirty="0" smtClean="0"/>
              <a:t>In general, the higher the MCS, the lower the gain due to GI. This is because with higher MCS, fewer number of SC blocks are required to carry the information bits, resulting in less gain from GI reduction. </a:t>
            </a:r>
            <a:endParaRPr lang="en-US" sz="1200" kern="0" dirty="0" smtClean="0"/>
          </a:p>
          <a:p>
            <a:pPr>
              <a:buFont typeface="Arial" panose="020B0604020202020204" pitchFamily="34" charset="0"/>
              <a:buChar char="•"/>
            </a:pPr>
            <a:r>
              <a:rPr lang="en-US" sz="1400" kern="0" dirty="0" smtClean="0"/>
              <a:t>EDMG vs DMG</a:t>
            </a:r>
          </a:p>
          <a:p>
            <a:pPr lvl="1">
              <a:buFont typeface="Arial" panose="020B0604020202020204" pitchFamily="34" charset="0"/>
              <a:buChar char="•"/>
            </a:pPr>
            <a:r>
              <a:rPr lang="en-US" sz="1400" kern="0" dirty="0" smtClean="0"/>
              <a:t>DMG single data transmission outperforms EDMG two stream transmission at higher MCSs. </a:t>
            </a:r>
            <a:r>
              <a:rPr lang="en-US" sz="1400" dirty="0" smtClean="0"/>
              <a:t>This is because with </a:t>
            </a:r>
            <a:r>
              <a:rPr lang="en-US" sz="1400" smtClean="0"/>
              <a:t>higher MCSs, </a:t>
            </a:r>
            <a:r>
              <a:rPr lang="en-US" sz="1400" dirty="0"/>
              <a:t>the ratio of data part over the entire PPDU </a:t>
            </a:r>
            <a:r>
              <a:rPr lang="en-US" sz="1400" dirty="0" smtClean="0"/>
              <a:t>becomes smaller. Thus </a:t>
            </a:r>
            <a:r>
              <a:rPr lang="en-US" sz="1400" dirty="0"/>
              <a:t>the </a:t>
            </a:r>
            <a:r>
              <a:rPr lang="en-US" sz="1400" dirty="0" smtClean="0"/>
              <a:t>savings </a:t>
            </a:r>
            <a:r>
              <a:rPr lang="en-US" sz="1400" dirty="0"/>
              <a:t>from </a:t>
            </a:r>
            <a:r>
              <a:rPr lang="en-US" sz="1400" dirty="0" smtClean="0"/>
              <a:t>the data </a:t>
            </a:r>
            <a:r>
              <a:rPr lang="en-US" sz="1400" dirty="0"/>
              <a:t>part cannot compensate the loss </a:t>
            </a:r>
            <a:r>
              <a:rPr lang="en-US" sz="1400" dirty="0" smtClean="0"/>
              <a:t>from the preamble part.</a:t>
            </a:r>
            <a:endParaRPr lang="en-US" sz="1200" kern="0" dirty="0" smtClean="0"/>
          </a:p>
        </p:txBody>
      </p:sp>
      <p:pic>
        <p:nvPicPr>
          <p:cNvPr id="3" name="Picture 2"/>
          <p:cNvPicPr>
            <a:picLocks noChangeAspect="1"/>
          </p:cNvPicPr>
          <p:nvPr/>
        </p:nvPicPr>
        <p:blipFill>
          <a:blip r:embed="rId2"/>
          <a:stretch>
            <a:fillRect/>
          </a:stretch>
        </p:blipFill>
        <p:spPr>
          <a:xfrm>
            <a:off x="914400" y="1492078"/>
            <a:ext cx="4584589" cy="2755631"/>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786946691"/>
              </p:ext>
            </p:extLst>
          </p:nvPr>
        </p:nvGraphicFramePr>
        <p:xfrm>
          <a:off x="6096000" y="1468751"/>
          <a:ext cx="2133600" cy="2778958"/>
        </p:xfrm>
        <a:graphic>
          <a:graphicData uri="http://schemas.openxmlformats.org/drawingml/2006/table">
            <a:tbl>
              <a:tblPr>
                <a:tableStyleId>{5C22544A-7EE6-4342-B048-85BDC9FD1C3A}</a:tableStyleId>
              </a:tblPr>
              <a:tblGrid>
                <a:gridCol w="635118"/>
                <a:gridCol w="1498482"/>
              </a:tblGrid>
              <a:tr h="396994">
                <a:tc>
                  <a:txBody>
                    <a:bodyPr/>
                    <a:lstStyle/>
                    <a:p>
                      <a:pPr algn="ctr" fontAlgn="b"/>
                      <a:r>
                        <a:rPr lang="en-US" sz="1100" u="none" strike="noStrike">
                          <a:effectLst/>
                        </a:rPr>
                        <a:t>MCS</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Gain (%)</a:t>
                      </a:r>
                      <a:br>
                        <a:rPr lang="en-US" sz="1100" u="none" strike="noStrike">
                          <a:effectLst/>
                        </a:rPr>
                      </a:br>
                      <a:r>
                        <a:rPr lang="en-US" sz="1100" u="none" strike="noStrike">
                          <a:effectLst/>
                        </a:rPr>
                        <a:t>(GI32-GI64)/GI64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3.8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dirty="0">
                          <a:effectLst/>
                        </a:rPr>
                        <a:t>4.5</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0.3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8497">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dirty="0">
                          <a:effectLst/>
                        </a:rPr>
                        <a:t>0.4</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bl>
          </a:graphicData>
        </a:graphic>
      </p:graphicFrame>
    </p:spTree>
    <p:extLst>
      <p:ext uri="{BB962C8B-B14F-4D97-AF65-F5344CB8AC3E}">
        <p14:creationId xmlns:p14="http://schemas.microsoft.com/office/powerpoint/2010/main" val="789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dirty="0" smtClean="0"/>
              <a:t>Large Packet Overhead Analysis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12" name="Content Placeholder 2"/>
          <p:cNvSpPr txBox="1">
            <a:spLocks/>
          </p:cNvSpPr>
          <p:nvPr/>
        </p:nvSpPr>
        <p:spPr bwMode="auto">
          <a:xfrm>
            <a:off x="457200" y="4278044"/>
            <a:ext cx="8382000" cy="21227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400" kern="0" dirty="0" smtClean="0"/>
              <a:t>GI32 vs GI64</a:t>
            </a:r>
          </a:p>
          <a:p>
            <a:pPr lvl="1">
              <a:buFont typeface="Arial" panose="020B0604020202020204" pitchFamily="34" charset="0"/>
              <a:buChar char="•"/>
            </a:pPr>
            <a:r>
              <a:rPr lang="en-US" sz="1400" kern="0" dirty="0" smtClean="0"/>
              <a:t>GI 32 shows up to 6.7 percent gain over GI 64 in effective data rate.</a:t>
            </a:r>
          </a:p>
          <a:p>
            <a:pPr lvl="1">
              <a:buFont typeface="Arial" panose="020B0604020202020204" pitchFamily="34" charset="0"/>
              <a:buChar char="•"/>
            </a:pPr>
            <a:r>
              <a:rPr lang="en-US" sz="1400" kern="0" dirty="0" smtClean="0"/>
              <a:t>In general, the higher the MCS, the lower the gain due to GI. This is because with higher MCS, fewer number of SC blocks are required to carry the information bits, resulting in less gain from GI reduction. </a:t>
            </a:r>
            <a:endParaRPr lang="en-US" sz="1200" kern="0" dirty="0" smtClean="0"/>
          </a:p>
          <a:p>
            <a:pPr>
              <a:buFont typeface="Arial" panose="020B0604020202020204" pitchFamily="34" charset="0"/>
              <a:buChar char="•"/>
            </a:pPr>
            <a:r>
              <a:rPr lang="en-US" sz="1400" kern="0" dirty="0" smtClean="0"/>
              <a:t>EDMG vs DMG</a:t>
            </a:r>
          </a:p>
          <a:p>
            <a:pPr lvl="1">
              <a:buFont typeface="Arial" panose="020B0604020202020204" pitchFamily="34" charset="0"/>
              <a:buChar char="•"/>
            </a:pPr>
            <a:r>
              <a:rPr lang="en-US" sz="1400" kern="0" dirty="0" smtClean="0"/>
              <a:t>With large packet sizes, EDMG two data stream transmission always outperforms DMG single stream transmission. </a:t>
            </a:r>
            <a:endParaRPr lang="en-US" sz="1200" kern="0" dirty="0" smtClean="0"/>
          </a:p>
        </p:txBody>
      </p:sp>
      <p:pic>
        <p:nvPicPr>
          <p:cNvPr id="5" name="Picture 4"/>
          <p:cNvPicPr>
            <a:picLocks noChangeAspect="1"/>
          </p:cNvPicPr>
          <p:nvPr/>
        </p:nvPicPr>
        <p:blipFill>
          <a:blip r:embed="rId2"/>
          <a:stretch>
            <a:fillRect/>
          </a:stretch>
        </p:blipFill>
        <p:spPr>
          <a:xfrm>
            <a:off x="609600" y="1371600"/>
            <a:ext cx="4584589" cy="2755631"/>
          </a:xfrm>
          <a:prstGeom prst="rect">
            <a:avLst/>
          </a:prstGeom>
        </p:spPr>
      </p:pic>
      <p:graphicFrame>
        <p:nvGraphicFramePr>
          <p:cNvPr id="9" name="Content Placeholder 8"/>
          <p:cNvGraphicFramePr>
            <a:graphicFrameLocks noGrp="1"/>
          </p:cNvGraphicFramePr>
          <p:nvPr>
            <p:ph idx="1"/>
            <p:extLst>
              <p:ext uri="{D42A27DB-BD31-4B8C-83A1-F6EECF244321}">
                <p14:modId xmlns:p14="http://schemas.microsoft.com/office/powerpoint/2010/main" val="1850885838"/>
              </p:ext>
            </p:extLst>
          </p:nvPr>
        </p:nvGraphicFramePr>
        <p:xfrm>
          <a:off x="5803051" y="1371596"/>
          <a:ext cx="2044700" cy="2755634"/>
        </p:xfrm>
        <a:graphic>
          <a:graphicData uri="http://schemas.openxmlformats.org/drawingml/2006/table">
            <a:tbl>
              <a:tblPr>
                <a:tableStyleId>{5C22544A-7EE6-4342-B048-85BDC9FD1C3A}</a:tableStyleId>
              </a:tblPr>
              <a:tblGrid>
                <a:gridCol w="608655"/>
                <a:gridCol w="1436045"/>
              </a:tblGrid>
              <a:tr h="393662">
                <a:tc>
                  <a:txBody>
                    <a:bodyPr/>
                    <a:lstStyle/>
                    <a:p>
                      <a:pPr algn="ctr" fontAlgn="b"/>
                      <a:r>
                        <a:rPr lang="en-US" sz="1100" u="none" strike="noStrike">
                          <a:effectLst/>
                        </a:rPr>
                        <a:t>MCS</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Gain (%)</a:t>
                      </a:r>
                      <a:br>
                        <a:rPr lang="en-US" sz="1100" u="none" strike="noStrike">
                          <a:effectLst/>
                        </a:rPr>
                      </a:br>
                      <a:r>
                        <a:rPr lang="en-US" sz="1100" u="none" strike="noStrike">
                          <a:effectLst/>
                        </a:rPr>
                        <a:t>(GI32-GI64)/GI64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a:effectLst/>
                        </a:rPr>
                        <a:t>4.9</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r h="196831">
                <a:tc>
                  <a:txBody>
                    <a:bodyPr/>
                    <a:lstStyle/>
                    <a:p>
                      <a:pPr algn="ct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c>
                  <a:txBody>
                    <a:bodyPr/>
                    <a:lstStyle/>
                    <a:p>
                      <a:pPr algn="ctr" fontAlgn="b"/>
                      <a:r>
                        <a:rPr lang="en-US" sz="1100" u="none" strike="noStrike" dirty="0">
                          <a:effectLst/>
                        </a:rPr>
                        <a:t>5.6</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lumMod val="20000"/>
                        <a:lumOff val="80000"/>
                      </a:schemeClr>
                    </a:solidFill>
                  </a:tcPr>
                </a:tc>
              </a:tr>
            </a:tbl>
          </a:graphicData>
        </a:graphic>
      </p:graphicFrame>
    </p:spTree>
    <p:extLst>
      <p:ext uri="{BB962C8B-B14F-4D97-AF65-F5344CB8AC3E}">
        <p14:creationId xmlns:p14="http://schemas.microsoft.com/office/powerpoint/2010/main" val="1079706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Conclusions</a:t>
            </a:r>
            <a:endParaRPr lang="en-GB" dirty="0"/>
          </a:p>
        </p:txBody>
      </p:sp>
      <p:sp>
        <p:nvSpPr>
          <p:cNvPr id="7" name="Rectangle 2"/>
          <p:cNvSpPr>
            <a:spLocks noGrp="1" noChangeArrowheads="1"/>
          </p:cNvSpPr>
          <p:nvPr>
            <p:ph idx="1"/>
          </p:nvPr>
        </p:nvSpPr>
        <p:spPr>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t>EDMG preamble adds additional overheads in a PPDU</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short </a:t>
            </a:r>
            <a:r>
              <a:rPr lang="en-US" sz="1600" dirty="0" smtClean="0"/>
              <a:t>EDMG frame with high MCS is not efficient</a:t>
            </a:r>
            <a:endParaRPr lang="en-US" sz="2000" dirty="0" smtClean="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t>Using GI length of 32 symbols is sufficient for some of the indoor scenarios. </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(32 GI, 480 data) block for 2.16GHz channel should be considered as an option. </a:t>
            </a:r>
            <a:endParaRPr lang="en-US" sz="2000" dirty="0" smtClean="0"/>
          </a:p>
        </p:txBody>
      </p:sp>
    </p:spTree>
    <p:extLst>
      <p:ext uri="{BB962C8B-B14F-4D97-AF65-F5344CB8AC3E}">
        <p14:creationId xmlns:p14="http://schemas.microsoft.com/office/powerpoint/2010/main" val="1292539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Should </a:t>
            </a:r>
            <a:r>
              <a:rPr lang="en-US" dirty="0" err="1" smtClean="0"/>
              <a:t>TGay</a:t>
            </a:r>
            <a:r>
              <a:rPr lang="en-US" dirty="0" smtClean="0"/>
              <a:t> study the option of shorter </a:t>
            </a:r>
            <a:r>
              <a:rPr lang="en-US" smtClean="0"/>
              <a:t>GI for SC PHY?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9612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57200" indent="-457200" algn="just" defTabSz="914400">
              <a:spcBef>
                <a:spcPct val="20000"/>
              </a:spcBef>
              <a:buClrTx/>
              <a:buSzTx/>
              <a:buFont typeface="+mj-lt"/>
              <a:buAutoNum type="arabicPeriod"/>
            </a:pPr>
            <a:r>
              <a:rPr lang="en-US" sz="1800" b="0" dirty="0"/>
              <a:t>Carlos </a:t>
            </a:r>
            <a:r>
              <a:rPr lang="en-US" sz="1800" b="0" dirty="0" err="1"/>
              <a:t>Cordeiro</a:t>
            </a:r>
            <a:r>
              <a:rPr lang="en-US" sz="1800" b="0" dirty="0"/>
              <a:t>, “Specification Framework for </a:t>
            </a:r>
            <a:r>
              <a:rPr lang="en-US" sz="1800" b="0" dirty="0" err="1"/>
              <a:t>TGay</a:t>
            </a:r>
            <a:r>
              <a:rPr lang="en-US" sz="1800" b="0" dirty="0"/>
              <a:t>”, IEEE </a:t>
            </a:r>
            <a:r>
              <a:rPr lang="en-US" sz="1800" b="0" dirty="0" smtClean="0"/>
              <a:t>802.11-15/01358r5</a:t>
            </a:r>
            <a:endParaRPr lang="en-US" sz="1800" b="0" dirty="0" smtClean="0">
              <a:solidFill>
                <a:schemeClr val="dk2"/>
              </a:solidFill>
              <a:ea typeface="Times New Roman"/>
              <a:cs typeface="Times New Roman"/>
              <a:sym typeface="Times New Roman"/>
            </a:endParaRPr>
          </a:p>
          <a:p>
            <a:pPr marL="457200" indent="-457200" algn="just" defTabSz="914400">
              <a:spcBef>
                <a:spcPct val="20000"/>
              </a:spcBef>
              <a:buClrTx/>
              <a:buSzTx/>
              <a:buFont typeface="+mj-lt"/>
              <a:buAutoNum type="arabicPeriod"/>
            </a:pPr>
            <a:r>
              <a:rPr lang="en-US" sz="1800" b="0" dirty="0" smtClean="0"/>
              <a:t>A. </a:t>
            </a:r>
            <a:r>
              <a:rPr lang="en-US" sz="1800" b="0" dirty="0" err="1" smtClean="0"/>
              <a:t>Maltsev</a:t>
            </a:r>
            <a:r>
              <a:rPr lang="en-US" sz="1800" b="0" dirty="0" smtClean="0">
                <a:solidFill>
                  <a:schemeClr val="dk2"/>
                </a:solidFill>
                <a:ea typeface="Times New Roman"/>
                <a:cs typeface="Times New Roman"/>
                <a:sym typeface="Times New Roman"/>
              </a:rPr>
              <a:t>, </a:t>
            </a:r>
            <a:r>
              <a:rPr lang="en-US" sz="1800" b="0" i="1" dirty="0">
                <a:solidFill>
                  <a:schemeClr val="dk2"/>
                </a:solidFill>
                <a:ea typeface="Times New Roman"/>
                <a:cs typeface="Times New Roman"/>
                <a:sym typeface="Times New Roman"/>
              </a:rPr>
              <a:t>et al,</a:t>
            </a:r>
            <a:r>
              <a:rPr lang="en-US" sz="1800" b="0" dirty="0" smtClean="0"/>
              <a:t> </a:t>
            </a:r>
            <a:r>
              <a:rPr lang="en-US" sz="1800" b="0" dirty="0" smtClean="0">
                <a:ea typeface="Times New Roman"/>
                <a:cs typeface="Times New Roman"/>
                <a:sym typeface="Times New Roman"/>
              </a:rPr>
              <a:t>“Channel </a:t>
            </a:r>
            <a:r>
              <a:rPr lang="en-US" sz="1800" b="0" dirty="0">
                <a:ea typeface="Times New Roman"/>
                <a:cs typeface="Times New Roman"/>
                <a:sym typeface="Times New Roman"/>
              </a:rPr>
              <a:t>models for </a:t>
            </a:r>
            <a:r>
              <a:rPr lang="en-US" sz="1800" b="0" dirty="0" err="1">
                <a:ea typeface="Times New Roman"/>
                <a:cs typeface="Times New Roman"/>
                <a:sym typeface="Times New Roman"/>
              </a:rPr>
              <a:t>ieee</a:t>
            </a:r>
            <a:r>
              <a:rPr lang="en-US" sz="1800" b="0" dirty="0">
                <a:ea typeface="Times New Roman"/>
                <a:cs typeface="Times New Roman"/>
                <a:sym typeface="Times New Roman"/>
              </a:rPr>
              <a:t> 802 </a:t>
            </a:r>
            <a:r>
              <a:rPr lang="en-US" sz="1800" b="0" dirty="0" smtClean="0">
                <a:ea typeface="Times New Roman"/>
                <a:cs typeface="Times New Roman"/>
                <a:sym typeface="Times New Roman"/>
              </a:rPr>
              <a:t>11ay”, IEEE doc. 11-15/1150r6 </a:t>
            </a:r>
          </a:p>
          <a:p>
            <a:pPr marL="457200" indent="-457200" algn="just" defTabSz="914400">
              <a:spcBef>
                <a:spcPct val="20000"/>
              </a:spcBef>
              <a:buClrTx/>
              <a:buSzTx/>
              <a:buFont typeface="+mj-lt"/>
              <a:buAutoNum type="arabicPeriod"/>
            </a:pPr>
            <a:r>
              <a:rPr lang="en-US" sz="1800" b="0" dirty="0" smtClean="0">
                <a:ea typeface="Times New Roman"/>
                <a:cs typeface="Times New Roman"/>
                <a:sym typeface="Times New Roman"/>
              </a:rPr>
              <a:t>R. </a:t>
            </a:r>
            <a:r>
              <a:rPr lang="en-US" sz="1800" b="0" dirty="0" err="1">
                <a:ea typeface="Times New Roman"/>
                <a:cs typeface="Times New Roman"/>
              </a:rPr>
              <a:t>Maslennikov</a:t>
            </a:r>
            <a:r>
              <a:rPr lang="en-US" sz="1800" b="0" dirty="0" smtClean="0">
                <a:ea typeface="Times New Roman"/>
                <a:cs typeface="Times New Roman"/>
                <a:sym typeface="Times New Roman"/>
              </a:rPr>
              <a:t>,</a:t>
            </a:r>
            <a:r>
              <a:rPr lang="en-US" altLang="en-US" sz="1800" b="0" dirty="0" smtClean="0"/>
              <a:t> </a:t>
            </a:r>
            <a:r>
              <a:rPr lang="en-US" altLang="en-US" sz="1800" b="0" i="1" dirty="0"/>
              <a:t>et al</a:t>
            </a:r>
            <a:r>
              <a:rPr lang="en-US" sz="1800" b="0" dirty="0">
                <a:ea typeface="Times New Roman"/>
                <a:cs typeface="Times New Roman"/>
                <a:sym typeface="Times New Roman"/>
              </a:rPr>
              <a:t>, </a:t>
            </a:r>
            <a:r>
              <a:rPr lang="en-US" sz="1800" b="0" dirty="0" smtClean="0">
                <a:ea typeface="Times New Roman"/>
                <a:cs typeface="Times New Roman"/>
                <a:sym typeface="Times New Roman"/>
              </a:rPr>
              <a:t>“</a:t>
            </a:r>
            <a:r>
              <a:rPr lang="en-US" sz="1800" b="0" dirty="0"/>
              <a:t>Implementation of 60 GHz WLAN Channel Model</a:t>
            </a:r>
            <a:r>
              <a:rPr lang="en-US" altLang="en-US" sz="1800" b="0" dirty="0" smtClean="0"/>
              <a:t>,</a:t>
            </a:r>
            <a:r>
              <a:rPr lang="en-US" sz="1800" b="0" dirty="0" smtClean="0">
                <a:ea typeface="Times New Roman"/>
                <a:cs typeface="Times New Roman"/>
                <a:sym typeface="Times New Roman"/>
              </a:rPr>
              <a:t>” </a:t>
            </a:r>
            <a:r>
              <a:rPr lang="en-US" sz="1800" b="0" dirty="0">
                <a:ea typeface="Times New Roman"/>
                <a:cs typeface="Times New Roman"/>
                <a:sym typeface="Times New Roman"/>
              </a:rPr>
              <a:t>IEEE doc. </a:t>
            </a:r>
            <a:r>
              <a:rPr lang="en-US" sz="1800" b="0" dirty="0" smtClean="0">
                <a:ea typeface="Times New Roman"/>
                <a:cs typeface="Times New Roman"/>
                <a:sym typeface="Times New Roman"/>
              </a:rPr>
              <a:t>11-10/0854r3.</a:t>
            </a:r>
          </a:p>
          <a:p>
            <a:pPr marL="457200" indent="-457200" algn="just" defTabSz="914400">
              <a:spcBef>
                <a:spcPct val="20000"/>
              </a:spcBef>
              <a:buClrTx/>
              <a:buSzTx/>
              <a:buFont typeface="+mj-lt"/>
              <a:buAutoNum type="arabicPeriod"/>
            </a:pPr>
            <a:endParaRPr lang="en-US" sz="1800" b="0" dirty="0" smtClean="0">
              <a:ea typeface="Times New Roman"/>
              <a:cs typeface="Times New Roman"/>
              <a:sym typeface="Times New Roman"/>
            </a:endParaRPr>
          </a:p>
          <a:p>
            <a:endParaRPr lang="en-US" b="0" dirty="0"/>
          </a:p>
        </p:txBody>
      </p:sp>
    </p:spTree>
    <p:extLst>
      <p:ext uri="{BB962C8B-B14F-4D97-AF65-F5344CB8AC3E}">
        <p14:creationId xmlns:p14="http://schemas.microsoft.com/office/powerpoint/2010/main" val="29568418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Appendix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27858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parameters</a:t>
            </a:r>
            <a:endParaRPr lang="en-US" dirty="0"/>
          </a:p>
        </p:txBody>
      </p:sp>
      <p:sp>
        <p:nvSpPr>
          <p:cNvPr id="3" name="Content Placeholder 2"/>
          <p:cNvSpPr>
            <a:spLocks noGrp="1"/>
          </p:cNvSpPr>
          <p:nvPr>
            <p:ph idx="1"/>
          </p:nvPr>
        </p:nvSpPr>
        <p:spPr>
          <a:xfrm>
            <a:off x="685800" y="1524000"/>
            <a:ext cx="7770813" cy="4570413"/>
          </a:xfrm>
        </p:spPr>
        <p:txBody>
          <a:bodyPr/>
          <a:lstStyle/>
          <a:p>
            <a:pPr>
              <a:buFont typeface="Arial" panose="020B0604020202020204" pitchFamily="34" charset="0"/>
              <a:buChar char="•"/>
            </a:pPr>
            <a:r>
              <a:rPr lang="en-US" sz="1600" b="0" dirty="0"/>
              <a:t>For channel with LOS </a:t>
            </a:r>
            <a:r>
              <a:rPr lang="en-US" sz="1600" b="0" dirty="0" smtClean="0"/>
              <a:t>components [3], </a:t>
            </a:r>
            <a:endParaRPr lang="en-US" sz="1600" b="0" dirty="0"/>
          </a:p>
          <a:p>
            <a:pPr lvl="1">
              <a:buFont typeface="Arial" panose="020B0604020202020204" pitchFamily="34" charset="0"/>
              <a:buChar char="•"/>
            </a:pPr>
            <a:r>
              <a:rPr lang="en-US" sz="1200" b="0" dirty="0" smtClean="0"/>
              <a:t>TX/RX analog </a:t>
            </a:r>
            <a:r>
              <a:rPr lang="en-US" sz="1200" dirty="0" smtClean="0"/>
              <a:t>beamforming</a:t>
            </a:r>
            <a:r>
              <a:rPr lang="en-US" sz="1200" b="0" dirty="0" smtClean="0"/>
              <a:t> for both polarizations of  </a:t>
            </a:r>
            <a:r>
              <a:rPr lang="en-US" sz="1200" b="0" dirty="0" err="1" smtClean="0"/>
              <a:t>PAA#</a:t>
            </a:r>
            <a:r>
              <a:rPr lang="en-US" sz="1200" b="0" i="1" dirty="0" err="1" smtClean="0"/>
              <a:t>i</a:t>
            </a:r>
            <a:r>
              <a:rPr lang="en-US" sz="1200" b="0" dirty="0" smtClean="0"/>
              <a:t> are based on the LOS direction between TX </a:t>
            </a:r>
            <a:r>
              <a:rPr lang="en-US" sz="1200" b="0" dirty="0" err="1" smtClean="0"/>
              <a:t>PAA#</a:t>
            </a:r>
            <a:r>
              <a:rPr lang="en-US" sz="1200" b="0" i="1" dirty="0" err="1" smtClean="0"/>
              <a:t>i</a:t>
            </a:r>
            <a:r>
              <a:rPr lang="en-US" sz="1200" b="0" i="1" dirty="0" smtClean="0"/>
              <a:t> </a:t>
            </a:r>
            <a:r>
              <a:rPr lang="en-US" sz="1200" b="0" dirty="0" smtClean="0"/>
              <a:t>↔ RX </a:t>
            </a:r>
            <a:r>
              <a:rPr lang="en-US" sz="1200" b="0" dirty="0" err="1" smtClean="0"/>
              <a:t>PAA#</a:t>
            </a:r>
            <a:r>
              <a:rPr lang="en-US" sz="1200" b="0" i="1" dirty="0" err="1" smtClean="0"/>
              <a:t>i</a:t>
            </a:r>
            <a:endParaRPr lang="en-US" sz="1200" b="0" i="1" dirty="0" smtClean="0"/>
          </a:p>
          <a:p>
            <a:pPr>
              <a:buFont typeface="Arial" panose="020B0604020202020204" pitchFamily="34" charset="0"/>
              <a:buChar char="•"/>
            </a:pPr>
            <a:r>
              <a:rPr lang="en-US" sz="1600" b="0" dirty="0" smtClean="0"/>
              <a:t>For channel without LOS components</a:t>
            </a:r>
          </a:p>
          <a:p>
            <a:pPr lvl="1">
              <a:buFont typeface="Arial" panose="020B0604020202020204" pitchFamily="34" charset="0"/>
              <a:buChar char="•"/>
            </a:pPr>
            <a:r>
              <a:rPr lang="en-US" sz="1200" b="0" dirty="0" smtClean="0"/>
              <a:t>Beam forming based on the </a:t>
            </a:r>
            <a:r>
              <a:rPr lang="en-US" sz="1200" b="0" dirty="0" err="1" smtClean="0"/>
              <a:t>AoD</a:t>
            </a:r>
            <a:r>
              <a:rPr lang="en-US" sz="1200" b="0" dirty="0" smtClean="0"/>
              <a:t>/</a:t>
            </a:r>
            <a:r>
              <a:rPr lang="en-US" sz="1200" b="0" dirty="0" err="1" smtClean="0"/>
              <a:t>AoA</a:t>
            </a:r>
            <a:r>
              <a:rPr lang="en-US" sz="1200" b="0" dirty="0" smtClean="0"/>
              <a:t> of strongest signal path </a:t>
            </a:r>
            <a:r>
              <a:rPr lang="en-US" sz="1200" dirty="0"/>
              <a:t>between TX </a:t>
            </a:r>
            <a:r>
              <a:rPr lang="en-US" sz="1200" dirty="0" err="1"/>
              <a:t>PAA#</a:t>
            </a:r>
            <a:r>
              <a:rPr lang="en-US" sz="1200" i="1" dirty="0" err="1"/>
              <a:t>i</a:t>
            </a:r>
            <a:r>
              <a:rPr lang="en-US" sz="1200" i="1" dirty="0"/>
              <a:t> </a:t>
            </a:r>
            <a:r>
              <a:rPr lang="en-US" sz="1200" dirty="0"/>
              <a:t>↔ RX </a:t>
            </a:r>
            <a:r>
              <a:rPr lang="en-US" sz="1200" dirty="0" err="1"/>
              <a:t>PAA#</a:t>
            </a:r>
            <a:r>
              <a:rPr lang="en-US" sz="1200" i="1" dirty="0" err="1"/>
              <a:t>i</a:t>
            </a:r>
            <a:endParaRPr lang="en-US" sz="1200" b="0" dirty="0" smtClean="0"/>
          </a:p>
          <a:p>
            <a:pPr>
              <a:buFont typeface="Arial" panose="020B0604020202020204" pitchFamily="34" charset="0"/>
              <a:buChar char="•"/>
            </a:pPr>
            <a:r>
              <a:rPr lang="en-US" sz="1600" b="0" dirty="0" smtClean="0"/>
              <a:t>Channel bandwidth 1.76 GHz, center frequency 60GHz</a:t>
            </a:r>
          </a:p>
          <a:p>
            <a:pPr>
              <a:buFont typeface="Arial" panose="020B0604020202020204" pitchFamily="34" charset="0"/>
              <a:buChar char="•"/>
            </a:pPr>
            <a:r>
              <a:rPr lang="en-US" sz="1600" b="0" dirty="0"/>
              <a:t>Each PAA has 2 elements</a:t>
            </a:r>
          </a:p>
          <a:p>
            <a:pPr>
              <a:buFont typeface="Arial" panose="020B0604020202020204" pitchFamily="34" charset="0"/>
              <a:buChar char="•"/>
            </a:pPr>
            <a:r>
              <a:rPr lang="en-US" sz="1600" b="0" dirty="0" smtClean="0"/>
              <a:t>Distance between antenna elements 0.0025m</a:t>
            </a:r>
          </a:p>
          <a:p>
            <a:pPr>
              <a:buFont typeface="Arial" panose="020B0604020202020204" pitchFamily="34" charset="0"/>
              <a:buChar char="•"/>
            </a:pPr>
            <a:r>
              <a:rPr lang="en-US" sz="1600" b="0" dirty="0" smtClean="0"/>
              <a:t>Distance between center of PAAs 10cm</a:t>
            </a:r>
          </a:p>
          <a:p>
            <a:pPr>
              <a:buFont typeface="Arial" panose="020B0604020202020204" pitchFamily="34" charset="0"/>
              <a:buChar char="•"/>
            </a:pPr>
            <a:r>
              <a:rPr lang="en-US" sz="1600" b="0" dirty="0"/>
              <a:t>For AP-STA scenario, STA is placed at a plane 2m below AP  in the cubicle 1. Random rotation around z-axis between STA/AP.</a:t>
            </a:r>
            <a:endParaRPr lang="en-US" sz="1600" dirty="0"/>
          </a:p>
          <a:p>
            <a:pPr>
              <a:buFont typeface="Arial" panose="020B0604020202020204" pitchFamily="34" charset="0"/>
              <a:buChar char="•"/>
            </a:pPr>
            <a:endParaRPr lang="en-US" sz="16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pic>
        <p:nvPicPr>
          <p:cNvPr id="5" name="Picture 4"/>
          <p:cNvPicPr>
            <a:picLocks noChangeAspect="1"/>
          </p:cNvPicPr>
          <p:nvPr/>
        </p:nvPicPr>
        <p:blipFill>
          <a:blip r:embed="rId2"/>
          <a:stretch>
            <a:fillRect/>
          </a:stretch>
        </p:blipFill>
        <p:spPr>
          <a:xfrm>
            <a:off x="4648200" y="4474568"/>
            <a:ext cx="2667794" cy="2000846"/>
          </a:xfrm>
          <a:prstGeom prst="rect">
            <a:avLst/>
          </a:prstGeom>
        </p:spPr>
      </p:pic>
    </p:spTree>
    <p:extLst>
      <p:ext uri="{BB962C8B-B14F-4D97-AF65-F5344CB8AC3E}">
        <p14:creationId xmlns:p14="http://schemas.microsoft.com/office/powerpoint/2010/main" val="1815159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solidFill>
                  <a:schemeClr val="tx1"/>
                </a:solidFill>
              </a:rPr>
              <a:t>Introduction</a:t>
            </a:r>
            <a:endParaRPr lang="en-GB" dirty="0">
              <a:solidFill>
                <a:schemeClr val="tx1"/>
              </a:solidFill>
            </a:endParaRPr>
          </a:p>
        </p:txBody>
      </p:sp>
      <p:sp>
        <p:nvSpPr>
          <p:cNvPr id="4098" name="Rectangle 2"/>
          <p:cNvSpPr>
            <a:spLocks noGrp="1" noChangeArrowheads="1"/>
          </p:cNvSpPr>
          <p:nvPr>
            <p:ph idx="1"/>
          </p:nvPr>
        </p:nvSpPr>
        <p:spPr>
          <a:xfrm>
            <a:off x="685800" y="1760538"/>
            <a:ext cx="8001000" cy="4113213"/>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solidFill>
                  <a:schemeClr val="tx1"/>
                </a:solidFill>
              </a:rPr>
              <a:t>802.11ad uses </a:t>
            </a:r>
            <a:r>
              <a:rPr lang="en-US" dirty="0" smtClean="0"/>
              <a:t>64 chip guard interval (GI) for single carrier (SC) PHY. </a:t>
            </a:r>
            <a:r>
              <a:rPr lang="en-US" dirty="0" smtClean="0">
                <a:solidFill>
                  <a:schemeClr val="tx1"/>
                </a:solidFill>
              </a:rPr>
              <a:t>Should 11ay </a:t>
            </a:r>
            <a:r>
              <a:rPr lang="en-US" dirty="0" smtClean="0"/>
              <a:t>use the same </a:t>
            </a:r>
            <a:r>
              <a:rPr lang="en-US" dirty="0" smtClean="0">
                <a:solidFill>
                  <a:schemeClr val="tx1"/>
                </a:solidFill>
              </a:rPr>
              <a:t>GI length?</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smtClean="0"/>
              <a:t>TGay</a:t>
            </a:r>
            <a:r>
              <a:rPr lang="en-US" dirty="0" smtClean="0"/>
              <a:t> </a:t>
            </a:r>
            <a:r>
              <a:rPr lang="en-US" dirty="0"/>
              <a:t>has </a:t>
            </a:r>
            <a:r>
              <a:rPr lang="en-US" dirty="0" smtClean="0"/>
              <a:t>agreed on a EDMG PPDU format which includes several non-legacy fields (EDMG-header-A, STF, CEF, Header-B) [1]. These additional fields increase the overhead of the data transmission.</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smtClean="0"/>
              <a:t>LoS</a:t>
            </a:r>
            <a:r>
              <a:rPr lang="en-US" dirty="0" smtClean="0"/>
              <a:t> is the dominant path in several uses cases. Narrow beams resulting from PAA pairs with a large number of elements reduce the delay spread of a point-to-point channel.</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This contribution investigates the use of shorter GI in specific scenarios. </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a:t>
            </a:r>
            <a:r>
              <a:rPr lang="en-US" dirty="0" smtClean="0"/>
              <a:t>erformance/overhead results show that in certain scenarios the use of a shorter GI is justified.</a:t>
            </a:r>
            <a:endParaRPr lang="en-US" sz="1600" dirty="0" smtClean="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extLst>
      <p:ext uri="{BB962C8B-B14F-4D97-AF65-F5344CB8AC3E}">
        <p14:creationId xmlns:p14="http://schemas.microsoft.com/office/powerpoint/2010/main" val="1924518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PPDU Format in 802.11ay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Current EDMG PPDU format for SC PHY[1]:</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a:buFont typeface="Arial" panose="020B0604020202020204" pitchFamily="34" charset="0"/>
              <a:buChar char="•"/>
            </a:pPr>
            <a:r>
              <a:rPr lang="en-US" dirty="0" smtClean="0"/>
              <a:t>EDMG preamble part introduces extra overhead</a:t>
            </a:r>
          </a:p>
          <a:p>
            <a:pPr lvl="1">
              <a:buFont typeface="Arial" panose="020B0604020202020204" pitchFamily="34" charset="0"/>
              <a:buChar char="•"/>
            </a:pPr>
            <a:r>
              <a:rPr lang="en-US" dirty="0" smtClean="0"/>
              <a:t>Even though multi data stream transmissions can be applied to data part, EDMG transmission may not be always be as efficient as legacy DMG transmission. </a:t>
            </a: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Overhead reduction </a:t>
            </a:r>
            <a:r>
              <a:rPr lang="en-US" dirty="0" smtClean="0">
                <a:solidFill>
                  <a:schemeClr val="tx1"/>
                </a:solidFill>
              </a:rPr>
              <a:t>is desirable </a:t>
            </a:r>
            <a:r>
              <a:rPr lang="en-US" dirty="0" smtClean="0"/>
              <a:t>for EDMG PPDU</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graphicFrame>
        <p:nvGraphicFramePr>
          <p:cNvPr id="6" name="Object 5"/>
          <p:cNvGraphicFramePr>
            <a:graphicFrameLocks noChangeAspect="1"/>
          </p:cNvGraphicFramePr>
          <p:nvPr>
            <p:extLst>
              <p:ext uri="{D42A27DB-BD31-4B8C-83A1-F6EECF244321}">
                <p14:modId xmlns:p14="http://schemas.microsoft.com/office/powerpoint/2010/main" val="2503829250"/>
              </p:ext>
            </p:extLst>
          </p:nvPr>
        </p:nvGraphicFramePr>
        <p:xfrm>
          <a:off x="2232819" y="2590800"/>
          <a:ext cx="5425230" cy="609600"/>
        </p:xfrm>
        <a:graphic>
          <a:graphicData uri="http://schemas.openxmlformats.org/presentationml/2006/ole">
            <mc:AlternateContent xmlns:mc="http://schemas.openxmlformats.org/markup-compatibility/2006">
              <mc:Choice xmlns:v="urn:schemas-microsoft-com:vml" Requires="v">
                <p:oleObj spid="_x0000_s15370" name="Document" r:id="rId3" imgW="4224609" imgH="474390" progId="Word.Document.12">
                  <p:embed/>
                </p:oleObj>
              </mc:Choice>
              <mc:Fallback>
                <p:oleObj name="Document" r:id="rId3" imgW="4224609" imgH="474390" progId="Word.Document.12">
                  <p:embed/>
                  <p:pic>
                    <p:nvPicPr>
                      <p:cNvPr id="0" name=""/>
                      <p:cNvPicPr/>
                      <p:nvPr/>
                    </p:nvPicPr>
                    <p:blipFill>
                      <a:blip r:embed="rId4"/>
                      <a:stretch>
                        <a:fillRect/>
                      </a:stretch>
                    </p:blipFill>
                    <p:spPr>
                      <a:xfrm>
                        <a:off x="2232819" y="2590800"/>
                        <a:ext cx="5425230" cy="609600"/>
                      </a:xfrm>
                      <a:prstGeom prst="rect">
                        <a:avLst/>
                      </a:prstGeom>
                    </p:spPr>
                  </p:pic>
                </p:oleObj>
              </mc:Fallback>
            </mc:AlternateContent>
          </a:graphicData>
        </a:graphic>
      </p:graphicFrame>
    </p:spTree>
    <p:extLst>
      <p:ext uri="{BB962C8B-B14F-4D97-AF65-F5344CB8AC3E}">
        <p14:creationId xmlns:p14="http://schemas.microsoft.com/office/powerpoint/2010/main" val="2905285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264" y="572294"/>
            <a:ext cx="7770813" cy="1065213"/>
          </a:xfrm>
        </p:spPr>
        <p:txBody>
          <a:bodyPr/>
          <a:lstStyle/>
          <a:p>
            <a:r>
              <a:rPr lang="en-US" dirty="0" smtClean="0"/>
              <a:t>Guard Interval</a:t>
            </a:r>
            <a:endParaRPr lang="en-US" dirty="0"/>
          </a:p>
        </p:txBody>
      </p:sp>
      <p:sp>
        <p:nvSpPr>
          <p:cNvPr id="3" name="Content Placeholder 2"/>
          <p:cNvSpPr>
            <a:spLocks noGrp="1"/>
          </p:cNvSpPr>
          <p:nvPr>
            <p:ph idx="1"/>
          </p:nvPr>
        </p:nvSpPr>
        <p:spPr>
          <a:xfrm>
            <a:off x="678264" y="1371600"/>
            <a:ext cx="7770813" cy="4113213"/>
          </a:xfrm>
        </p:spPr>
        <p:txBody>
          <a:bodyPr/>
          <a:lstStyle/>
          <a:p>
            <a:pPr>
              <a:buFont typeface="Arial" panose="020B0604020202020204" pitchFamily="34" charset="0"/>
              <a:buChar char="•"/>
            </a:pPr>
            <a:r>
              <a:rPr lang="en-US" sz="2000" dirty="0" smtClean="0"/>
              <a:t>In 802.11ad, SC data blocks</a:t>
            </a:r>
            <a:r>
              <a:rPr lang="en-US" sz="2000" dirty="0"/>
              <a:t> (448 symbols ) </a:t>
            </a:r>
            <a:r>
              <a:rPr lang="en-US" sz="2000" dirty="0" smtClean="0"/>
              <a:t>are separated by guard intervals (64 symbols).</a:t>
            </a:r>
          </a:p>
          <a:p>
            <a:pPr lvl="1">
              <a:buFont typeface="Arial" panose="020B0604020202020204" pitchFamily="34" charset="0"/>
              <a:buChar char="•"/>
            </a:pPr>
            <a:r>
              <a:rPr lang="en-US" sz="1800" dirty="0" smtClean="0"/>
              <a:t>The 64 GI symbols are modulated symbols from a </a:t>
            </a:r>
            <a:r>
              <a:rPr lang="en-US" sz="1800" dirty="0" err="1" smtClean="0"/>
              <a:t>Golay</a:t>
            </a:r>
            <a:r>
              <a:rPr lang="en-US" sz="1800" dirty="0" smtClean="0"/>
              <a:t> sequence.</a:t>
            </a:r>
          </a:p>
          <a:p>
            <a:pPr marL="457200" lvl="1" indent="0"/>
            <a:r>
              <a:rPr lang="en-US" sz="1800" dirty="0" smtClean="0"/>
              <a:t> </a:t>
            </a:r>
          </a:p>
          <a:p>
            <a:pPr>
              <a:buFont typeface="Arial" panose="020B0604020202020204" pitchFamily="34" charset="0"/>
              <a:buChar char="•"/>
            </a:pPr>
            <a:r>
              <a:rPr lang="en-US" sz="2000" dirty="0" smtClean="0"/>
              <a:t>The usage of GI:</a:t>
            </a:r>
          </a:p>
          <a:p>
            <a:pPr lvl="1">
              <a:buFont typeface="Arial" panose="020B0604020202020204" pitchFamily="34" charset="0"/>
              <a:buChar char="•"/>
            </a:pPr>
            <a:r>
              <a:rPr lang="en-US" sz="1800" dirty="0" smtClean="0"/>
              <a:t>GI is a time period to mitigate inter-block interference </a:t>
            </a:r>
          </a:p>
          <a:p>
            <a:pPr lvl="1">
              <a:buFont typeface="Arial" panose="020B0604020202020204" pitchFamily="34" charset="0"/>
              <a:buChar char="•"/>
            </a:pPr>
            <a:r>
              <a:rPr lang="en-US" sz="1800" dirty="0" smtClean="0"/>
              <a:t>GI functions </a:t>
            </a:r>
            <a:r>
              <a:rPr lang="en-US" sz="1800" dirty="0"/>
              <a:t>as </a:t>
            </a:r>
            <a:r>
              <a:rPr lang="en-US" sz="1800" dirty="0" smtClean="0"/>
              <a:t>a cyclic </a:t>
            </a:r>
            <a:r>
              <a:rPr lang="en-US" sz="1800" dirty="0"/>
              <a:t>prefix which allows </a:t>
            </a:r>
            <a:r>
              <a:rPr lang="en-US" sz="1800" dirty="0" smtClean="0"/>
              <a:t>the use of </a:t>
            </a:r>
            <a:r>
              <a:rPr lang="en-US" sz="1800" dirty="0"/>
              <a:t>frequency domain equalizer (FDE) at </a:t>
            </a:r>
            <a:r>
              <a:rPr lang="en-US" sz="1800" dirty="0" smtClean="0"/>
              <a:t>the receiver</a:t>
            </a:r>
          </a:p>
          <a:p>
            <a:pPr lvl="1">
              <a:buFont typeface="Arial" panose="020B0604020202020204" pitchFamily="34" charset="0"/>
              <a:buChar char="•"/>
            </a:pPr>
            <a:r>
              <a:rPr lang="en-US" sz="1800" dirty="0" smtClean="0"/>
              <a:t>GI is a periodic known sequence to assist with AGC and phase tracking</a:t>
            </a:r>
          </a:p>
          <a:p>
            <a:pPr>
              <a:buFont typeface="Arial" panose="020B0604020202020204" pitchFamily="34" charset="0"/>
              <a:buChar char="•"/>
            </a:pPr>
            <a:r>
              <a:rPr lang="en-US" sz="2000" dirty="0" smtClean="0"/>
              <a:t>However, GI is extra overhead for data transmission. Is 64 GI always necessary?</a:t>
            </a:r>
          </a:p>
          <a:p>
            <a:pPr>
              <a:buFont typeface="Arial" panose="020B0604020202020204" pitchFamily="34" charset="0"/>
              <a:buChar char="•"/>
            </a:pPr>
            <a:r>
              <a:rPr lang="en-US" sz="2000" dirty="0"/>
              <a:t>In this contribution, </a:t>
            </a:r>
            <a:r>
              <a:rPr lang="en-US" sz="2000" dirty="0" smtClean="0"/>
              <a:t>a different GI size is evaluated using link level simulation. Overhead comparison is also provided.</a:t>
            </a:r>
          </a:p>
          <a:p>
            <a:pPr lvl="1">
              <a:buFont typeface="Arial" panose="020B0604020202020204" pitchFamily="34" charset="0"/>
              <a:buChar char="•"/>
            </a:pPr>
            <a:r>
              <a:rPr lang="en-US" dirty="0" smtClean="0"/>
              <a:t>We focus on the impact from the inter-block interference assuming an FDE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grpSp>
        <p:nvGrpSpPr>
          <p:cNvPr id="12" name="Group 11"/>
          <p:cNvGrpSpPr/>
          <p:nvPr/>
        </p:nvGrpSpPr>
        <p:grpSpPr>
          <a:xfrm>
            <a:off x="1592600" y="2458830"/>
            <a:ext cx="6562050" cy="338554"/>
            <a:chOff x="1447800" y="3469065"/>
            <a:chExt cx="6562050" cy="338554"/>
          </a:xfrm>
        </p:grpSpPr>
        <p:sp>
          <p:nvSpPr>
            <p:cNvPr id="5" name="TextBox 4"/>
            <p:cNvSpPr txBox="1"/>
            <p:nvPr/>
          </p:nvSpPr>
          <p:spPr>
            <a:xfrm>
              <a:off x="14478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sp>
          <p:nvSpPr>
            <p:cNvPr id="6" name="TextBox 5"/>
            <p:cNvSpPr txBox="1"/>
            <p:nvPr/>
          </p:nvSpPr>
          <p:spPr>
            <a:xfrm>
              <a:off x="1846500" y="3469065"/>
              <a:ext cx="1658700" cy="338554"/>
            </a:xfrm>
            <a:prstGeom prst="rect">
              <a:avLst/>
            </a:prstGeom>
            <a:noFill/>
            <a:ln>
              <a:solidFill>
                <a:schemeClr val="tx1"/>
              </a:solidFill>
            </a:ln>
          </p:spPr>
          <p:txBody>
            <a:bodyPr wrap="square" rtlCol="0">
              <a:spAutoFit/>
            </a:bodyPr>
            <a:lstStyle/>
            <a:p>
              <a:pPr algn="ctr"/>
              <a:r>
                <a:rPr lang="en-US" sz="1600" dirty="0" smtClean="0">
                  <a:solidFill>
                    <a:schemeClr val="tx1"/>
                  </a:solidFill>
                </a:rPr>
                <a:t>448 symbols</a:t>
              </a:r>
              <a:endParaRPr lang="en-US" dirty="0" smtClean="0">
                <a:solidFill>
                  <a:schemeClr val="tx1"/>
                </a:solidFill>
              </a:endParaRPr>
            </a:p>
          </p:txBody>
        </p:sp>
        <p:sp>
          <p:nvSpPr>
            <p:cNvPr id="7" name="TextBox 6"/>
            <p:cNvSpPr txBox="1"/>
            <p:nvPr/>
          </p:nvSpPr>
          <p:spPr>
            <a:xfrm>
              <a:off x="35052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sp>
          <p:nvSpPr>
            <p:cNvPr id="8" name="TextBox 7"/>
            <p:cNvSpPr txBox="1"/>
            <p:nvPr/>
          </p:nvSpPr>
          <p:spPr>
            <a:xfrm>
              <a:off x="3903900" y="3469065"/>
              <a:ext cx="1658700" cy="338554"/>
            </a:xfrm>
            <a:prstGeom prst="rect">
              <a:avLst/>
            </a:prstGeom>
            <a:noFill/>
            <a:ln>
              <a:solidFill>
                <a:schemeClr val="tx1"/>
              </a:solidFill>
            </a:ln>
          </p:spPr>
          <p:txBody>
            <a:bodyPr wrap="square" rtlCol="0">
              <a:spAutoFit/>
            </a:bodyPr>
            <a:lstStyle/>
            <a:p>
              <a:pPr algn="ctr"/>
              <a:r>
                <a:rPr lang="en-US" sz="1600" dirty="0" smtClean="0">
                  <a:solidFill>
                    <a:schemeClr val="tx1"/>
                  </a:solidFill>
                </a:rPr>
                <a:t>448 symbols</a:t>
              </a:r>
              <a:endParaRPr lang="en-US" dirty="0" smtClean="0">
                <a:solidFill>
                  <a:schemeClr val="tx1"/>
                </a:solidFill>
              </a:endParaRPr>
            </a:p>
          </p:txBody>
        </p:sp>
        <p:sp>
          <p:nvSpPr>
            <p:cNvPr id="9" name="TextBox 8"/>
            <p:cNvSpPr txBox="1"/>
            <p:nvPr/>
          </p:nvSpPr>
          <p:spPr>
            <a:xfrm>
              <a:off x="55626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sp>
          <p:nvSpPr>
            <p:cNvPr id="10" name="TextBox 9"/>
            <p:cNvSpPr txBox="1"/>
            <p:nvPr/>
          </p:nvSpPr>
          <p:spPr>
            <a:xfrm>
              <a:off x="5961300" y="3469065"/>
              <a:ext cx="1658700" cy="338554"/>
            </a:xfrm>
            <a:prstGeom prst="rect">
              <a:avLst/>
            </a:prstGeom>
            <a:noFill/>
            <a:ln>
              <a:solidFill>
                <a:schemeClr val="tx1"/>
              </a:solidFill>
            </a:ln>
          </p:spPr>
          <p:txBody>
            <a:bodyPr wrap="square" rtlCol="0">
              <a:spAutoFit/>
            </a:bodyPr>
            <a:lstStyle/>
            <a:p>
              <a:pPr algn="ctr"/>
              <a:r>
                <a:rPr lang="en-US" sz="1600" dirty="0" smtClean="0">
                  <a:solidFill>
                    <a:schemeClr val="tx1"/>
                  </a:solidFill>
                </a:rPr>
                <a:t>448 symbols</a:t>
              </a:r>
              <a:endParaRPr lang="en-US" dirty="0" smtClean="0">
                <a:solidFill>
                  <a:schemeClr val="tx1"/>
                </a:solidFill>
              </a:endParaRPr>
            </a:p>
          </p:txBody>
        </p:sp>
        <p:sp>
          <p:nvSpPr>
            <p:cNvPr id="11" name="TextBox 10"/>
            <p:cNvSpPr txBox="1"/>
            <p:nvPr/>
          </p:nvSpPr>
          <p:spPr>
            <a:xfrm>
              <a:off x="7620000" y="3469065"/>
              <a:ext cx="389850" cy="338554"/>
            </a:xfrm>
            <a:prstGeom prst="rect">
              <a:avLst/>
            </a:prstGeom>
            <a:solidFill>
              <a:schemeClr val="bg2">
                <a:lumMod val="20000"/>
                <a:lumOff val="80000"/>
              </a:schemeClr>
            </a:solidFill>
            <a:ln>
              <a:solidFill>
                <a:schemeClr val="tx1"/>
              </a:solidFill>
            </a:ln>
          </p:spPr>
          <p:txBody>
            <a:bodyPr wrap="none" rtlCol="0">
              <a:spAutoFit/>
            </a:bodyPr>
            <a:lstStyle/>
            <a:p>
              <a:pPr algn="ctr"/>
              <a:r>
                <a:rPr lang="en-US" sz="1600" dirty="0" smtClean="0">
                  <a:solidFill>
                    <a:schemeClr val="tx1"/>
                  </a:solidFill>
                </a:rPr>
                <a:t>64</a:t>
              </a:r>
              <a:endParaRPr lang="en-US" dirty="0" smtClean="0">
                <a:solidFill>
                  <a:schemeClr val="tx1"/>
                </a:solidFill>
              </a:endParaRPr>
            </a:p>
          </p:txBody>
        </p:sp>
      </p:grpSp>
    </p:spTree>
    <p:extLst>
      <p:ext uri="{BB962C8B-B14F-4D97-AF65-F5344CB8AC3E}">
        <p14:creationId xmlns:p14="http://schemas.microsoft.com/office/powerpoint/2010/main" val="3540616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 Evaluation Methodology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Link level simulation</a:t>
                </a:r>
              </a:p>
              <a:p>
                <a:pPr lvl="1">
                  <a:buFont typeface="Arial" panose="020B0604020202020204" pitchFamily="34" charset="0"/>
                  <a:buChar char="•"/>
                </a:pPr>
                <a:r>
                  <a:rPr lang="en-US" dirty="0" smtClean="0"/>
                  <a:t>For GI=32, extra 32 symbols are used for data (480 data symbols). The </a:t>
                </a:r>
                <a:r>
                  <a:rPr lang="en-US" dirty="0" smtClean="0">
                    <a:solidFill>
                      <a:schemeClr val="tx1"/>
                    </a:solidFill>
                  </a:rPr>
                  <a:t>block</a:t>
                </a:r>
                <a:r>
                  <a:rPr lang="en-US" dirty="0" smtClean="0">
                    <a:solidFill>
                      <a:srgbClr val="FF0000"/>
                    </a:solidFill>
                  </a:rPr>
                  <a:t> </a:t>
                </a:r>
                <a:r>
                  <a:rPr lang="en-US" dirty="0" smtClean="0"/>
                  <a:t>length remains 512 symbols</a:t>
                </a:r>
                <a:r>
                  <a:rPr lang="en-US" dirty="0" smtClean="0"/>
                  <a:t>.</a:t>
                </a:r>
              </a:p>
              <a:p>
                <a:pPr lvl="1">
                  <a:buFont typeface="Arial" panose="020B0604020202020204" pitchFamily="34" charset="0"/>
                  <a:buChar char="•"/>
                </a:pPr>
                <a:r>
                  <a:rPr lang="en-US" dirty="0" err="1" smtClean="0"/>
                  <a:t>Config</a:t>
                </a:r>
                <a:r>
                  <a:rPr lang="en-US" dirty="0" smtClean="0"/>
                  <a:t> #4, </a:t>
                </a:r>
                <a:r>
                  <a:rPr lang="en-US" dirty="0" err="1" smtClean="0"/>
                  <a:t>Nss</a:t>
                </a:r>
                <a:r>
                  <a:rPr lang="en-US" dirty="0" smtClean="0"/>
                  <a:t>=2</a:t>
                </a:r>
                <a:endParaRPr lang="en-US" dirty="0" smtClean="0"/>
              </a:p>
              <a:p>
                <a:pPr>
                  <a:buFont typeface="Arial" panose="020B0604020202020204" pitchFamily="34" charset="0"/>
                  <a:buChar char="•"/>
                </a:pPr>
                <a:r>
                  <a:rPr lang="en-US" dirty="0" smtClean="0"/>
                  <a:t>Overhead analysis</a:t>
                </a:r>
              </a:p>
              <a:p>
                <a:pPr lvl="1">
                  <a:buFont typeface="Arial" panose="020B0604020202020204" pitchFamily="34" charset="0"/>
                  <a:buChar char="•"/>
                </a:pPr>
                <a:r>
                  <a:rPr lang="en-US" dirty="0" smtClean="0"/>
                  <a:t>For a fixed packet size, we determine the PPDU duration by taking into account the MCS, number of data streams, preamble format as well as GI size.</a:t>
                </a:r>
              </a:p>
              <a:p>
                <a:pPr lvl="1">
                  <a:buFont typeface="Arial" panose="020B0604020202020204" pitchFamily="34" charset="0"/>
                  <a:buChar char="•"/>
                </a:pPr>
                <a14:m>
                  <m:oMath xmlns:m="http://schemas.openxmlformats.org/officeDocument/2006/math">
                    <m:r>
                      <a:rPr lang="en-US" i="1">
                        <a:latin typeface="Cambria Math" panose="02040503050406030204" pitchFamily="18" charset="0"/>
                      </a:rPr>
                      <m:t>𝐸𝑓𝑓𝑒𝑐𝑡𝑖𝑣𝑒</m:t>
                    </m:r>
                    <m:r>
                      <a:rPr lang="en-US" i="1">
                        <a:latin typeface="Cambria Math" panose="02040503050406030204" pitchFamily="18" charset="0"/>
                      </a:rPr>
                      <m:t> </m:t>
                    </m:r>
                    <m:r>
                      <a:rPr lang="en-US" i="1">
                        <a:latin typeface="Cambria Math" panose="02040503050406030204" pitchFamily="18" charset="0"/>
                      </a:rPr>
                      <m:t>𝑑𝑎𝑡𝑎</m:t>
                    </m:r>
                    <m:r>
                      <a:rPr lang="en-US" i="1">
                        <a:latin typeface="Cambria Math" panose="02040503050406030204" pitchFamily="18" charset="0"/>
                      </a:rPr>
                      <m:t> </m:t>
                    </m:r>
                    <m:r>
                      <a:rPr lang="en-US" i="1">
                        <a:latin typeface="Cambria Math" panose="02040503050406030204" pitchFamily="18" charset="0"/>
                      </a:rPr>
                      <m:t>𝑟𝑎𝑡𝑒</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𝑝𝑎𝑐𝑘𝑒𝑡</m:t>
                        </m:r>
                        <m:r>
                          <a:rPr lang="en-US" i="1">
                            <a:latin typeface="Cambria Math" panose="02040503050406030204" pitchFamily="18" charset="0"/>
                          </a:rPr>
                          <m:t> </m:t>
                        </m:r>
                        <m:r>
                          <a:rPr lang="en-US" i="1">
                            <a:latin typeface="Cambria Math" panose="02040503050406030204" pitchFamily="18" charset="0"/>
                          </a:rPr>
                          <m:t>𝑠𝑖𝑧𝑒</m:t>
                        </m:r>
                      </m:num>
                      <m:den>
                        <m:r>
                          <a:rPr lang="en-US" i="1">
                            <a:latin typeface="Cambria Math" panose="02040503050406030204" pitchFamily="18" charset="0"/>
                          </a:rPr>
                          <m:t>𝑃𝑃𝐷𝑈</m:t>
                        </m:r>
                        <m:r>
                          <a:rPr lang="en-US" i="1">
                            <a:latin typeface="Cambria Math" panose="02040503050406030204" pitchFamily="18" charset="0"/>
                          </a:rPr>
                          <m:t> </m:t>
                        </m:r>
                        <m:r>
                          <a:rPr lang="en-US" i="1">
                            <a:latin typeface="Cambria Math" panose="02040503050406030204" pitchFamily="18" charset="0"/>
                          </a:rPr>
                          <m:t>𝑑𝑢𝑟𝑎𝑡𝑖𝑜𝑛</m:t>
                        </m:r>
                      </m:den>
                    </m:f>
                  </m:oMath>
                </a14:m>
                <a:endParaRPr lang="en-US" i="1" dirty="0">
                  <a:latin typeface="Cambria Math" panose="020405030504060302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99" t="-1185" r="-1177"/>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68741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Link level simulation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62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a:t>
            </a:r>
            <a:endParaRPr lang="en-US" dirty="0"/>
          </a:p>
        </p:txBody>
      </p:sp>
      <p:sp>
        <p:nvSpPr>
          <p:cNvPr id="3" name="Content Placeholder 2"/>
          <p:cNvSpPr>
            <a:spLocks noGrp="1"/>
          </p:cNvSpPr>
          <p:nvPr>
            <p:ph idx="1"/>
          </p:nvPr>
        </p:nvSpPr>
        <p:spPr>
          <a:xfrm>
            <a:off x="668867" y="1525587"/>
            <a:ext cx="6036733" cy="4494213"/>
          </a:xfrm>
        </p:spPr>
        <p:txBody>
          <a:bodyPr/>
          <a:lstStyle/>
          <a:p>
            <a:pPr>
              <a:buFont typeface="Arial" panose="020B0604020202020204" pitchFamily="34" charset="0"/>
              <a:buChar char="•"/>
            </a:pPr>
            <a:r>
              <a:rPr lang="en-US" sz="1800" b="0" dirty="0" smtClean="0"/>
              <a:t>Based on 11ad SC PHY </a:t>
            </a:r>
          </a:p>
          <a:p>
            <a:pPr>
              <a:buFont typeface="Arial" panose="020B0604020202020204" pitchFamily="34" charset="0"/>
              <a:buChar char="•"/>
            </a:pPr>
            <a:r>
              <a:rPr lang="en-US" sz="1800" b="0" dirty="0" smtClean="0"/>
              <a:t>Spatial stream parser:</a:t>
            </a:r>
            <a:endParaRPr lang="en-US" sz="2000" b="0" dirty="0"/>
          </a:p>
          <a:p>
            <a:pPr>
              <a:buFont typeface="Arial" panose="020B0604020202020204" pitchFamily="34" charset="0"/>
              <a:buChar char="•"/>
            </a:pPr>
            <a:endParaRPr lang="en-US" sz="2000" b="0" dirty="0" smtClean="0"/>
          </a:p>
          <a:p>
            <a:pPr marL="285750" indent="-285750">
              <a:buFont typeface="Arial" panose="020B0604020202020204" pitchFamily="34" charset="0"/>
              <a:buChar char="•"/>
            </a:pPr>
            <a:endParaRPr lang="en-US" sz="1800" b="0" dirty="0" smtClean="0"/>
          </a:p>
          <a:p>
            <a:pPr marL="285750" indent="-285750">
              <a:buFont typeface="Arial" panose="020B0604020202020204" pitchFamily="34" charset="0"/>
              <a:buChar char="•"/>
            </a:pPr>
            <a:r>
              <a:rPr lang="en-US" sz="1800" b="0" dirty="0" smtClean="0"/>
              <a:t>MCS </a:t>
            </a:r>
            <a:r>
              <a:rPr lang="en-US" sz="1800" b="0" dirty="0"/>
              <a:t>index is the same for </a:t>
            </a:r>
            <a:r>
              <a:rPr lang="en-US" sz="1800" b="0" dirty="0" smtClean="0"/>
              <a:t>all streams per PPDU, and a single CRC is used per PPDU</a:t>
            </a:r>
          </a:p>
          <a:p>
            <a:pPr marL="287338" indent="-287338">
              <a:buFont typeface="Arial" panose="020B0604020202020204" pitchFamily="34" charset="0"/>
              <a:buChar char="•"/>
            </a:pPr>
            <a:r>
              <a:rPr lang="en-US" sz="1800" b="0" dirty="0"/>
              <a:t>MMSE </a:t>
            </a:r>
            <a:r>
              <a:rPr lang="en-US" sz="1800" b="0" dirty="0" smtClean="0"/>
              <a:t>receiver with FDE</a:t>
            </a:r>
          </a:p>
          <a:p>
            <a:pPr marL="687388" lvl="1" indent="-287338">
              <a:buFont typeface="Arial" panose="020B0604020202020204" pitchFamily="34" charset="0"/>
              <a:buChar char="•"/>
            </a:pPr>
            <a:r>
              <a:rPr lang="en-US" sz="1600" b="0" dirty="0"/>
              <a:t>Ideal channel estimation at receiver </a:t>
            </a:r>
          </a:p>
          <a:p>
            <a:pPr marL="287338" indent="-287338">
              <a:buFont typeface="Arial" panose="020B0604020202020204" pitchFamily="34" charset="0"/>
              <a:buChar char="•"/>
            </a:pPr>
            <a:r>
              <a:rPr lang="en-US" sz="1800" b="0" dirty="0" smtClean="0"/>
              <a:t>Enterprise cubicle scenario </a:t>
            </a:r>
            <a:r>
              <a:rPr lang="en-US" sz="1800" b="0" dirty="0"/>
              <a:t>in 11ay/ad channel </a:t>
            </a:r>
            <a:r>
              <a:rPr lang="en-US" sz="1800" b="0" dirty="0" smtClean="0"/>
              <a:t>model [2]</a:t>
            </a:r>
            <a:endParaRPr lang="en-US" sz="1800" b="0" dirty="0"/>
          </a:p>
          <a:p>
            <a:pPr marL="287338" indent="-287338">
              <a:buFont typeface="Arial" panose="020B0604020202020204" pitchFamily="34" charset="0"/>
              <a:buChar char="•"/>
            </a:pPr>
            <a:r>
              <a:rPr lang="en-US" sz="1800" b="0" dirty="0"/>
              <a:t>STAs are randomly placed </a:t>
            </a:r>
            <a:r>
              <a:rPr lang="en-US" sz="1800" b="0" dirty="0" smtClean="0"/>
              <a:t>in the cubicle 1 </a:t>
            </a:r>
            <a:r>
              <a:rPr lang="en-US" sz="1800" b="0" dirty="0"/>
              <a:t>in the center of the CR, </a:t>
            </a:r>
            <a:r>
              <a:rPr lang="en-US" sz="1800" b="0" dirty="0" smtClean="0"/>
              <a:t>0.9m </a:t>
            </a:r>
            <a:r>
              <a:rPr lang="en-US" sz="1800" b="0" dirty="0"/>
              <a:t>above the floor</a:t>
            </a:r>
          </a:p>
          <a:p>
            <a:pPr marL="287338" indent="-287338">
              <a:buFont typeface="Arial" panose="020B0604020202020204" pitchFamily="34" charset="0"/>
              <a:buChar char="•"/>
            </a:pPr>
            <a:r>
              <a:rPr lang="en-US" sz="1800" b="0" dirty="0"/>
              <a:t>AP is positioned at </a:t>
            </a:r>
            <a:r>
              <a:rPr lang="en-US" sz="1800" b="0" dirty="0" smtClean="0"/>
              <a:t>x=2.8, y=6, z=2.9m on the ceiling</a:t>
            </a:r>
          </a:p>
          <a:p>
            <a:pPr marL="287338" indent="-287338">
              <a:buFont typeface="Arial" panose="020B0604020202020204" pitchFamily="34" charset="0"/>
              <a:buChar char="•"/>
            </a:pPr>
            <a:r>
              <a:rPr lang="en-US" sz="1800" b="0" dirty="0" smtClean="0"/>
              <a:t>Detailed assumptions can be found in the appendix</a:t>
            </a:r>
          </a:p>
          <a:p>
            <a:pPr marL="287338" indent="-287338">
              <a:buFont typeface="Arial" panose="020B0604020202020204" pitchFamily="34" charset="0"/>
              <a:buChar char="•"/>
            </a:pPr>
            <a:r>
              <a:rPr lang="en-US" sz="1800" b="0" dirty="0" smtClean="0"/>
              <a:t>PSDU size is 8192 bytes</a:t>
            </a:r>
          </a:p>
          <a:p>
            <a:pPr marL="0" indent="0"/>
            <a:endParaRPr lang="en-US" sz="2000"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5" name="Rectangle 4"/>
          <p:cNvSpPr/>
          <p:nvPr/>
        </p:nvSpPr>
        <p:spPr bwMode="auto">
          <a:xfrm>
            <a:off x="2307048"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b1</a:t>
            </a:r>
          </a:p>
        </p:txBody>
      </p:sp>
      <p:sp>
        <p:nvSpPr>
          <p:cNvPr id="8" name="Rectangle 7"/>
          <p:cNvSpPr/>
          <p:nvPr/>
        </p:nvSpPr>
        <p:spPr bwMode="auto">
          <a:xfrm>
            <a:off x="2688048"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b2</a:t>
            </a:r>
          </a:p>
        </p:txBody>
      </p:sp>
      <p:sp>
        <p:nvSpPr>
          <p:cNvPr id="9" name="Rectangle 8"/>
          <p:cNvSpPr/>
          <p:nvPr/>
        </p:nvSpPr>
        <p:spPr bwMode="auto">
          <a:xfrm>
            <a:off x="3076455"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b3</a:t>
            </a:r>
          </a:p>
        </p:txBody>
      </p:sp>
      <p:sp>
        <p:nvSpPr>
          <p:cNvPr id="10" name="Rectangle 9"/>
          <p:cNvSpPr/>
          <p:nvPr/>
        </p:nvSpPr>
        <p:spPr bwMode="auto">
          <a:xfrm>
            <a:off x="3457455"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b4</a:t>
            </a:r>
          </a:p>
        </p:txBody>
      </p:sp>
      <p:sp>
        <p:nvSpPr>
          <p:cNvPr id="11" name="Rectangle 10"/>
          <p:cNvSpPr/>
          <p:nvPr/>
        </p:nvSpPr>
        <p:spPr bwMode="auto">
          <a:xfrm>
            <a:off x="3832424"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b5</a:t>
            </a:r>
          </a:p>
        </p:txBody>
      </p:sp>
      <p:sp>
        <p:nvSpPr>
          <p:cNvPr id="12" name="Rectangle 11"/>
          <p:cNvSpPr/>
          <p:nvPr/>
        </p:nvSpPr>
        <p:spPr bwMode="auto">
          <a:xfrm>
            <a:off x="4213424" y="2418899"/>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b6</a:t>
            </a:r>
          </a:p>
        </p:txBody>
      </p:sp>
      <p:sp>
        <p:nvSpPr>
          <p:cNvPr id="13" name="Rectangle 12"/>
          <p:cNvSpPr/>
          <p:nvPr/>
        </p:nvSpPr>
        <p:spPr bwMode="auto">
          <a:xfrm>
            <a:off x="5174193" y="2122513"/>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b1</a:t>
            </a:r>
          </a:p>
        </p:txBody>
      </p:sp>
      <p:sp>
        <p:nvSpPr>
          <p:cNvPr id="14" name="Rectangle 13"/>
          <p:cNvSpPr/>
          <p:nvPr/>
        </p:nvSpPr>
        <p:spPr bwMode="auto">
          <a:xfrm>
            <a:off x="5555193" y="2122513"/>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b3</a:t>
            </a:r>
          </a:p>
        </p:txBody>
      </p:sp>
      <p:sp>
        <p:nvSpPr>
          <p:cNvPr id="15" name="Rectangle 14"/>
          <p:cNvSpPr/>
          <p:nvPr/>
        </p:nvSpPr>
        <p:spPr bwMode="auto">
          <a:xfrm>
            <a:off x="5943600" y="2122513"/>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b5</a:t>
            </a:r>
          </a:p>
        </p:txBody>
      </p:sp>
      <p:sp>
        <p:nvSpPr>
          <p:cNvPr id="16" name="Rectangle 15"/>
          <p:cNvSpPr/>
          <p:nvPr/>
        </p:nvSpPr>
        <p:spPr bwMode="auto">
          <a:xfrm>
            <a:off x="5174193" y="2740526"/>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b2</a:t>
            </a:r>
          </a:p>
        </p:txBody>
      </p:sp>
      <p:sp>
        <p:nvSpPr>
          <p:cNvPr id="17" name="Rectangle 16"/>
          <p:cNvSpPr/>
          <p:nvPr/>
        </p:nvSpPr>
        <p:spPr bwMode="auto">
          <a:xfrm>
            <a:off x="5555193" y="2740526"/>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b4</a:t>
            </a:r>
          </a:p>
        </p:txBody>
      </p:sp>
      <p:sp>
        <p:nvSpPr>
          <p:cNvPr id="18" name="Rectangle 17"/>
          <p:cNvSpPr/>
          <p:nvPr/>
        </p:nvSpPr>
        <p:spPr bwMode="auto">
          <a:xfrm>
            <a:off x="5943600" y="2740526"/>
            <a:ext cx="381000" cy="253213"/>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Times New Roman" pitchFamily="16" charset="0"/>
                <a:ea typeface="MS Gothic" charset="-128"/>
              </a:rPr>
              <a:t>b6</a:t>
            </a:r>
          </a:p>
        </p:txBody>
      </p:sp>
      <p:cxnSp>
        <p:nvCxnSpPr>
          <p:cNvPr id="20" name="Elbow Connector 19"/>
          <p:cNvCxnSpPr>
            <a:stCxn id="12" idx="3"/>
          </p:cNvCxnSpPr>
          <p:nvPr/>
        </p:nvCxnSpPr>
        <p:spPr bwMode="auto">
          <a:xfrm flipV="1">
            <a:off x="4594424" y="2269232"/>
            <a:ext cx="554369" cy="263118"/>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22" name="Elbow Connector 21"/>
          <p:cNvCxnSpPr/>
          <p:nvPr/>
        </p:nvCxnSpPr>
        <p:spPr bwMode="auto">
          <a:xfrm>
            <a:off x="4594424" y="2578052"/>
            <a:ext cx="579769" cy="244947"/>
          </a:xfrm>
          <a:prstGeom prst="bentConnector3">
            <a:avLst/>
          </a:prstGeom>
          <a:solidFill>
            <a:srgbClr val="00B8FF"/>
          </a:solidFill>
          <a:ln w="9525" cap="flat" cmpd="sng" algn="ctr">
            <a:solidFill>
              <a:schemeClr val="tx1"/>
            </a:solidFill>
            <a:prstDash val="solid"/>
            <a:round/>
            <a:headEnd type="none" w="med" len="med"/>
            <a:tailEnd type="triangle"/>
          </a:ln>
          <a:effectLst/>
        </p:spPr>
      </p:cxnSp>
      <p:sp>
        <p:nvSpPr>
          <p:cNvPr id="23" name="TextBox 22"/>
          <p:cNvSpPr txBox="1"/>
          <p:nvPr/>
        </p:nvSpPr>
        <p:spPr>
          <a:xfrm>
            <a:off x="2742892" y="2122634"/>
            <a:ext cx="1661032" cy="254361"/>
          </a:xfrm>
          <a:prstGeom prst="rect">
            <a:avLst/>
          </a:prstGeom>
          <a:noFill/>
        </p:spPr>
        <p:txBody>
          <a:bodyPr wrap="none" rtlCol="0">
            <a:spAutoFit/>
          </a:bodyPr>
          <a:lstStyle/>
          <a:p>
            <a:r>
              <a:rPr lang="en-US" sz="1400" dirty="0" smtClean="0">
                <a:solidFill>
                  <a:schemeClr val="tx1"/>
                </a:solidFill>
              </a:rPr>
              <a:t>Encoder Output Bits</a:t>
            </a:r>
          </a:p>
        </p:txBody>
      </p:sp>
      <p:sp>
        <p:nvSpPr>
          <p:cNvPr id="24" name="TextBox 23"/>
          <p:cNvSpPr txBox="1"/>
          <p:nvPr/>
        </p:nvSpPr>
        <p:spPr>
          <a:xfrm>
            <a:off x="5357261" y="1804022"/>
            <a:ext cx="827471" cy="254361"/>
          </a:xfrm>
          <a:prstGeom prst="rect">
            <a:avLst/>
          </a:prstGeom>
          <a:noFill/>
        </p:spPr>
        <p:txBody>
          <a:bodyPr wrap="none" rtlCol="0">
            <a:spAutoFit/>
          </a:bodyPr>
          <a:lstStyle/>
          <a:p>
            <a:r>
              <a:rPr lang="en-US" sz="1400" dirty="0" smtClean="0">
                <a:solidFill>
                  <a:schemeClr val="tx1"/>
                </a:solidFill>
              </a:rPr>
              <a:t>Stream 1</a:t>
            </a:r>
          </a:p>
        </p:txBody>
      </p:sp>
      <p:sp>
        <p:nvSpPr>
          <p:cNvPr id="25" name="TextBox 24"/>
          <p:cNvSpPr txBox="1"/>
          <p:nvPr/>
        </p:nvSpPr>
        <p:spPr>
          <a:xfrm>
            <a:off x="5382173" y="2483552"/>
            <a:ext cx="827471" cy="254361"/>
          </a:xfrm>
          <a:prstGeom prst="rect">
            <a:avLst/>
          </a:prstGeom>
          <a:noFill/>
        </p:spPr>
        <p:txBody>
          <a:bodyPr wrap="none" rtlCol="0">
            <a:spAutoFit/>
          </a:bodyPr>
          <a:lstStyle/>
          <a:p>
            <a:r>
              <a:rPr lang="en-US" sz="1400" dirty="0" smtClean="0">
                <a:solidFill>
                  <a:schemeClr val="tx1"/>
                </a:solidFill>
              </a:rPr>
              <a:t>Stream 2</a:t>
            </a:r>
          </a:p>
        </p:txBody>
      </p:sp>
      <p:sp>
        <p:nvSpPr>
          <p:cNvPr id="4" name="Rectangle 112"/>
          <p:cNvSpPr>
            <a:spLocks noChangeArrowheads="1"/>
          </p:cNvSpPr>
          <p:nvPr/>
        </p:nvSpPr>
        <p:spPr bwMode="auto">
          <a:xfrm flipV="1">
            <a:off x="9079423" y="211831"/>
            <a:ext cx="52528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9" name="Picture 18"/>
          <p:cNvPicPr>
            <a:picLocks noChangeAspect="1"/>
          </p:cNvPicPr>
          <p:nvPr/>
        </p:nvPicPr>
        <p:blipFill>
          <a:blip r:embed="rId2"/>
          <a:stretch>
            <a:fillRect/>
          </a:stretch>
        </p:blipFill>
        <p:spPr>
          <a:xfrm>
            <a:off x="6389014" y="2532350"/>
            <a:ext cx="2590698" cy="3771901"/>
          </a:xfrm>
          <a:prstGeom prst="rect">
            <a:avLst/>
          </a:prstGeom>
        </p:spPr>
      </p:pic>
      <p:sp>
        <p:nvSpPr>
          <p:cNvPr id="26" name="Slide Number Placeholder 3"/>
          <p:cNvSpPr>
            <a:spLocks noGrp="1"/>
          </p:cNvSpPr>
          <p:nvPr>
            <p:ph type="sldNum" idx="12"/>
          </p:nvPr>
        </p:nvSpPr>
        <p:spPr>
          <a:xfrm>
            <a:off x="4344988" y="6475413"/>
            <a:ext cx="528637" cy="363537"/>
          </a:xfrm>
        </p:spPr>
        <p:txBody>
          <a:bodyPr/>
          <a:lstStyle/>
          <a:p>
            <a:r>
              <a:rPr lang="en-GB" dirty="0" smtClean="0">
                <a:solidFill>
                  <a:schemeClr val="tx1"/>
                </a:solidFill>
              </a:rPr>
              <a:t>Slide 6</a:t>
            </a:r>
            <a:endParaRPr lang="en-GB" dirty="0">
              <a:solidFill>
                <a:schemeClr val="tx1"/>
              </a:solidFill>
            </a:endParaRPr>
          </a:p>
        </p:txBody>
      </p:sp>
    </p:spTree>
    <p:extLst>
      <p:ext uri="{BB962C8B-B14F-4D97-AF65-F5344CB8AC3E}">
        <p14:creationId xmlns:p14="http://schemas.microsoft.com/office/powerpoint/2010/main" val="2591552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 performance (</a:t>
            </a:r>
            <a:r>
              <a:rPr lang="en-US" dirty="0" smtClean="0"/>
              <a:t>MCS5/8)</a:t>
            </a:r>
            <a:endParaRPr lang="en-US" dirty="0"/>
          </a:p>
        </p:txBody>
      </p:sp>
      <p:sp>
        <p:nvSpPr>
          <p:cNvPr id="3" name="Content Placeholder 2"/>
          <p:cNvSpPr>
            <a:spLocks noGrp="1"/>
          </p:cNvSpPr>
          <p:nvPr>
            <p:ph idx="1"/>
          </p:nvPr>
        </p:nvSpPr>
        <p:spPr>
          <a:xfrm>
            <a:off x="4344988" y="1828800"/>
            <a:ext cx="4111625" cy="4265613"/>
          </a:xfrm>
        </p:spPr>
        <p:txBody>
          <a:bodyPr/>
          <a:lstStyle/>
          <a:p>
            <a:pPr>
              <a:buFont typeface="Arial" panose="020B0604020202020204" pitchFamily="34" charset="0"/>
              <a:buChar char="•"/>
            </a:pPr>
            <a:r>
              <a:rPr lang="en-US" b="0" dirty="0" smtClean="0"/>
              <a:t>MCS5 (BPSK) and MCS8 (QPSK), there are little or no differences in PER performance </a:t>
            </a:r>
          </a:p>
          <a:p>
            <a:pPr>
              <a:buFont typeface="Arial" panose="020B0604020202020204" pitchFamily="34" charset="0"/>
              <a:buChar char="•"/>
            </a:pPr>
            <a:r>
              <a:rPr lang="en-US" b="0" dirty="0" smtClean="0"/>
              <a:t>NLOS channel improves PER at high SNR. This gain is from frequency diversity such that it is less likely that all frequency tones are stuck in similarly ill-conditioned channels</a:t>
            </a:r>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pic>
        <p:nvPicPr>
          <p:cNvPr id="7" name="Picture 6"/>
          <p:cNvPicPr>
            <a:picLocks noChangeAspect="1"/>
          </p:cNvPicPr>
          <p:nvPr/>
        </p:nvPicPr>
        <p:blipFill>
          <a:blip r:embed="rId2"/>
          <a:stretch>
            <a:fillRect/>
          </a:stretch>
        </p:blipFill>
        <p:spPr>
          <a:xfrm>
            <a:off x="786284" y="3961606"/>
            <a:ext cx="3219795" cy="2414846"/>
          </a:xfrm>
          <a:prstGeom prst="rect">
            <a:avLst/>
          </a:prstGeom>
        </p:spPr>
      </p:pic>
      <p:pic>
        <p:nvPicPr>
          <p:cNvPr id="5" name="Picture 4"/>
          <p:cNvPicPr>
            <a:picLocks noChangeAspect="1"/>
          </p:cNvPicPr>
          <p:nvPr/>
        </p:nvPicPr>
        <p:blipFill>
          <a:blip r:embed="rId3"/>
          <a:stretch>
            <a:fillRect/>
          </a:stretch>
        </p:blipFill>
        <p:spPr>
          <a:xfrm>
            <a:off x="784813" y="1524000"/>
            <a:ext cx="3250141" cy="2437606"/>
          </a:xfrm>
          <a:prstGeom prst="rect">
            <a:avLst/>
          </a:prstGeom>
        </p:spPr>
      </p:pic>
    </p:spTree>
    <p:extLst>
      <p:ext uri="{BB962C8B-B14F-4D97-AF65-F5344CB8AC3E}">
        <p14:creationId xmlns:p14="http://schemas.microsoft.com/office/powerpoint/2010/main" val="2693293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 performance (MCS12)</a:t>
            </a:r>
            <a:endParaRPr lang="en-US" dirty="0"/>
          </a:p>
        </p:txBody>
      </p:sp>
      <p:sp>
        <p:nvSpPr>
          <p:cNvPr id="3" name="Content Placeholder 2"/>
          <p:cNvSpPr>
            <a:spLocks noGrp="1"/>
          </p:cNvSpPr>
          <p:nvPr>
            <p:ph idx="1"/>
          </p:nvPr>
        </p:nvSpPr>
        <p:spPr>
          <a:xfrm>
            <a:off x="685800" y="1981200"/>
            <a:ext cx="3962399" cy="4113213"/>
          </a:xfrm>
        </p:spPr>
        <p:txBody>
          <a:bodyPr/>
          <a:lstStyle/>
          <a:p>
            <a:pPr>
              <a:buFont typeface="Arial" panose="020B0604020202020204" pitchFamily="34" charset="0"/>
              <a:buChar char="•"/>
            </a:pPr>
            <a:r>
              <a:rPr lang="en-US" sz="2000" b="0" dirty="0" smtClean="0"/>
              <a:t>For LOS scenario, short and long GI have similar performances</a:t>
            </a:r>
          </a:p>
          <a:p>
            <a:pPr>
              <a:buFont typeface="Arial" panose="020B0604020202020204" pitchFamily="34" charset="0"/>
              <a:buChar char="•"/>
            </a:pPr>
            <a:r>
              <a:rPr lang="en-US" sz="2000" b="0" dirty="0" smtClean="0"/>
              <a:t>For NLOS scenario, with short GI at high SNR, ISI becomes dominant, but the SNR difference is less than 2 dB for PER </a:t>
            </a:r>
            <a:r>
              <a:rPr lang="en-US" sz="2000" b="0" dirty="0"/>
              <a:t>=</a:t>
            </a:r>
            <a:r>
              <a:rPr lang="en-US" sz="2000" b="0" dirty="0" smtClean="0"/>
              <a:t> 1% </a:t>
            </a:r>
          </a:p>
          <a:p>
            <a:pPr>
              <a:buFont typeface="Arial" panose="020B0604020202020204" pitchFamily="34" charset="0"/>
              <a:buChar char="•"/>
            </a:pPr>
            <a:r>
              <a:rPr lang="en-US" sz="2000" b="0" dirty="0"/>
              <a:t>NLOS multipath degrades performance at low SNR but improves performance at high SNR</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6" name="Picture 5"/>
          <p:cNvPicPr>
            <a:picLocks noChangeAspect="1"/>
          </p:cNvPicPr>
          <p:nvPr/>
        </p:nvPicPr>
        <p:blipFill>
          <a:blip r:embed="rId2"/>
          <a:stretch>
            <a:fillRect/>
          </a:stretch>
        </p:blipFill>
        <p:spPr>
          <a:xfrm>
            <a:off x="4668252" y="2132013"/>
            <a:ext cx="4191000" cy="3143250"/>
          </a:xfrm>
          <a:prstGeom prst="rect">
            <a:avLst/>
          </a:prstGeom>
        </p:spPr>
      </p:pic>
    </p:spTree>
    <p:extLst>
      <p:ext uri="{BB962C8B-B14F-4D97-AF65-F5344CB8AC3E}">
        <p14:creationId xmlns:p14="http://schemas.microsoft.com/office/powerpoint/2010/main" val="11235208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6C1854-CEE2-4414-9DB2-D3409916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528A00E-A4F1-4CB6-961B-1B5ABEB44DD5}">
  <ds:schemaRefs>
    <ds:schemaRef ds:uri="http://purl.org/dc/terms/"/>
    <ds:schemaRef ds:uri="http://purl.org/dc/dcmitype/"/>
    <ds:schemaRef ds:uri="http://www.w3.org/XML/1998/namespace"/>
    <ds:schemaRef ds:uri="http://schemas.microsoft.com/office/2006/documentManagement/types"/>
    <ds:schemaRef ds:uri="http://schemas.microsoft.com/office/2006/metadata/properties"/>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64DF3A2E-30DE-4DE6-991E-46ACFC96EA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16988</TotalTime>
  <Words>1270</Words>
  <Application>Microsoft Office PowerPoint</Application>
  <PresentationFormat>On-screen Show (4:3)</PresentationFormat>
  <Paragraphs>209</Paragraphs>
  <Slides>18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Cambria Math</vt:lpstr>
      <vt:lpstr>Times New Roman</vt:lpstr>
      <vt:lpstr>Office Theme</vt:lpstr>
      <vt:lpstr>Document</vt:lpstr>
      <vt:lpstr>GI Overhead/Performance Impact on Open-Loop SU-MIMO</vt:lpstr>
      <vt:lpstr>Introduction</vt:lpstr>
      <vt:lpstr>PPDU Format in 802.11ay</vt:lpstr>
      <vt:lpstr>Guard Interval</vt:lpstr>
      <vt:lpstr>GI Evaluation Methodology</vt:lpstr>
      <vt:lpstr>Link level simulation</vt:lpstr>
      <vt:lpstr>Simulation Assumptions</vt:lpstr>
      <vt:lpstr>PER performance (MCS5/8)</vt:lpstr>
      <vt:lpstr>PER performance (MCS12)</vt:lpstr>
      <vt:lpstr>Overhead analysis</vt:lpstr>
      <vt:lpstr>Overhead Analysis Parameters</vt:lpstr>
      <vt:lpstr>Small Packet Overhead Analysis</vt:lpstr>
      <vt:lpstr>Large Packet Overhead Analysis</vt:lpstr>
      <vt:lpstr>Conclusions</vt:lpstr>
      <vt:lpstr>Straw Poll</vt:lpstr>
      <vt:lpstr>References</vt:lpstr>
      <vt:lpstr>Appendix</vt:lpstr>
      <vt:lpstr>Channel parameters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 overhead/performance impact on open-loop SU-MIMO</dc:title>
  <dc:creator>Sahin, Alphan</dc:creator>
  <cp:lastModifiedBy>Sun, Li Hsiang</cp:lastModifiedBy>
  <cp:revision>789</cp:revision>
  <cp:lastPrinted>2016-07-22T14:42:00Z</cp:lastPrinted>
  <dcterms:created xsi:type="dcterms:W3CDTF">2015-10-28T17:33:34Z</dcterms:created>
  <dcterms:modified xsi:type="dcterms:W3CDTF">2016-09-13T08:07:54Z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