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94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1165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5800" y="304800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3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010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Scalable A-BFT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2684486"/>
              </p:ext>
            </p:extLst>
          </p:nvPr>
        </p:nvGraphicFramePr>
        <p:xfrm>
          <a:off x="636587" y="3886200"/>
          <a:ext cx="7821613" cy="243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Document" r:id="rId5" imgW="8267030" imgH="2567968" progId="Word.Document.8">
                  <p:embed/>
                </p:oleObj>
              </mc:Choice>
              <mc:Fallback>
                <p:oleObj name="Document" r:id="rId5" imgW="8267030" imgH="256796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7" y="3886200"/>
                        <a:ext cx="7821613" cy="2435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39762" y="35067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sz="1800" dirty="0"/>
              <a:t>Would you agree to include the following in the SFD:</a:t>
            </a:r>
          </a:p>
          <a:p>
            <a:r>
              <a:rPr lang="en-US" sz="1800" dirty="0"/>
              <a:t>     </a:t>
            </a:r>
          </a:p>
          <a:p>
            <a:pPr marL="0" indent="0">
              <a:lnSpc>
                <a:spcPct val="150000"/>
              </a:lnSpc>
            </a:pPr>
            <a:r>
              <a:rPr lang="en-US" sz="1800" b="0" dirty="0"/>
              <a:t>“The number of additional SSW slots in the beacon </a:t>
            </a:r>
            <a:r>
              <a:rPr lang="en-US" sz="1800" b="0" dirty="0" smtClean="0"/>
              <a:t>interval, </a:t>
            </a:r>
            <a:r>
              <a:rPr lang="en-US" sz="1800" b="0" dirty="0"/>
              <a:t>for use </a:t>
            </a:r>
            <a:r>
              <a:rPr lang="en-US" sz="1800" b="0" dirty="0" smtClean="0"/>
              <a:t>by EDMG </a:t>
            </a:r>
            <a:r>
              <a:rPr lang="en-US" sz="1800" b="0" dirty="0"/>
              <a:t>STAs </a:t>
            </a:r>
            <a:r>
              <a:rPr lang="en-US" sz="1800" b="0" u="sng" dirty="0" smtClean="0"/>
              <a:t>only,</a:t>
            </a:r>
            <a:r>
              <a:rPr lang="en-US" sz="1800" b="0" dirty="0" smtClean="0"/>
              <a:t> </a:t>
            </a:r>
            <a:r>
              <a:rPr lang="en-US" sz="1800" b="0" dirty="0"/>
              <a:t>shall be equal to the value of </a:t>
            </a:r>
            <a:r>
              <a:rPr lang="en-US" sz="1800" b="0" i="1" dirty="0"/>
              <a:t>A-BFT Length</a:t>
            </a:r>
            <a:r>
              <a:rPr lang="en-US" sz="1800" b="0" dirty="0"/>
              <a:t> multiplied by </a:t>
            </a:r>
            <a:r>
              <a:rPr lang="en-US" sz="1800" b="0" i="1" dirty="0"/>
              <a:t>Multiplier</a:t>
            </a:r>
            <a:r>
              <a:rPr lang="en-US" sz="1800" b="0" dirty="0"/>
              <a:t>, where the </a:t>
            </a:r>
            <a:r>
              <a:rPr lang="en-US" sz="1800" b="0" i="1" dirty="0"/>
              <a:t>Multiplier</a:t>
            </a:r>
            <a:r>
              <a:rPr lang="en-US" sz="1800" b="0" dirty="0"/>
              <a:t> is indicated using </a:t>
            </a:r>
            <a:r>
              <a:rPr lang="en-US" sz="1800" b="0" dirty="0" smtClean="0"/>
              <a:t>reserve </a:t>
            </a:r>
            <a:r>
              <a:rPr lang="en-US" sz="1800" b="0" dirty="0"/>
              <a:t>bits </a:t>
            </a:r>
            <a:r>
              <a:rPr lang="en-US" sz="1800" b="0" dirty="0" smtClean="0"/>
              <a:t>from </a:t>
            </a:r>
            <a:r>
              <a:rPr lang="en-US" sz="1800" b="0" dirty="0"/>
              <a:t>the Beacon Interval Control field.”</a:t>
            </a:r>
          </a:p>
          <a:p>
            <a:endParaRPr lang="en-US" b="0" dirty="0" smtClean="0"/>
          </a:p>
          <a:p>
            <a:r>
              <a:rPr lang="en-US" sz="1800" dirty="0" smtClean="0"/>
              <a:t>Yes:</a:t>
            </a:r>
          </a:p>
          <a:p>
            <a:r>
              <a:rPr lang="en-US" sz="1800" dirty="0" smtClean="0"/>
              <a:t>No:</a:t>
            </a:r>
          </a:p>
          <a:p>
            <a:r>
              <a:rPr lang="en-US" sz="1800" dirty="0" smtClean="0"/>
              <a:t>Abstain: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5649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648200"/>
          </a:xfrm>
        </p:spPr>
        <p:txBody>
          <a:bodyPr/>
          <a:lstStyle/>
          <a:p>
            <a:r>
              <a:rPr lang="en-US" sz="1800" dirty="0"/>
              <a:t>Would you agree to include the following in the SFD:</a:t>
            </a:r>
          </a:p>
          <a:p>
            <a:r>
              <a:rPr lang="en-US" sz="1800" dirty="0"/>
              <a:t>     </a:t>
            </a:r>
          </a:p>
          <a:p>
            <a:pPr marL="0" indent="0">
              <a:lnSpc>
                <a:spcPct val="150000"/>
              </a:lnSpc>
            </a:pPr>
            <a:r>
              <a:rPr lang="en-US" sz="1800" dirty="0" smtClean="0"/>
              <a:t>“</a:t>
            </a:r>
            <a:r>
              <a:rPr lang="en-US" sz="1800" b="0" dirty="0" smtClean="0"/>
              <a:t>Additional </a:t>
            </a:r>
            <a:r>
              <a:rPr lang="en-US" sz="1800" b="0" dirty="0"/>
              <a:t>SSW </a:t>
            </a:r>
            <a:r>
              <a:rPr lang="en-US" sz="1800" b="0" dirty="0" smtClean="0"/>
              <a:t>slots </a:t>
            </a:r>
            <a:r>
              <a:rPr lang="en-US" sz="1800" b="0" dirty="0"/>
              <a:t>for use by EDMG STAs </a:t>
            </a:r>
            <a:r>
              <a:rPr lang="en-US" sz="1800" b="0" dirty="0" smtClean="0"/>
              <a:t>only </a:t>
            </a:r>
            <a:r>
              <a:rPr lang="en-US" sz="1800" b="0" dirty="0"/>
              <a:t>may be inserted immediately before the legacy A-BFT</a:t>
            </a:r>
            <a:r>
              <a:rPr lang="en-US" sz="1800" b="0" dirty="0" smtClean="0"/>
              <a:t>.”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Yes</a:t>
            </a:r>
            <a:r>
              <a:rPr lang="en-US" sz="1800" dirty="0"/>
              <a:t>:</a:t>
            </a:r>
          </a:p>
          <a:p>
            <a:r>
              <a:rPr lang="en-US" sz="1800" dirty="0"/>
              <a:t>No:</a:t>
            </a:r>
          </a:p>
          <a:p>
            <a:r>
              <a:rPr lang="en-US" sz="1800" dirty="0"/>
              <a:t>Abstain: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4849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565"/>
          <a:stretch/>
        </p:blipFill>
        <p:spPr bwMode="auto">
          <a:xfrm>
            <a:off x="1143000" y="3462801"/>
            <a:ext cx="6202001" cy="28752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11ad A-BFT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No. of SSW slots indicated in A-BFT Length subfield 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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Beacon Interval Control field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Beacon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A-BFT Length subfield is 3 bits, i.e. up to 8 SSW slots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STAs randomly choose one of the SSW slots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Collisions may occur when more than 1 DMG STA chooses the same SSW slot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09654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Some 11ay use cases require support of large numbers of EDMG STAs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Augmented/Virtual Reality in commuter scenarios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Video/Mass-Data Distribution/Video on Demand </a:t>
            </a: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System</a:t>
            </a:r>
            <a:endParaRPr lang="en-US" altLang="zh-CN" sz="1800" b="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 SSW slots per beacon interval may not </a:t>
            </a:r>
            <a:r>
              <a:rPr lang="en-US" altLang="zh-CN" sz="1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suffice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Goal is to increase number of SSW slots 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Using minimum number of control bits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Supporting variety of DMG vs. EDMG STA distributions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Maximizing </a:t>
            </a:r>
            <a:r>
              <a:rPr lang="en-US" altLang="zh-CN" sz="1600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trunking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 efficiency 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Striving for fair 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access to SSW slots for DMG vs. EDMG 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STAs</a:t>
            </a:r>
            <a:endParaRPr lang="en-US" altLang="zh-CN" sz="18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Previous proposals from other companies to increase number of A-BFT slots do not address these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0771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799013"/>
          </a:xfrm>
        </p:spPr>
        <p:txBody>
          <a:bodyPr/>
          <a:lstStyle/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Number of possible SSW slots in A-BFT for DMG STAs remains the same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Both DMG and EDMG STAs allowed to access legacy SSW slots 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maximizes </a:t>
            </a:r>
            <a:r>
              <a:rPr lang="en-US" altLang="zh-CN" sz="1800" b="0" dirty="0" err="1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trunking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efficiency</a:t>
            </a: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Use 2 reserve bits from </a:t>
            </a:r>
            <a:r>
              <a:rPr lang="en-US" altLang="zh-CN" sz="1800" b="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Beacon Interval Control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field to indicate a multiplier, which is applied to value of </a:t>
            </a:r>
            <a:r>
              <a:rPr lang="en-US" altLang="zh-CN" sz="1800" b="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A-BFT Length </a:t>
            </a: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indicate additional SSW slots for use by EDMG STAs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minimizes use of control bits</a:t>
            </a:r>
            <a:endParaRPr lang="en-US" altLang="zh-CN" sz="1800" b="0" dirty="0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Instruct EDMG STAs to use additional SSW slots first, only use legacy SSW slots if they can’t gain access to additional SSW slots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altLang="zh-CN" sz="1800" b="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maintains fairness</a:t>
            </a:r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图片 7"/>
          <p:cNvPicPr>
            <a:picLocks noChangeAspect="1"/>
          </p:cNvPicPr>
          <p:nvPr/>
        </p:nvPicPr>
        <p:blipFill rotWithShape="1">
          <a:blip r:embed="rId2" cstate="print"/>
          <a:srcRect b="13882"/>
          <a:stretch/>
        </p:blipFill>
        <p:spPr>
          <a:xfrm>
            <a:off x="2040732" y="4430996"/>
            <a:ext cx="4608512" cy="1663417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40539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840" y="607151"/>
            <a:ext cx="7770813" cy="609600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Backwards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Compatibility (1 of 2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7785"/>
            <a:ext cx="8602894" cy="5123015"/>
          </a:xfrm>
        </p:spPr>
        <p:txBody>
          <a:bodyPr/>
          <a:lstStyle/>
          <a:p>
            <a:pPr marL="2857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Two options for inserting additional SSW slots </a:t>
            </a:r>
          </a:p>
          <a:p>
            <a:pPr lvl="1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1: </a:t>
            </a:r>
            <a:r>
              <a:rPr lang="en-US" altLang="zh-CN" sz="1600" u="sng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before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legacy SSW slots</a:t>
            </a:r>
          </a:p>
          <a:p>
            <a:pPr lvl="1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2: </a:t>
            </a:r>
            <a:r>
              <a:rPr lang="en-US" altLang="zh-CN" sz="1600" u="sng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after</a:t>
            </a:r>
            <a:r>
              <a:rPr lang="en-US" altLang="zh-CN" sz="16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legacy SSW </a:t>
            </a:r>
            <a:r>
              <a:rPr lang="en-US" altLang="zh-CN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slots</a:t>
            </a: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1: If additional SSW slots are inserted </a:t>
            </a:r>
            <a:r>
              <a:rPr lang="en-US" altLang="zh-CN" sz="1800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before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legacy SSW slots: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Adjust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field in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Beacon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to accommodate additional SSW slots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DMG STAs won’t understand new slots, but they will wait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to start A-BFT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EDMG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STAs will know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Duration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field has been adjusted, subtract length of additional SSW slots from its value, and start A-BFT at beginning of additional slots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Fairness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is automatic</a:t>
            </a:r>
          </a:p>
          <a:p>
            <a:pPr marL="576263" lvl="1" indent="-293688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Works for </a:t>
            </a:r>
            <a:r>
              <a:rPr lang="en-US" altLang="zh-CN" sz="1600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CBAP only </a:t>
            </a:r>
            <a:r>
              <a:rPr lang="en-US" altLang="zh-CN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= 1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291410"/>
            <a:ext cx="5336895" cy="10957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5105400"/>
            <a:ext cx="5336895" cy="1102364"/>
          </a:xfrm>
          <a:prstGeom prst="rect">
            <a:avLst/>
          </a:prstGeom>
        </p:spPr>
      </p:pic>
      <p:sp>
        <p:nvSpPr>
          <p:cNvPr id="7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14848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593" y="640683"/>
            <a:ext cx="7770813" cy="5334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Backwards Compatibility (1 of 2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0013"/>
          </a:xfrm>
        </p:spPr>
        <p:txBody>
          <a:bodyPr/>
          <a:lstStyle/>
          <a:p>
            <a:pPr marL="285750" indent="-28575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Option 2: If additional SSW slots are inserted </a:t>
            </a:r>
            <a:r>
              <a:rPr lang="en-US" altLang="zh-CN" sz="1800" u="sng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after</a:t>
            </a:r>
            <a:r>
              <a:rPr lang="en-US" altLang="zh-CN" sz="1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original SSW slots,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an ATI, DMG STAs will know start of ATI based on info from BTI, so no additional signaling required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ATI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CBAP only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1), AP/PCP must refrain from adding slots </a:t>
            </a:r>
            <a:r>
              <a:rPr lang="en-US" altLang="zh-C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 Extended Schedule element to schedule DTI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EDMG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STAs consider additional SSW slots part of A-BFT, whether or not ATI present</a:t>
            </a: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1175" lvl="1" indent="-228600">
              <a:spcBef>
                <a:spcPts val="300"/>
              </a:spcBef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fairness, EDMG STAs can be instructed to restrict use of legacy SSW slots to “retries”, incurring one beacon interval delay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59531"/>
            <a:ext cx="4152271" cy="9597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9" y="4942515"/>
            <a:ext cx="4282267" cy="10128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450841"/>
            <a:ext cx="4282266" cy="1001312"/>
          </a:xfrm>
          <a:prstGeom prst="rect">
            <a:avLst/>
          </a:prstGeom>
        </p:spPr>
      </p:pic>
      <p:sp>
        <p:nvSpPr>
          <p:cNvPr id="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29873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schemes provide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SSW slots for 11ay use cases with dense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deployments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to previous proposals,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schemes: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flexibility in the number of additional SSW slots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fewer control bits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</a:t>
            </a:r>
            <a:r>
              <a:rPr lang="en-US" altLang="zh-C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trunking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efficiency </a:t>
            </a:r>
          </a:p>
          <a:p>
            <a:pPr marL="800100" lvl="1" indent="-342900" algn="just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some level of fair access between EDMG and DMG STAs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2522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3213"/>
          </a:xfrm>
        </p:spPr>
        <p:txBody>
          <a:bodyPr/>
          <a:lstStyle/>
          <a:p>
            <a:r>
              <a:rPr lang="en-US" sz="1800" dirty="0"/>
              <a:t>Would you agree to include the following in the SFD:</a:t>
            </a:r>
          </a:p>
          <a:p>
            <a:r>
              <a:rPr lang="en-US" sz="1800" dirty="0"/>
              <a:t>     </a:t>
            </a:r>
          </a:p>
          <a:p>
            <a:pPr marL="0" indent="0">
              <a:lnSpc>
                <a:spcPct val="150000"/>
              </a:lnSpc>
            </a:pPr>
            <a:r>
              <a:rPr lang="en-US" sz="1800" b="0" dirty="0"/>
              <a:t>“The number of additional SSW slots in the beacon </a:t>
            </a:r>
            <a:r>
              <a:rPr lang="en-US" sz="1800" b="0" dirty="0" smtClean="0"/>
              <a:t>interval, </a:t>
            </a:r>
            <a:r>
              <a:rPr lang="en-US" sz="1800" b="0" dirty="0"/>
              <a:t>for use </a:t>
            </a:r>
            <a:r>
              <a:rPr lang="en-US" sz="1800" b="0" dirty="0" smtClean="0"/>
              <a:t>by EDMG </a:t>
            </a:r>
            <a:r>
              <a:rPr lang="en-US" sz="1800" b="0" dirty="0"/>
              <a:t>STAs </a:t>
            </a:r>
            <a:r>
              <a:rPr lang="en-US" sz="1800" b="0" u="sng" dirty="0" smtClean="0"/>
              <a:t>only,</a:t>
            </a:r>
            <a:r>
              <a:rPr lang="en-US" sz="1800" b="0" dirty="0" smtClean="0"/>
              <a:t> </a:t>
            </a:r>
            <a:r>
              <a:rPr lang="en-US" sz="1800" b="0" dirty="0"/>
              <a:t>shall be equal to the value of </a:t>
            </a:r>
            <a:r>
              <a:rPr lang="en-US" sz="1800" b="0" i="1" dirty="0"/>
              <a:t>A-BFT Length</a:t>
            </a:r>
            <a:r>
              <a:rPr lang="en-US" sz="1800" b="0" dirty="0"/>
              <a:t> multiplied by </a:t>
            </a:r>
            <a:r>
              <a:rPr lang="en-US" sz="1800" b="0" i="1" dirty="0"/>
              <a:t>Multiplier</a:t>
            </a:r>
            <a:r>
              <a:rPr lang="en-US" sz="1800" b="0" dirty="0"/>
              <a:t>, where the </a:t>
            </a:r>
            <a:r>
              <a:rPr lang="en-US" sz="1800" b="0" i="1" dirty="0"/>
              <a:t>Multiplier</a:t>
            </a:r>
            <a:r>
              <a:rPr lang="en-US" sz="1800" b="0" dirty="0"/>
              <a:t> is indicated using </a:t>
            </a:r>
            <a:r>
              <a:rPr lang="en-US" sz="1800" b="0" dirty="0" smtClean="0"/>
              <a:t>reserve </a:t>
            </a:r>
            <a:r>
              <a:rPr lang="en-US" sz="1800" b="0" dirty="0"/>
              <a:t>bits </a:t>
            </a:r>
            <a:r>
              <a:rPr lang="en-US" sz="1800" b="0" dirty="0" smtClean="0"/>
              <a:t>from </a:t>
            </a:r>
            <a:r>
              <a:rPr lang="en-US" sz="1800" b="0" dirty="0"/>
              <a:t>the Beacon Interval Control field.”</a:t>
            </a:r>
          </a:p>
          <a:p>
            <a:endParaRPr lang="en-US" b="0" dirty="0" smtClean="0"/>
          </a:p>
          <a:p>
            <a:r>
              <a:rPr lang="en-US" sz="1800" dirty="0" smtClean="0"/>
              <a:t>Yes:</a:t>
            </a:r>
          </a:p>
          <a:p>
            <a:r>
              <a:rPr lang="en-US" sz="1800" dirty="0" smtClean="0"/>
              <a:t>No:</a:t>
            </a:r>
          </a:p>
          <a:p>
            <a:r>
              <a:rPr lang="en-US" sz="1800" dirty="0" smtClean="0"/>
              <a:t>Abstain: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4304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4648200"/>
          </a:xfrm>
        </p:spPr>
        <p:txBody>
          <a:bodyPr/>
          <a:lstStyle/>
          <a:p>
            <a:pPr marL="0" indent="0"/>
            <a:r>
              <a:rPr lang="en-US" sz="1800" b="0" dirty="0"/>
              <a:t>Where would you prefer to insert additional SSW </a:t>
            </a:r>
            <a:r>
              <a:rPr lang="en-US" sz="1800" b="0" dirty="0" smtClean="0"/>
              <a:t>slots for use by EDMG STAs only?</a:t>
            </a:r>
            <a:endParaRPr lang="en-US" sz="1800" b="0" dirty="0"/>
          </a:p>
          <a:p>
            <a:pPr marL="0" indent="0"/>
            <a:r>
              <a:rPr lang="en-US" sz="1800" b="0" dirty="0"/>
              <a:t> </a:t>
            </a:r>
          </a:p>
          <a:p>
            <a:pPr marL="0" indent="0"/>
            <a:r>
              <a:rPr lang="en-US" sz="1800" b="0" dirty="0"/>
              <a:t>Option 1:  Just </a:t>
            </a:r>
            <a:r>
              <a:rPr lang="en-US" sz="1800" b="0" u="sng" dirty="0"/>
              <a:t>before</a:t>
            </a:r>
            <a:r>
              <a:rPr lang="en-US" sz="1800" b="0" dirty="0"/>
              <a:t> the legacy A-BFT   </a:t>
            </a:r>
          </a:p>
          <a:p>
            <a:pPr marL="0" indent="0"/>
            <a:r>
              <a:rPr lang="en-US" sz="1800" b="0" dirty="0"/>
              <a:t>(requires adjusting Duration field, works with CBAP only = 1, fairness is automatic)</a:t>
            </a:r>
          </a:p>
          <a:p>
            <a:pPr marL="0" indent="0"/>
            <a:r>
              <a:rPr lang="en-US" sz="1800" b="0" dirty="0"/>
              <a:t> </a:t>
            </a:r>
          </a:p>
          <a:p>
            <a:pPr marL="0" indent="0"/>
            <a:r>
              <a:rPr lang="en-US" sz="1800" b="0" dirty="0"/>
              <a:t>Option 2:  Just </a:t>
            </a:r>
            <a:r>
              <a:rPr lang="en-US" sz="1800" b="0" u="sng" dirty="0"/>
              <a:t>after</a:t>
            </a:r>
            <a:r>
              <a:rPr lang="en-US" sz="1800" b="0" dirty="0"/>
              <a:t> the legacy A-BFT     </a:t>
            </a:r>
          </a:p>
          <a:p>
            <a:pPr marL="0" indent="0"/>
            <a:r>
              <a:rPr lang="en-US" sz="1800" b="0" dirty="0"/>
              <a:t> (requires Extended Scheduling Element or prohibited use when CBAP only = 1, fairness requires 1 beacon interval delay for EDMG STAs)</a:t>
            </a:r>
          </a:p>
          <a:p>
            <a:pPr marL="0" indent="0"/>
            <a:r>
              <a:rPr lang="en-US" sz="1800" b="0" dirty="0"/>
              <a:t> </a:t>
            </a:r>
          </a:p>
          <a:p>
            <a:r>
              <a:rPr lang="en-US" sz="1800" dirty="0"/>
              <a:t> </a:t>
            </a:r>
            <a:endParaRPr lang="en-US" sz="1800" dirty="0" smtClean="0"/>
          </a:p>
          <a:p>
            <a:r>
              <a:rPr lang="en-US" sz="1800" dirty="0" smtClean="0"/>
              <a:t>Option 1:</a:t>
            </a:r>
          </a:p>
          <a:p>
            <a:r>
              <a:rPr lang="en-US" sz="1800" dirty="0" smtClean="0"/>
              <a:t>Option 2:</a:t>
            </a:r>
          </a:p>
          <a:p>
            <a:r>
              <a:rPr lang="en-US" sz="1800" dirty="0" smtClean="0"/>
              <a:t>No preference: 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b="0" dirty="0" smtClean="0"/>
              <a:t>Intel Corporation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02429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419</TotalTime>
  <Words>624</Words>
  <Application>Microsoft Office PowerPoint</Application>
  <PresentationFormat>On-screen Show (4:3)</PresentationFormat>
  <Paragraphs>127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微软雅黑</vt:lpstr>
      <vt:lpstr>MS Gothic</vt:lpstr>
      <vt:lpstr>Arial</vt:lpstr>
      <vt:lpstr>Symbol</vt:lpstr>
      <vt:lpstr>Times New Roman</vt:lpstr>
      <vt:lpstr>802-11-Submission</vt:lpstr>
      <vt:lpstr>Document</vt:lpstr>
      <vt:lpstr>Scalable A-BFT</vt:lpstr>
      <vt:lpstr>11ad A-BFT</vt:lpstr>
      <vt:lpstr>Motivation</vt:lpstr>
      <vt:lpstr>Proposal</vt:lpstr>
      <vt:lpstr>Backwards Compatibility (1 of 2)</vt:lpstr>
      <vt:lpstr>Backwards Compatibility (1 of 2)</vt:lpstr>
      <vt:lpstr>Conclusion</vt:lpstr>
      <vt:lpstr>Straw Poll 1</vt:lpstr>
      <vt:lpstr>Straw Poll 2</vt:lpstr>
      <vt:lpstr>Motion 1</vt:lpstr>
      <vt:lpstr>Motion 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Yan Xin</dc:creator>
  <cp:lastModifiedBy>Johnsson, Kerstin</cp:lastModifiedBy>
  <cp:revision>65</cp:revision>
  <cp:lastPrinted>1601-01-01T00:00:00Z</cp:lastPrinted>
  <dcterms:created xsi:type="dcterms:W3CDTF">2015-05-05T17:39:16Z</dcterms:created>
  <dcterms:modified xsi:type="dcterms:W3CDTF">2016-09-13T09:41:41Z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1472088340</vt:lpwstr>
  </property>
  <property fmtid="{D5CDD505-2E9C-101B-9397-08002B2CF9AE}" pid="6" name="_2015_ms_pID_725343">
    <vt:lpwstr>(2)8yUuQs5m6HlQqyc/0wLTsqiZpv8d+Y2uRegqC+p8LKoPVS7shx9ZFrDE97LZ20dRezXTYGif
QY2OUPjPd9h4ZyySCAeA/9XUIjFI0pcOK2fmyyxXp/2QIyDXSfyjsa9FZ+XyrqfKxecXqqf9
4zObc3KhyBsDPVvv6OF5l7ZbaOTyBQZnFL2QR+di3X6dLm68NOAqZgzT2crd1KOw/3LqlH4L
YsPTkJ1z4BHPqUADgs</vt:lpwstr>
  </property>
  <property fmtid="{D5CDD505-2E9C-101B-9397-08002B2CF9AE}" pid="7" name="_2015_ms_pID_7253431">
    <vt:lpwstr>0g9dUarrhPxbs3kfKHhCLMgtNXYtYvUOB95m85ToDLcjAOma8Qnk0e
LNkIzoqwWHXGm6kPSH/GJfOijf1xWpKSVAtiubR1wzy8Pa9TH2GPc3teEIzUhZh9NyoMgAKJ
xVKS1t5rSq5/LRnC4kYDNLydEGjaS7V1UN6tvG5G+7l7zA==</vt:lpwstr>
  </property>
</Properties>
</file>