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78" r:id="rId3"/>
    <p:sldId id="326" r:id="rId4"/>
    <p:sldId id="339" r:id="rId5"/>
    <p:sldId id="353" r:id="rId6"/>
    <p:sldId id="359" r:id="rId7"/>
    <p:sldId id="358" r:id="rId8"/>
    <p:sldId id="361" r:id="rId9"/>
    <p:sldId id="355" r:id="rId10"/>
    <p:sldId id="346" r:id="rId11"/>
    <p:sldId id="356" r:id="rId12"/>
    <p:sldId id="338" r:id="rId13"/>
    <p:sldId id="295" r:id="rId14"/>
    <p:sldId id="343" r:id="rId15"/>
    <p:sldId id="348" r:id="rId16"/>
    <p:sldId id="349" r:id="rId17"/>
    <p:sldId id="351" r:id="rId18"/>
    <p:sldId id="350" r:id="rId19"/>
    <p:sldId id="357" r:id="rId20"/>
    <p:sldId id="360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8389" autoAdjust="0"/>
  </p:normalViewPr>
  <p:slideViewPr>
    <p:cSldViewPr>
      <p:cViewPr>
        <p:scale>
          <a:sx n="90" d="100"/>
          <a:sy n="90" d="100"/>
        </p:scale>
        <p:origin x="-990" y="-1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802.11-16/1153r0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802.11-16/1153r0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802.11-16/1153r0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802.11-16/1153r0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802.11-16/1153r0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2016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802.11-16/1153r0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2016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802.11-16/1153r0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2016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734D471-6454-471D-A711-6EED3DF1D25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8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802.11-16/1153r0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802.11-16/1153r0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802.11-16/1153r0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802.11-16/1153r0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802.11-16/1153r0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802.11-16/1153r0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802.11-16/1153r0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802.11-16/1153r0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802.11-16/1153r0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2016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802.11-16/1153r0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802.11-16/1153r0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802.11-16/1153r0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802.11-16/1153r0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802.11-16/1153r0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802.11-16/1153r0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2016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802.11-16/1153r0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tools.ietf.org/html/draft-jjmb-v6ops-unique-ipv6-prefix-per-host-00" TargetMode="External"/><Relationship Id="rId3" Type="http://schemas.openxmlformats.org/officeDocument/2006/relationships/hyperlink" Target="http://datatracker.ietf.org/wg/6lo/charter/" TargetMode="External"/><Relationship Id="rId7" Type="http://schemas.openxmlformats.org/officeDocument/2006/relationships/hyperlink" Target="https://tools.ietf.org/html/draft-thubert-6lo-backbone-router-02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draft-thubert-6lo-routing-dispatch-06" TargetMode="External"/><Relationship Id="rId11" Type="http://schemas.openxmlformats.org/officeDocument/2006/relationships/hyperlink" Target="http://datatracker.ietf.org/wg/core/" TargetMode="External"/><Relationship Id="rId5" Type="http://schemas.openxmlformats.org/officeDocument/2006/relationships/hyperlink" Target="http://datatracker.ietf.org/doc/draft-delcarpio-6lo-wlanah/" TargetMode="External"/><Relationship Id="rId10" Type="http://schemas.openxmlformats.org/officeDocument/2006/relationships/hyperlink" Target="https://tools.ietf.org/html/draft-ietf-6lo-ethertype-request-01" TargetMode="External"/><Relationship Id="rId4" Type="http://schemas.openxmlformats.org/officeDocument/2006/relationships/hyperlink" Target="https://mentor.ieee.org/802.11/dcn/15/11-15-1085-00-0wng-6lowpan-over-802-11.pptx" TargetMode="External"/><Relationship Id="rId9" Type="http://schemas.openxmlformats.org/officeDocument/2006/relationships/hyperlink" Target="http://datatracker.ietf.org/wg/roll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charter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ools.ietf.org/html/draft-harkins-owe-03" TargetMode="External"/><Relationship Id="rId4" Type="http://schemas.openxmlformats.org/officeDocument/2006/relationships/hyperlink" Target="https://mentor.ieee.org/802.11/dcn/15/11-15-1184-05-000m-owe.doc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7" Type="http://schemas.openxmlformats.org/officeDocument/2006/relationships/hyperlink" Target="https://datatracker.ietf.org/doc/draft-harkins-salted-eap-pwd/?include_text=1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rfc7664/" TargetMode="External"/><Relationship Id="rId5" Type="http://schemas.openxmlformats.org/officeDocument/2006/relationships/hyperlink" Target="https://datatracker.ietf.org/doc/rfc7930/" TargetMode="External"/><Relationship Id="rId4" Type="http://schemas.openxmlformats.org/officeDocument/2006/relationships/hyperlink" Target="https://datatracker.ietf.org/doc/draft-ietf-radext-populating-eapidentity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homenet/" TargetMode="External"/><Relationship Id="rId7" Type="http://schemas.openxmlformats.org/officeDocument/2006/relationships/hyperlink" Target="https://datatracker.ietf.org/doc/draft-barth-homenet-wifi-roamin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homenet-hncp-bis/" TargetMode="External"/><Relationship Id="rId5" Type="http://schemas.openxmlformats.org/officeDocument/2006/relationships/hyperlink" Target="https://datatracker.ietf.org/doc/draft-ietf-homenet-hncp/" TargetMode="External"/><Relationship Id="rId4" Type="http://schemas.openxmlformats.org/officeDocument/2006/relationships/hyperlink" Target="http://datatracker.ietf.org/doc/rfc7368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ietf-opsawg-tacacs/" TargetMode="External"/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://datatracker.ietf.org/doc/draft-ietf-opsawg-capwap-extension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rfc7494/" TargetMode="External"/><Relationship Id="rId11" Type="http://schemas.openxmlformats.org/officeDocument/2006/relationships/hyperlink" Target="https://datatracker.ietf.org/doc/rfc7548/" TargetMode="External"/><Relationship Id="rId5" Type="http://schemas.openxmlformats.org/officeDocument/2006/relationships/hyperlink" Target="https://datatracker.ietf.org/doc/draft-ietf-opsawg-capwap-hybridmac/" TargetMode="External"/><Relationship Id="rId10" Type="http://schemas.openxmlformats.org/officeDocument/2006/relationships/hyperlink" Target="https://tools.ietf.org/html/rfc6632" TargetMode="External"/><Relationship Id="rId4" Type="http://schemas.openxmlformats.org/officeDocument/2006/relationships/hyperlink" Target="http://www.ietf.org/id/draft-zhang-opsawg-capwap-cds-02.txt" TargetMode="External"/><Relationship Id="rId9" Type="http://schemas.openxmlformats.org/officeDocument/2006/relationships/hyperlink" Target="http://datatracker.ietf.org/doc/draft-ietf-opsawg-capwap-alt-tunnel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charter/" TargetMode="External"/><Relationship Id="rId7" Type="http://schemas.openxmlformats.org/officeDocument/2006/relationships/hyperlink" Target="http://datatracker.ietf.org/doc/draft-ietf-tls-rfc4492bis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rfc7919/" TargetMode="External"/><Relationship Id="rId5" Type="http://schemas.openxmlformats.org/officeDocument/2006/relationships/hyperlink" Target="https://datatracker.ietf.org/doc/rfc7918/" TargetMode="External"/><Relationship Id="rId4" Type="http://schemas.openxmlformats.org/officeDocument/2006/relationships/hyperlink" Target="https://datatracker.ietf.org/doc/draft-ietf-tls-tls13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dnssd/charte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tracker.ietf.org/doc/draft-otis-dnssd-scalable-dns-sd-threats/" TargetMode="External"/><Relationship Id="rId4" Type="http://schemas.openxmlformats.org/officeDocument/2006/relationships/hyperlink" Target="https://datatracker.ietf.org/doc/draft-ietf-dnssd-hybrid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netext/charter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tracker.ietf.org/doc/rfc7561/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tools.ietf.org/html/rfc2236" TargetMode="External"/><Relationship Id="rId3" Type="http://schemas.openxmlformats.org/officeDocument/2006/relationships/hyperlink" Target="http://datatracker.ietf.org/wg/pim/charter/" TargetMode="External"/><Relationship Id="rId7" Type="http://schemas.openxmlformats.org/officeDocument/2006/relationships/hyperlink" Target="https://datatracker.ietf.org/doc/rfc7887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pim-igmp-mld-yang/" TargetMode="External"/><Relationship Id="rId5" Type="http://schemas.openxmlformats.org/officeDocument/2006/relationships/hyperlink" Target="https://datatracker.ietf.org/doc/draft-ietf-pim-yang/" TargetMode="External"/><Relationship Id="rId4" Type="http://schemas.openxmlformats.org/officeDocument/2006/relationships/hyperlink" Target="https://datatracker.ietf.org/doc/rfc7761/" TargetMode="External"/><Relationship Id="rId9" Type="http://schemas.openxmlformats.org/officeDocument/2006/relationships/hyperlink" Target="https://www.ietf.org/rfc/rfc2710.txt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huang-detnet-xhaul/" TargetMode="External"/><Relationship Id="rId5" Type="http://schemas.openxmlformats.org/officeDocument/2006/relationships/hyperlink" Target="https://datatracker.ietf.org/doc/draft-ietf-detnet-problem-statement/" TargetMode="External"/><Relationship Id="rId4" Type="http://schemas.openxmlformats.org/officeDocument/2006/relationships/hyperlink" Target="https://datatracker.ietf.org/doc/draft-ietf-detnet-use-case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rfc7928/" TargetMode="External"/><Relationship Id="rId3" Type="http://schemas.openxmlformats.org/officeDocument/2006/relationships/hyperlink" Target="http://datatracker.ietf.org/wg/aqm/charter/" TargetMode="External"/><Relationship Id="rId7" Type="http://schemas.openxmlformats.org/officeDocument/2006/relationships/hyperlink" Target="http://datatracker.ietf.org/doc/draft-ietf-aqm-ecn-benefits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tf.org/proceedings/96/slides/slides-96-tsvwg-2.pdf" TargetMode="External"/><Relationship Id="rId5" Type="http://schemas.openxmlformats.org/officeDocument/2006/relationships/hyperlink" Target="https://tools.ietf.org/html/draft-ietf-tsvwg-ieee-802-11-00" TargetMode="External"/><Relationship Id="rId4" Type="http://schemas.openxmlformats.org/officeDocument/2006/relationships/hyperlink" Target="https://datatracker.ietf.org/doc/rfc2309/" TargetMode="External"/><Relationship Id="rId9" Type="http://schemas.openxmlformats.org/officeDocument/2006/relationships/hyperlink" Target="https://tools.ietf.org/html/rfc756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eee-sa.centraldesktop.com/802liaisondb/FrontPage" TargetMode="External"/><Relationship Id="rId4" Type="http://schemas.openxmlformats.org/officeDocument/2006/relationships/hyperlink" Target="https://datatracker.ietf.org/doc/rfc7241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61-02-0arc-mulicast-performance-optimization-features-overview-for-ietf-nov-2015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ools.ietf.org/html/draft-perkins-intarea-multicast-ieee802-00" TargetMode="External"/><Relationship Id="rId4" Type="http://schemas.openxmlformats.org/officeDocument/2006/relationships/hyperlink" Target="http://www.ieee802.org/11/email/stds-802-11/msg01838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its/document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draft-harkins-owe-03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imtg/charter/" TargetMode="External"/><Relationship Id="rId3" Type="http://schemas.openxmlformats.org/officeDocument/2006/relationships/hyperlink" Target="https://datatracker.ietf.org/wg/bofs/" TargetMode="External"/><Relationship Id="rId7" Type="http://schemas.openxmlformats.org/officeDocument/2006/relationships/hyperlink" Target="https://datatracker.ietf.org/wg/lurk/charter/" TargetMode="External"/><Relationship Id="rId12" Type="http://schemas.openxmlformats.org/officeDocument/2006/relationships/hyperlink" Target="https://datatracker.ietf.org/wg/ledger/charte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lpwan/charter/" TargetMode="External"/><Relationship Id="rId11" Type="http://schemas.openxmlformats.org/officeDocument/2006/relationships/hyperlink" Target="https://datatracker.ietf.org/wg/plus/charter/" TargetMode="External"/><Relationship Id="rId5" Type="http://schemas.openxmlformats.org/officeDocument/2006/relationships/hyperlink" Target="https://tools.ietf.org/html/draft-petrescu-ipv6-over-80211p-00" TargetMode="External"/><Relationship Id="rId10" Type="http://schemas.openxmlformats.org/officeDocument/2006/relationships/hyperlink" Target="https://datatracker.ietf.org/wg/quic/charter/" TargetMode="External"/><Relationship Id="rId4" Type="http://schemas.openxmlformats.org/officeDocument/2006/relationships/hyperlink" Target="https://datatracker.ietf.org/wg/its/charter/" TargetMode="External"/><Relationship Id="rId9" Type="http://schemas.openxmlformats.org/officeDocument/2006/relationships/hyperlink" Target="https://datatracker.ietf.org/wg/l4s/chart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2016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2016-09-13</a:t>
            </a:r>
            <a:endParaRPr 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535921"/>
              </p:ext>
            </p:extLst>
          </p:nvPr>
        </p:nvGraphicFramePr>
        <p:xfrm>
          <a:off x="531813" y="2286000"/>
          <a:ext cx="8186737" cy="251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6" name="Document" r:id="rId4" imgW="8248712" imgH="2550695" progId="Word.Document.8">
                  <p:embed/>
                </p:oleObj>
              </mc:Choice>
              <mc:Fallback>
                <p:oleObj name="Document" r:id="rId4" imgW="8248712" imgH="255069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286000"/>
                        <a:ext cx="8186737" cy="251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 to Smart Grid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400" dirty="0">
                <a:hlinkClick r:id="rId3"/>
              </a:rPr>
              <a:t>http://datatracker.ietf.org/wg/6lo/charter</a:t>
            </a:r>
            <a:r>
              <a:rPr lang="en-GB" sz="1400" dirty="0" smtClean="0">
                <a:hlinkClick r:id="rId3"/>
              </a:rPr>
              <a:t>/</a:t>
            </a:r>
            <a:r>
              <a:rPr lang="en-GB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Focus</a:t>
            </a:r>
            <a:r>
              <a:rPr lang="en-US" sz="1400" dirty="0"/>
              <a:t>: IPv6 over Networks of Resource-constrained </a:t>
            </a:r>
            <a:r>
              <a:rPr lang="en-US" sz="1400" dirty="0" smtClean="0"/>
              <a:t>Nodes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See WNG presentation: </a:t>
            </a:r>
            <a:r>
              <a:rPr lang="en-US" sz="1400" dirty="0">
                <a:hlinkClick r:id="rId4"/>
              </a:rPr>
              <a:t>https://</a:t>
            </a:r>
            <a:r>
              <a:rPr lang="en-US" sz="1400" dirty="0" smtClean="0">
                <a:hlinkClick r:id="rId4"/>
              </a:rPr>
              <a:t>mentor.ieee.org/802.11/dcn/15/11-15-1085-00-0wng-6lowpan-over-802-11.pptx</a:t>
            </a:r>
            <a:r>
              <a:rPr lang="en-US" sz="1400" dirty="0"/>
              <a:t> </a:t>
            </a:r>
            <a:r>
              <a:rPr lang="en-US" sz="1400" dirty="0" smtClean="0"/>
              <a:t>and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>
                <a:hlinkClick r:id="rId5"/>
              </a:rPr>
              <a:t>http</a:t>
            </a:r>
            <a:r>
              <a:rPr lang="en-US" sz="1400" dirty="0">
                <a:hlinkClick r:id="rId5"/>
              </a:rPr>
              <a:t>://datatracker.ietf.org/doc/draft-delcarpio-6lo-wlanah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>
                <a:hlinkClick r:id="rId6"/>
              </a:rPr>
              <a:t>https://</a:t>
            </a:r>
            <a:r>
              <a:rPr lang="en-US" sz="1400" dirty="0" smtClean="0">
                <a:hlinkClick r:id="rId6"/>
              </a:rPr>
              <a:t>tools.ietf.org/html/draft-thubert-6lo-routing-dispatch-06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>
                <a:hlinkClick r:id="rId7"/>
              </a:rPr>
              <a:t>https://</a:t>
            </a:r>
            <a:r>
              <a:rPr lang="en-US" sz="1400" dirty="0" smtClean="0">
                <a:hlinkClick r:id="rId7"/>
              </a:rPr>
              <a:t>tools.ietf.org/html/draft-thubert-6lo-backbone-router-02</a:t>
            </a:r>
            <a:r>
              <a:rPr lang="en-US" sz="1400" dirty="0" smtClean="0"/>
              <a:t> 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Unique </a:t>
            </a:r>
            <a:r>
              <a:rPr lang="en-US" sz="1400" dirty="0"/>
              <a:t>IPv6 Prefix Per Host, </a:t>
            </a:r>
            <a:r>
              <a:rPr lang="en-US" sz="1400" dirty="0">
                <a:hlinkClick r:id="rId8"/>
              </a:rPr>
              <a:t>https://</a:t>
            </a:r>
            <a:r>
              <a:rPr lang="en-US" sz="1400" dirty="0" smtClean="0">
                <a:hlinkClick r:id="rId8"/>
              </a:rPr>
              <a:t>tools.ietf.org/html/draft-jjmb-v6ops-unique-ipv6-prefix-per-host-00</a:t>
            </a:r>
            <a:r>
              <a:rPr lang="en-US" sz="1400" dirty="0" smtClean="0"/>
              <a:t>  </a:t>
            </a:r>
          </a:p>
          <a:p>
            <a:pPr lvl="2">
              <a:lnSpc>
                <a:spcPct val="80000"/>
              </a:lnSpc>
            </a:pPr>
            <a:r>
              <a:rPr lang="en-US" sz="1400" i="1" dirty="0" smtClean="0"/>
              <a:t>The </a:t>
            </a:r>
            <a:r>
              <a:rPr lang="en-US" sz="1400" i="1" dirty="0"/>
              <a:t>concepts in this document were originally developed as part of a large scale, production deployment of IPv6 support for a community Wi-Fi service</a:t>
            </a:r>
            <a:r>
              <a:rPr lang="en-US" sz="1400" i="1" dirty="0" smtClean="0"/>
              <a:t>. </a:t>
            </a:r>
            <a:endParaRPr lang="en-US" sz="1400" i="1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1400" dirty="0" smtClean="0"/>
              <a:t> ROLL: </a:t>
            </a:r>
            <a:r>
              <a:rPr lang="en-GB" sz="1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400" b="0" dirty="0">
                <a:hlinkClick r:id="rId9"/>
              </a:rPr>
              <a:t>http://datatracker.ietf.org/wg/roll/</a:t>
            </a:r>
            <a:r>
              <a:rPr lang="en-GB" sz="14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</a:t>
            </a:r>
            <a:r>
              <a:rPr lang="en-US" sz="1400" dirty="0" smtClean="0"/>
              <a:t>Networks</a:t>
            </a:r>
          </a:p>
          <a:p>
            <a:pPr lvl="1"/>
            <a:r>
              <a:rPr lang="en-US" sz="1400" dirty="0" smtClean="0"/>
              <a:t>New: </a:t>
            </a:r>
            <a:r>
              <a:rPr lang="en-US" sz="1400" b="1" dirty="0" smtClean="0">
                <a:hlinkClick r:id="rId10"/>
              </a:rPr>
              <a:t>https://tools.ietf.org/html/draft-ietf-6lo-ethertype-request-01</a:t>
            </a:r>
            <a:r>
              <a:rPr lang="en-US" sz="1400" b="1" dirty="0" smtClean="0"/>
              <a:t> </a:t>
            </a:r>
          </a:p>
          <a:p>
            <a:r>
              <a:rPr lang="en-GB" sz="1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 : (</a:t>
            </a:r>
            <a:r>
              <a:rPr lang="en-US" sz="1400" dirty="0"/>
              <a:t>Constrained </a:t>
            </a:r>
            <a:r>
              <a:rPr lang="en-US" sz="1400" dirty="0" err="1"/>
              <a:t>RESTful</a:t>
            </a:r>
            <a:r>
              <a:rPr lang="en-US" sz="1400" dirty="0"/>
              <a:t> Environments) </a:t>
            </a: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b="0" dirty="0">
                <a:hlinkClick r:id="rId11"/>
              </a:rPr>
              <a:t>http://datatracker.ietf.org/wg/core/</a:t>
            </a:r>
            <a:r>
              <a:rPr lang="en-GB" sz="1400" b="0" dirty="0"/>
              <a:t> </a:t>
            </a:r>
            <a:endParaRPr lang="en-GB" sz="1400" dirty="0"/>
          </a:p>
          <a:p>
            <a:pPr lvl="1"/>
            <a:r>
              <a:rPr lang="en-US" sz="1400" dirty="0"/>
              <a:t>Focus: framework for resource-oriented applications intended to run on constrained </a:t>
            </a:r>
            <a:r>
              <a:rPr lang="en-US" sz="1400" dirty="0" smtClean="0"/>
              <a:t>IP </a:t>
            </a:r>
            <a:r>
              <a:rPr lang="en-US" sz="1400" dirty="0"/>
              <a:t>networks. </a:t>
            </a: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u="sng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0729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2016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5029200"/>
          </a:xfrm>
          <a:noFill/>
        </p:spPr>
        <p:txBody>
          <a:bodyPr/>
          <a:lstStyle/>
          <a:p>
            <a:r>
              <a:rPr lang="en-US" sz="2000" dirty="0" err="1" smtClean="0"/>
              <a:t>CAPtive</a:t>
            </a:r>
            <a:r>
              <a:rPr lang="en-US" sz="2000" dirty="0" smtClean="0"/>
              <a:t> </a:t>
            </a:r>
            <a:r>
              <a:rPr lang="en-US" sz="2000" dirty="0" err="1" smtClean="0"/>
              <a:t>PORTal</a:t>
            </a:r>
            <a:r>
              <a:rPr lang="en-US" sz="2000" dirty="0" smtClean="0"/>
              <a:t>:  </a:t>
            </a:r>
            <a:r>
              <a:rPr lang="en-US" sz="2000" dirty="0">
                <a:hlinkClick r:id="rId3"/>
              </a:rPr>
              <a:t>https://datatracker.ietf.org/wg/capport/charter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CAPPORT Working Group will define secure mechanisms and protocols </a:t>
            </a:r>
            <a:r>
              <a:rPr lang="en-US" sz="2000" dirty="0" smtClean="0"/>
              <a:t>to</a:t>
            </a:r>
          </a:p>
          <a:p>
            <a:pPr lvl="1"/>
            <a:r>
              <a:rPr lang="en-US" sz="1600" dirty="0" smtClean="0"/>
              <a:t>allow </a:t>
            </a:r>
            <a:r>
              <a:rPr lang="en-US" sz="1600" dirty="0"/>
              <a:t>endpoints to discover that they are in this sort of limited environment</a:t>
            </a:r>
            <a:r>
              <a:rPr lang="en-US" sz="1600" dirty="0" smtClean="0"/>
              <a:t>,</a:t>
            </a:r>
          </a:p>
          <a:p>
            <a:pPr lvl="1"/>
            <a:r>
              <a:rPr lang="en-US" sz="1600" dirty="0" smtClean="0"/>
              <a:t>provide </a:t>
            </a:r>
            <a:r>
              <a:rPr lang="en-US" sz="1600" dirty="0"/>
              <a:t>a URL to interact with the Captive Portal, - allow endpoints to learn about the parameters of their confinement</a:t>
            </a:r>
            <a:r>
              <a:rPr lang="en-US" sz="1600" dirty="0" smtClean="0"/>
              <a:t>,</a:t>
            </a:r>
          </a:p>
          <a:p>
            <a:pPr lvl="1"/>
            <a:r>
              <a:rPr lang="en-US" sz="1600" dirty="0" smtClean="0"/>
              <a:t>interact </a:t>
            </a:r>
            <a:r>
              <a:rPr lang="en-US" sz="1600" dirty="0"/>
              <a:t>with the Captive Portal to obtain information such as status and remaining access time, </a:t>
            </a:r>
            <a:r>
              <a:rPr lang="en-US" sz="1600" dirty="0" smtClean="0"/>
              <a:t>and</a:t>
            </a:r>
          </a:p>
          <a:p>
            <a:pPr lvl="1"/>
            <a:r>
              <a:rPr lang="en-US" sz="1600" dirty="0" smtClean="0"/>
              <a:t>optionally</a:t>
            </a:r>
            <a:r>
              <a:rPr lang="en-US" sz="1600" dirty="0"/>
              <a:t>, advertise a service whereby devices can enable or disable access to the Internet without human interaction. (RFC 7710 may be a full or partial solution to the first two bullets</a:t>
            </a:r>
            <a:r>
              <a:rPr lang="en-US" sz="1600" dirty="0" smtClean="0"/>
              <a:t>)</a:t>
            </a:r>
          </a:p>
          <a:p>
            <a:r>
              <a:rPr lang="en-US" sz="2000" dirty="0"/>
              <a:t>Note: related to OWE proposal in </a:t>
            </a:r>
            <a:r>
              <a:rPr lang="en-US" sz="2000" dirty="0" err="1"/>
              <a:t>TGmc</a:t>
            </a:r>
            <a:r>
              <a:rPr lang="en-US" sz="2000" dirty="0"/>
              <a:t>, see </a:t>
            </a:r>
            <a:r>
              <a:rPr lang="en-US" sz="2000" dirty="0">
                <a:hlinkClick r:id="rId4"/>
              </a:rPr>
              <a:t>https://mentor.ieee.org/802.11/dcn/15/11-15-1184-05-000m-owe.docx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dirty="0"/>
              <a:t>See </a:t>
            </a:r>
            <a:r>
              <a:rPr lang="en-US" sz="2000" dirty="0">
                <a:hlinkClick r:id="rId5"/>
              </a:rPr>
              <a:t>https://tools.ietf.org/html/draft-harkins-owe-03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2016</a:t>
            </a:r>
            <a:endParaRPr lang="en-US" sz="1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http://datatracker.ietf.org/wg/radext/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RADIUS Extensions Working Group will focus on extensions to the</a:t>
            </a:r>
            <a:br>
              <a:rPr lang="en-US" sz="1600" dirty="0" smtClean="0"/>
            </a:br>
            <a:r>
              <a:rPr lang="en-US" sz="1600" dirty="0" smtClean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 addition, RADEXT will work on RADIUS Design Guidelines and define new attributes for particular applications of authentication, authorization and</a:t>
            </a:r>
            <a:br>
              <a:rPr lang="en-US" sz="1600" dirty="0" smtClean="0"/>
            </a:br>
            <a:r>
              <a:rPr lang="en-US" sz="1600" dirty="0" smtClean="0"/>
              <a:t>accounting such as NAS management and local area network (LAN) usage. </a:t>
            </a:r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[Sept 2016]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Considerations </a:t>
            </a:r>
            <a:r>
              <a:rPr lang="en-US" sz="1600" dirty="0" smtClean="0"/>
              <a:t>regarding </a:t>
            </a:r>
            <a:r>
              <a:rPr lang="en-US" sz="1600" dirty="0"/>
              <a:t>the correct use </a:t>
            </a:r>
            <a:r>
              <a:rPr lang="en-US" sz="1600" dirty="0" smtClean="0"/>
              <a:t>of EAP-Response/Identity, </a:t>
            </a:r>
            <a:r>
              <a:rPr lang="en-US" sz="1600" dirty="0"/>
              <a:t>see </a:t>
            </a:r>
            <a:r>
              <a:rPr lang="en-US" sz="1600" dirty="0">
                <a:hlinkClick r:id="rId4"/>
              </a:rPr>
              <a:t>https://datatracker.ietf.org/doc/draft-ietf-radext-populating-eapidentity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7930, “</a:t>
            </a:r>
            <a:r>
              <a:rPr lang="en-US" sz="1600" dirty="0"/>
              <a:t>Larger Packets for RADIUS over </a:t>
            </a:r>
            <a:r>
              <a:rPr lang="en-US" sz="1600" dirty="0" smtClean="0"/>
              <a:t>TCP” published, </a:t>
            </a:r>
            <a:r>
              <a:rPr lang="en-US" sz="1600" dirty="0"/>
              <a:t>see </a:t>
            </a:r>
            <a:r>
              <a:rPr lang="en-US" sz="1600" dirty="0">
                <a:hlinkClick r:id="rId5"/>
              </a:rPr>
              <a:t>https://datatracker.ietf.org/doc/rfc7930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(Related) RFC 7664, “Dragonfly Key Exchange” </a:t>
            </a:r>
            <a:r>
              <a:rPr lang="en-US" sz="1600" dirty="0"/>
              <a:t>published, see </a:t>
            </a:r>
            <a:r>
              <a:rPr lang="en-US" sz="1600" dirty="0">
                <a:hlinkClick r:id="rId6"/>
              </a:rPr>
              <a:t>https://datatracker.ietf.org/doc/rfc7664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Updated: </a:t>
            </a:r>
            <a:r>
              <a:rPr lang="en-US" sz="1600" dirty="0"/>
              <a:t>Adding Support for Salted Password Databases to </a:t>
            </a:r>
            <a:r>
              <a:rPr lang="en-US" sz="1600" dirty="0" smtClean="0"/>
              <a:t>EAP-</a:t>
            </a:r>
            <a:r>
              <a:rPr lang="en-US" sz="1600" dirty="0" err="1" smtClean="0"/>
              <a:t>pwd</a:t>
            </a:r>
            <a:r>
              <a:rPr lang="en-US" sz="1600" dirty="0" smtClean="0"/>
              <a:t> is in IETF last call, </a:t>
            </a:r>
            <a:r>
              <a:rPr lang="en-US" sz="1600" dirty="0"/>
              <a:t>see </a:t>
            </a:r>
            <a:r>
              <a:rPr lang="en-US" sz="1600" dirty="0">
                <a:hlinkClick r:id="rId7"/>
              </a:rPr>
              <a:t>https://datatracker.ietf.org/doc/draft-harkins-salted-eap-pwd/?</a:t>
            </a:r>
            <a:r>
              <a:rPr lang="en-US" sz="1600" dirty="0" smtClean="0">
                <a:hlinkClick r:id="rId7"/>
              </a:rPr>
              <a:t>include_text=1</a:t>
            </a:r>
            <a:r>
              <a:rPr lang="en-US" sz="1600" dirty="0" smtClean="0"/>
              <a:t> </a:t>
            </a:r>
            <a:endParaRPr lang="en-US" sz="1600" dirty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2016</a:t>
            </a:r>
            <a:endParaRPr lang="en-US" sz="18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8A9DF8B-7739-464D-BCA9-BDE1E90A768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 Networking (homenet) WG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https://datatracker.ietf.org/wg/homenet/</a:t>
            </a:r>
            <a:r>
              <a:rPr lang="en-US" sz="1800" dirty="0" smtClean="0"/>
              <a:t>  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This working group focuses on the evolving networking technology </a:t>
            </a:r>
            <a:br>
              <a:rPr lang="en-US" sz="1800" dirty="0" smtClean="0"/>
            </a:br>
            <a:r>
              <a:rPr lang="en-US" sz="1800" dirty="0" smtClean="0"/>
              <a:t>within and among relatively small "residential home" networks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task of the group is to produce an architecture document that outlines how to construct home networks involving multiple routers and subnets.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This document is expected to apply the IPv6 addressing architecture, prefix delegation, global and ULA addresses, source address selection rules and other existing components of the IPv6 </a:t>
            </a:r>
            <a:br>
              <a:rPr lang="en-US" sz="1600" dirty="0" smtClean="0"/>
            </a:br>
            <a:r>
              <a:rPr lang="en-US" sz="1600" dirty="0" smtClean="0"/>
              <a:t>architecture, as appropriate.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Home Networking Architecture for IPv6, Published as IPv6 Home Networking Architecture Principle: </a:t>
            </a:r>
            <a:r>
              <a:rPr lang="en-US" sz="1600" dirty="0" smtClean="0">
                <a:hlinkClick r:id="rId4"/>
              </a:rPr>
              <a:t>http://datatracker.ietf.org/doc/rfc7368/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Home Networking Control Protocol, published as RFC 7788, see </a:t>
            </a:r>
            <a:r>
              <a:rPr lang="en-US" sz="1600" dirty="0" smtClean="0">
                <a:hlinkClick r:id="rId5"/>
              </a:rPr>
              <a:t>https://datatracker.ietf.org/doc/rfc7788/  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[Sept 2016] Documents of interest: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Home Networking Control Protocol </a:t>
            </a:r>
            <a:r>
              <a:rPr lang="en-US" sz="1600" dirty="0"/>
              <a:t>(revisions), see </a:t>
            </a:r>
            <a:r>
              <a:rPr lang="en-US" sz="1600" dirty="0">
                <a:hlinkClick r:id="rId6"/>
              </a:rPr>
              <a:t>https://datatracker.ietf.org/doc/draft-ietf-homenet-hncp-bis</a:t>
            </a:r>
            <a:r>
              <a:rPr lang="en-US" sz="1600" dirty="0" smtClean="0">
                <a:hlinkClick r:id="rId6"/>
              </a:rPr>
              <a:t>/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Of Interest (no longer active): Home Network Wi-Fi Roaming, see </a:t>
            </a:r>
            <a:r>
              <a:rPr lang="en-US" sz="1600" dirty="0" smtClean="0">
                <a:hlinkClick r:id="rId7"/>
              </a:rPr>
              <a:t>https://datatracker.ietf.org/doc/draft-barth-homenet-wifi-roaming/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://datatracker.ietf.org/wg/opsawg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Area WG processes submissions related to Operations Area WGs that have closed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Control and Provisioning of Wireless Access Points (CAPWAP) Working Group closed in 2009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Responded to requests from OPSAWG chairs for IEEE 802.11 review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“Alternate Tunnel Encapsulation for Data Frames in CAPWAP”  </a:t>
            </a:r>
            <a:r>
              <a:rPr lang="en-US" sz="1400" dirty="0" smtClean="0">
                <a:hlinkClick r:id="rId4"/>
              </a:rPr>
              <a:t>http://www.ietf.org/id/draft-zhang-opsawg-capwap-cds-02.txt</a:t>
            </a:r>
            <a:r>
              <a:rPr lang="en-US" sz="1400" dirty="0" smtClean="0"/>
              <a:t> , see Slide 5 in11-14-0368-01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US" sz="1400" dirty="0"/>
              <a:t>IEEE 802.11 MAC Profile for CAPWAP” </a:t>
            </a:r>
            <a:r>
              <a:rPr lang="en-US" sz="1400" dirty="0">
                <a:hlinkClick r:id="rId5"/>
              </a:rPr>
              <a:t>https://datatracker.ietf.org/doc/draft-ietf-opsawg-capwap-hybridmac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, see 11-14-0684-01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CAPWAP Hybrid MAC published as RFC7494, </a:t>
            </a:r>
            <a:r>
              <a:rPr lang="en-US" sz="1400" dirty="0" smtClean="0">
                <a:hlinkClick r:id="rId6"/>
              </a:rPr>
              <a:t>http://datatracker.ietf.org/doc/rfc7494/</a:t>
            </a:r>
            <a:r>
              <a:rPr lang="en-US" sz="1400" dirty="0" smtClean="0"/>
              <a:t> </a:t>
            </a:r>
            <a:r>
              <a:rPr lang="en-US" sz="1400" u="sng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GB" sz="1400" dirty="0"/>
              <a:t>CAPWAP extension for 802.11n and Power/channel </a:t>
            </a:r>
            <a:r>
              <a:rPr lang="en-GB" sz="1400" dirty="0" err="1" smtClean="0"/>
              <a:t>Autoconfiguration</a:t>
            </a:r>
            <a:r>
              <a:rPr lang="en-GB" sz="1400" dirty="0" smtClean="0"/>
              <a:t>” </a:t>
            </a:r>
            <a:r>
              <a:rPr lang="en-US" sz="1400" u="sng" dirty="0">
                <a:hlinkClick r:id="rId7"/>
              </a:rPr>
              <a:t>http://datatracker.ietf.org/doc/draft-ietf-opsawg-capwap-extension/</a:t>
            </a:r>
            <a:r>
              <a:rPr lang="en-US" sz="1400" dirty="0"/>
              <a:t> </a:t>
            </a:r>
            <a:r>
              <a:rPr lang="en-US" sz="1400" dirty="0" smtClean="0"/>
              <a:t>, </a:t>
            </a:r>
            <a:r>
              <a:rPr lang="en-US" sz="1400" dirty="0"/>
              <a:t>see </a:t>
            </a:r>
            <a:r>
              <a:rPr lang="en-US" sz="1400" dirty="0" smtClean="0"/>
              <a:t>11-14-0913-01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[Sept 2016] Operations Area Working Group work group items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Updated: The TACACS+ Protocol, see </a:t>
            </a:r>
            <a:r>
              <a:rPr lang="en-US" sz="1400" dirty="0" smtClean="0">
                <a:hlinkClick r:id="rId8"/>
              </a:rPr>
              <a:t>https://datatracker.ietf.org/doc/draft-ietf-opsawg-tacacs/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In WG last call: Alternate Tunnel Encapsulation for Data Frames in CAPWAP, see  </a:t>
            </a:r>
            <a:r>
              <a:rPr lang="en-US" sz="1400" dirty="0" smtClean="0">
                <a:hlinkClick r:id="rId9"/>
              </a:rPr>
              <a:t>http://datatracker.ietf.org/doc/draft-ietf-opsawg-capwap-alt-tunnel/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Of interest: RFC6632, An Overview of the IETF Network Management Protocols, </a:t>
            </a:r>
            <a:r>
              <a:rPr lang="en-US" sz="1400" dirty="0"/>
              <a:t>see </a:t>
            </a:r>
            <a:r>
              <a:rPr lang="en-US" sz="1400" dirty="0">
                <a:hlinkClick r:id="rId10"/>
              </a:rPr>
              <a:t>https://</a:t>
            </a:r>
            <a:r>
              <a:rPr lang="en-US" sz="1400" dirty="0" smtClean="0">
                <a:hlinkClick r:id="rId10"/>
              </a:rPr>
              <a:t>tools.ietf.org/html/rfc6632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Of Interest: </a:t>
            </a:r>
            <a:r>
              <a:rPr lang="en-US" sz="1400" dirty="0" smtClean="0"/>
              <a:t>RFC7548, Management of Networks with Constrained Devices: Use Cases, see </a:t>
            </a:r>
            <a:r>
              <a:rPr lang="en-US" sz="1400" dirty="0">
                <a:hlinkClick r:id="rId11"/>
              </a:rPr>
              <a:t>https://datatracker.ietf.org/doc/rfc7548</a:t>
            </a:r>
            <a:r>
              <a:rPr lang="en-US" sz="1400" dirty="0" smtClean="0">
                <a:hlinkClick r:id="rId11"/>
              </a:rPr>
              <a:t>/</a:t>
            </a:r>
            <a:r>
              <a:rPr lang="en-US" sz="14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Work underway on a new version of TLS (used in EAP methods): Transport Layer Security Protocol Version 1.3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[Sept 2016]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TLS version 1.3 </a:t>
            </a:r>
            <a:r>
              <a:rPr lang="en-US" sz="1600" u="sng" dirty="0">
                <a:hlinkClick r:id="rId4"/>
              </a:rPr>
              <a:t>https://datatracker.ietf.org/doc/draft-ietf-tls-tls13</a:t>
            </a:r>
            <a:r>
              <a:rPr lang="en-US" sz="1600" u="sng" dirty="0" smtClean="0">
                <a:hlinkClick r:id="rId4"/>
              </a:rPr>
              <a:t>/</a:t>
            </a:r>
            <a:r>
              <a:rPr lang="en-US" sz="1600" u="sng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Published as RFC 7918 </a:t>
            </a:r>
            <a:r>
              <a:rPr lang="en-US" sz="1600" dirty="0"/>
              <a:t>Transport Layer Security (TLS) False Start, see </a:t>
            </a:r>
            <a:r>
              <a:rPr lang="en-US" sz="1600" dirty="0">
                <a:hlinkClick r:id="rId5"/>
              </a:rPr>
              <a:t>https://datatracker.ietf.org/doc/rfc7918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Published as 7919: Negotiated Finite Field </a:t>
            </a:r>
            <a:r>
              <a:rPr lang="en-US" sz="1600" dirty="0" err="1" smtClean="0"/>
              <a:t>Diffie</a:t>
            </a:r>
            <a:r>
              <a:rPr lang="en-US" sz="1600" dirty="0" smtClean="0"/>
              <a:t>-Hellman Ephemeral Parameters for TLS, see </a:t>
            </a:r>
            <a:r>
              <a:rPr lang="en-US" sz="1600" dirty="0">
                <a:hlinkClick r:id="rId6"/>
              </a:rPr>
              <a:t>https://datatracker.ietf.org/doc/rfc7919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Of interest: Elliptic Curve Cryptography (ECC) Cipher Suites for Transport Layer Security (TLS) Versions 1.2 and Earlier, see </a:t>
            </a:r>
            <a:r>
              <a:rPr lang="en-US" sz="1600" dirty="0" smtClean="0">
                <a:hlinkClick r:id="rId7"/>
              </a:rPr>
              <a:t>http://datatracker.ietf.org/doc/draft-ietf-tls-rfc4492bis/</a:t>
            </a:r>
            <a:r>
              <a:rPr lang="en-US" sz="1600" dirty="0" smtClean="0"/>
              <a:t> 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for Scalable DNS Service Discovery (</a:t>
            </a:r>
            <a:r>
              <a:rPr lang="en-US" dirty="0" err="1" smtClean="0"/>
              <a:t>dnssd</a:t>
            </a:r>
            <a:r>
              <a:rPr lang="en-US" dirty="0" smtClean="0"/>
              <a:t>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Working Group website: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datatracker.ietf.org/wg/dnssd/charter/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Charter: Develop scalable </a:t>
            </a:r>
            <a:r>
              <a:rPr lang="en-US" sz="1800" dirty="0"/>
              <a:t>DNS-SD/</a:t>
            </a:r>
            <a:r>
              <a:rPr lang="en-US" sz="1800" dirty="0" err="1"/>
              <a:t>mDNS</a:t>
            </a:r>
            <a:r>
              <a:rPr lang="en-US" sz="1800" dirty="0"/>
              <a:t> </a:t>
            </a:r>
            <a:r>
              <a:rPr lang="en-US" sz="1800" dirty="0" smtClean="0"/>
              <a:t>Extension </a:t>
            </a:r>
            <a:r>
              <a:rPr lang="en-US" sz="1800" dirty="0"/>
              <a:t>requirements </a:t>
            </a:r>
            <a:r>
              <a:rPr lang="en-US" sz="1800" dirty="0" smtClean="0"/>
              <a:t>and standard solutions to address problematic </a:t>
            </a:r>
            <a:r>
              <a:rPr lang="en-US" sz="1800" dirty="0"/>
              <a:t>use of </a:t>
            </a:r>
            <a:r>
              <a:rPr lang="en-US" sz="1800" dirty="0" err="1"/>
              <a:t>mDNS</a:t>
            </a:r>
            <a:r>
              <a:rPr lang="en-US" sz="1800" dirty="0"/>
              <a:t> and DNS-SD in networks today</a:t>
            </a:r>
          </a:p>
          <a:p>
            <a:pPr lvl="1"/>
            <a:r>
              <a:rPr lang="en-US" sz="1600" dirty="0" err="1" smtClean="0"/>
              <a:t>mDNS</a:t>
            </a:r>
            <a:r>
              <a:rPr lang="en-US" sz="1600" dirty="0" smtClean="0"/>
              <a:t> </a:t>
            </a:r>
            <a:r>
              <a:rPr lang="en-US" sz="1600" dirty="0"/>
              <a:t>discovery of services on other links is not possible</a:t>
            </a:r>
          </a:p>
          <a:p>
            <a:pPr lvl="1"/>
            <a:r>
              <a:rPr lang="en-US" sz="1600" dirty="0"/>
              <a:t>Multicast transmissions over wireless are very expensive</a:t>
            </a:r>
          </a:p>
          <a:p>
            <a:pPr lvl="1"/>
            <a:r>
              <a:rPr lang="en-US" sz="1600" dirty="0"/>
              <a:t>Addressed with different ad hoc technologies</a:t>
            </a:r>
          </a:p>
          <a:p>
            <a:r>
              <a:rPr lang="en-US" sz="1800" dirty="0" smtClean="0"/>
              <a:t>Of </a:t>
            </a:r>
            <a:r>
              <a:rPr lang="en-US" sz="1800" dirty="0"/>
              <a:t>interest </a:t>
            </a:r>
            <a:r>
              <a:rPr lang="en-US" sz="1800" dirty="0" smtClean="0"/>
              <a:t>to: </a:t>
            </a:r>
            <a:r>
              <a:rPr lang="en-US" sz="1800" dirty="0" err="1" smtClean="0"/>
              <a:t>Homenet</a:t>
            </a:r>
            <a:r>
              <a:rPr lang="en-US" sz="1800" dirty="0" smtClean="0"/>
              <a:t>, Zero configuration, Enterprise-grade </a:t>
            </a:r>
            <a:r>
              <a:rPr lang="en-US" sz="1800" dirty="0"/>
              <a:t>vendors of 802.11 </a:t>
            </a:r>
            <a:r>
              <a:rPr lang="en-US" sz="1800" dirty="0" smtClean="0"/>
              <a:t>infrastructure, Multi-link </a:t>
            </a:r>
            <a:r>
              <a:rPr lang="en-US" sz="1800" dirty="0"/>
              <a:t>mesh </a:t>
            </a:r>
            <a:r>
              <a:rPr lang="en-US" sz="1800" dirty="0" smtClean="0"/>
              <a:t>networking</a:t>
            </a:r>
          </a:p>
          <a:p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[Sept 2016]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Of interest: DNS Push Notifications, see https://datatracker.ietf.org/doc/draft-ietf-dnssd-push/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Of interest: Hybrid Multicast/Unicast DNS-Based Service Discovery, see </a:t>
            </a:r>
            <a:r>
              <a:rPr lang="en-US" sz="1600" dirty="0" smtClean="0">
                <a:hlinkClick r:id="rId4"/>
              </a:rPr>
              <a:t>https://datatracker.ietf.org/doc/draft-ietf-dnssd-hybrid/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Of interest: Scalable </a:t>
            </a:r>
            <a:r>
              <a:rPr lang="en-US" sz="1600" dirty="0"/>
              <a:t>DNS-SD (SSD) Threats</a:t>
            </a:r>
            <a:r>
              <a:rPr lang="en-US" sz="1600" dirty="0" smtClean="0"/>
              <a:t>, see </a:t>
            </a:r>
            <a:r>
              <a:rPr lang="en-US" sz="1600" dirty="0">
                <a:hlinkClick r:id="rId5"/>
              </a:rPr>
              <a:t>http://datatracker.ietf.org/doc/draft-otis-dnssd-scalable-dns-sd-threats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1852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Interest: Network-Based Mobility Extensions (NETEXT)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NETEXT: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http://datatracker.ietf.org/wg/netext/charter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en-US" sz="1800" dirty="0" smtClean="0"/>
          </a:p>
          <a:p>
            <a:r>
              <a:rPr lang="en-US" sz="1800" dirty="0" smtClean="0"/>
              <a:t>RFC 7561 published: Mapping </a:t>
            </a:r>
            <a:r>
              <a:rPr lang="en-US" sz="1800" dirty="0"/>
              <a:t>PMIPv6 </a:t>
            </a:r>
            <a:r>
              <a:rPr lang="en-US" sz="1800" dirty="0" err="1"/>
              <a:t>QoS</a:t>
            </a:r>
            <a:r>
              <a:rPr lang="en-US" sz="1800" dirty="0"/>
              <a:t> Procedures with WLAN </a:t>
            </a:r>
            <a:r>
              <a:rPr lang="en-US" sz="1800" dirty="0" err="1"/>
              <a:t>QoS</a:t>
            </a:r>
            <a:r>
              <a:rPr lang="en-US" sz="1800" dirty="0"/>
              <a:t> Procedures, see </a:t>
            </a:r>
            <a:r>
              <a:rPr lang="en-US" sz="1800" dirty="0">
                <a:hlinkClick r:id="rId4"/>
              </a:rPr>
              <a:t>http://datatracker.ietf.org/doc/rfc7561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</a:p>
          <a:p>
            <a:endParaRPr lang="en-US" sz="1800" dirty="0"/>
          </a:p>
          <a:p>
            <a:pPr algn="just"/>
            <a:r>
              <a:rPr lang="en-US" sz="1400" dirty="0" smtClean="0"/>
              <a:t>Abstract: This </a:t>
            </a:r>
            <a:r>
              <a:rPr lang="en-US" sz="1400" dirty="0"/>
              <a:t>document provides guidelines for achieving end to end Quality- of-Service (</a:t>
            </a:r>
            <a:r>
              <a:rPr lang="en-US" sz="1400" dirty="0" err="1"/>
              <a:t>QoS</a:t>
            </a:r>
            <a:r>
              <a:rPr lang="en-US" sz="1400" dirty="0"/>
              <a:t>) in a Proxy Mobile IPv6 (PMIPv6) domain where the access network is based on IEEE 802.11. RFC 7222 describes </a:t>
            </a:r>
            <a:r>
              <a:rPr lang="en-US" sz="1400" dirty="0" err="1"/>
              <a:t>QoS</a:t>
            </a:r>
            <a:r>
              <a:rPr lang="en-US" sz="1400" dirty="0"/>
              <a:t> negotiation between a Mobility Access Gateway (MAG) and Local Mobility Anchor (LMA) in a PMIPv6 mobility domain. The negotiated </a:t>
            </a:r>
            <a:r>
              <a:rPr lang="en-US" sz="1400" dirty="0" err="1"/>
              <a:t>QoS</a:t>
            </a:r>
            <a:r>
              <a:rPr lang="en-US" sz="1400" dirty="0"/>
              <a:t> parameters can be used for </a:t>
            </a:r>
            <a:r>
              <a:rPr lang="en-US" sz="1400" dirty="0" err="1"/>
              <a:t>QoS</a:t>
            </a:r>
            <a:r>
              <a:rPr lang="en-US" sz="1400" dirty="0"/>
              <a:t> policing and marking of packets to enforce </a:t>
            </a:r>
            <a:r>
              <a:rPr lang="en-US" sz="1400" dirty="0" err="1"/>
              <a:t>QoS</a:t>
            </a:r>
            <a:r>
              <a:rPr lang="en-US" sz="1400" dirty="0"/>
              <a:t> differentiation on the path between the MAG and LMA. IEEE 802.11, Wi-Fi Multimedia - Admission Control (WMM-AC) describes methods for </a:t>
            </a:r>
            <a:r>
              <a:rPr lang="en-US" sz="1400" dirty="0" err="1"/>
              <a:t>QoS</a:t>
            </a:r>
            <a:r>
              <a:rPr lang="en-US" sz="1400" dirty="0"/>
              <a:t> negotiation between a Wi-Fi Station (MN in PMIPv6 terminology) and an Access Point. This document provides a mapping between the above two sets of </a:t>
            </a:r>
            <a:r>
              <a:rPr lang="en-US" sz="1400" dirty="0" err="1"/>
              <a:t>QoS</a:t>
            </a:r>
            <a:r>
              <a:rPr lang="en-US" sz="1400" dirty="0"/>
              <a:t> procedures and the associated </a:t>
            </a:r>
            <a:r>
              <a:rPr lang="en-US" sz="1400" dirty="0" err="1"/>
              <a:t>QoS</a:t>
            </a:r>
            <a:r>
              <a:rPr lang="en-US" sz="1400" dirty="0"/>
              <a:t> parameters. This document is intended to be used as a companion document to RFC 7222 to enable implementation of end to end </a:t>
            </a:r>
            <a:r>
              <a:rPr lang="en-US" sz="1400" dirty="0" err="1"/>
              <a:t>QoS</a:t>
            </a:r>
            <a:r>
              <a:rPr lang="en-US" sz="1400" dirty="0"/>
              <a:t>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385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Protocols for IP Multicast </a:t>
            </a:r>
            <a:r>
              <a:rPr lang="en-US" dirty="0" smtClean="0"/>
              <a:t>(PIM)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953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PIM: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http://datatracker.ietf.org/wg/pim/charter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</a:t>
            </a:r>
            <a:r>
              <a:rPr lang="en-US" sz="1600" dirty="0"/>
              <a:t>Working </a:t>
            </a:r>
            <a:r>
              <a:rPr lang="en-US" sz="1600" dirty="0" smtClean="0"/>
              <a:t>Group charter includes: “Optimization </a:t>
            </a:r>
            <a:r>
              <a:rPr lang="en-US" sz="1600" dirty="0"/>
              <a:t>approaches for IGMP and MLD to adapt to link conditions in wireless and mobile networks and be more robust to packet loss</a:t>
            </a:r>
            <a:r>
              <a:rPr lang="en-US" sz="1600" dirty="0" smtClean="0"/>
              <a:t>.”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And a work item (April 2016) “submit </a:t>
            </a:r>
            <a:r>
              <a:rPr lang="en-US" sz="1600" dirty="0"/>
              <a:t>solutions for IGMP and MLD to adapt to wireless link </a:t>
            </a:r>
            <a:r>
              <a:rPr lang="en-US" sz="1600" dirty="0" smtClean="0"/>
              <a:t>conditions”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7761 published, Protocol Independent Multicast - Sparse Mode (PIM-SM): Protocol Specification (Revised), </a:t>
            </a:r>
            <a:r>
              <a:rPr lang="en-US" sz="1600" dirty="0" smtClean="0">
                <a:hlinkClick r:id="rId4"/>
              </a:rPr>
              <a:t>https://datatracker.ietf.org/doc/rfc7761/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Of interest: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 and New: </a:t>
            </a:r>
            <a:r>
              <a:rPr lang="en-US" sz="1600" dirty="0"/>
              <a:t>A YANG data model for Protocol-Independent Multicast (PIM), see </a:t>
            </a:r>
            <a:r>
              <a:rPr lang="en-US" sz="1600" dirty="0">
                <a:hlinkClick r:id="rId5"/>
              </a:rPr>
              <a:t>https://datatracker.ietf.org/doc/draft-ietf-pim-yang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and </a:t>
            </a:r>
            <a:r>
              <a:rPr lang="en-US" sz="1600" dirty="0"/>
              <a:t>A YANG data model for Internet Group Management Protocol (IGMP) and Multicast Listener Discovery (MLD), see </a:t>
            </a:r>
            <a:r>
              <a:rPr lang="en-US" sz="1600" dirty="0">
                <a:hlinkClick r:id="rId6"/>
              </a:rPr>
              <a:t>https://datatracker.ietf.org/doc/draft-ietf-pim-igmp-mld-yang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Published as RFC 7887: </a:t>
            </a:r>
            <a:r>
              <a:rPr lang="en-US" sz="1600" dirty="0"/>
              <a:t>Hierarchical Join/Prune Attributes, see </a:t>
            </a:r>
            <a:r>
              <a:rPr lang="en-US" sz="1600" dirty="0">
                <a:hlinkClick r:id="rId7"/>
              </a:rPr>
              <a:t>https://datatracker.ietf.org/doc/rfc7887</a:t>
            </a:r>
            <a:r>
              <a:rPr lang="en-US" sz="1600" dirty="0" smtClean="0">
                <a:hlinkClick r:id="rId7"/>
              </a:rPr>
              <a:t>/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2236: </a:t>
            </a:r>
            <a:r>
              <a:rPr lang="fr-FR" sz="1600" dirty="0"/>
              <a:t>Internet Group Management Protocol, Version </a:t>
            </a:r>
            <a:r>
              <a:rPr lang="fr-FR" sz="1600" dirty="0" smtClean="0"/>
              <a:t>2</a:t>
            </a:r>
            <a:r>
              <a:rPr lang="en-US" sz="1600" dirty="0" smtClean="0"/>
              <a:t> (</a:t>
            </a:r>
            <a:r>
              <a:rPr lang="en-US" sz="1600" dirty="0"/>
              <a:t>IPv4), </a:t>
            </a:r>
            <a:r>
              <a:rPr lang="en-US" sz="1600" dirty="0">
                <a:hlinkClick r:id="rId8"/>
              </a:rPr>
              <a:t>https://</a:t>
            </a:r>
            <a:r>
              <a:rPr lang="en-US" sz="1600" dirty="0" smtClean="0">
                <a:hlinkClick r:id="rId8"/>
              </a:rPr>
              <a:t>tools.ietf.org/html/rfc2236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2710: Multicast </a:t>
            </a:r>
            <a:r>
              <a:rPr lang="en-US" sz="1600" dirty="0"/>
              <a:t>Listener Discovery (MLD) </a:t>
            </a:r>
            <a:r>
              <a:rPr lang="en-US" sz="1600" dirty="0" smtClean="0"/>
              <a:t>for IPv6, </a:t>
            </a:r>
            <a:r>
              <a:rPr lang="en-US" sz="1600" dirty="0">
                <a:hlinkClick r:id="rId9"/>
              </a:rPr>
              <a:t>https://</a:t>
            </a:r>
            <a:r>
              <a:rPr lang="en-US" sz="1600" dirty="0" smtClean="0">
                <a:hlinkClick r:id="rId9"/>
              </a:rPr>
              <a:t>www.ietf.org/rfc/rfc2710.txt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28541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Networking (DETNET)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01000" cy="4953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</a:t>
            </a:r>
            <a:r>
              <a:rPr lang="en-US" sz="1400" dirty="0" smtClean="0"/>
              <a:t>on deterministic </a:t>
            </a:r>
            <a:r>
              <a:rPr lang="en-US" sz="1400" dirty="0"/>
              <a:t>data paths that operate over Layer 2 bridged and Layer </a:t>
            </a:r>
            <a:r>
              <a:rPr lang="en-US" sz="1400" dirty="0" smtClean="0"/>
              <a:t>3 routed </a:t>
            </a:r>
            <a:r>
              <a:rPr lang="en-US" sz="1400" dirty="0"/>
              <a:t>segments, where such paths can provide bounds on latency, loss</a:t>
            </a:r>
            <a:r>
              <a:rPr lang="en-US" sz="1400" dirty="0" smtClean="0"/>
              <a:t>, and </a:t>
            </a:r>
            <a:r>
              <a:rPr lang="en-US" sz="1400" dirty="0"/>
              <a:t>packet delay variation (jitter), and high reliability. </a:t>
            </a:r>
            <a:endParaRPr lang="en-US" sz="1400" dirty="0" smtClean="0"/>
          </a:p>
          <a:p>
            <a:pPr lvl="1"/>
            <a:r>
              <a:rPr lang="en-US" sz="1400" dirty="0" smtClean="0"/>
              <a:t>The Working Group </a:t>
            </a:r>
            <a:r>
              <a:rPr lang="en-US" sz="1400" dirty="0"/>
              <a:t>addresses Layer 3 aspects in support of applications </a:t>
            </a:r>
            <a:r>
              <a:rPr lang="en-US" sz="1400" dirty="0" smtClean="0"/>
              <a:t>requiring deterministic </a:t>
            </a:r>
            <a:r>
              <a:rPr lang="en-US" sz="1400" dirty="0"/>
              <a:t>networking. </a:t>
            </a:r>
            <a:endParaRPr lang="en-US" sz="1400" dirty="0" smtClean="0"/>
          </a:p>
          <a:p>
            <a:pPr lvl="1"/>
            <a:r>
              <a:rPr lang="en-US" sz="1400" dirty="0" smtClean="0"/>
              <a:t>The </a:t>
            </a:r>
            <a:r>
              <a:rPr lang="en-US" sz="1400" dirty="0"/>
              <a:t>Working Group collaborates with </a:t>
            </a:r>
            <a:r>
              <a:rPr lang="en-US" sz="1400" dirty="0" smtClean="0"/>
              <a:t>IEEE802.1 Time </a:t>
            </a:r>
            <a:r>
              <a:rPr lang="en-US" sz="1400" dirty="0"/>
              <a:t>Sensitive Networking (TSN), which is responsible for Layer </a:t>
            </a:r>
            <a:r>
              <a:rPr lang="en-US" sz="1400" dirty="0" smtClean="0"/>
              <a:t>2 operations</a:t>
            </a:r>
            <a:r>
              <a:rPr lang="en-US" sz="1400" dirty="0"/>
              <a:t>, to define a common architecture for both Layer 2 and </a:t>
            </a:r>
            <a:r>
              <a:rPr lang="en-US" sz="1400" dirty="0" smtClean="0"/>
              <a:t>Layer 3</a:t>
            </a:r>
            <a:r>
              <a:rPr lang="en-US" sz="1400" dirty="0"/>
              <a:t>. </a:t>
            </a:r>
            <a:endParaRPr lang="en-US" sz="1400" dirty="0" smtClean="0"/>
          </a:p>
          <a:p>
            <a:pPr lvl="1"/>
            <a:r>
              <a:rPr lang="en-US" sz="1400" dirty="0" smtClean="0"/>
              <a:t>Example </a:t>
            </a:r>
            <a:r>
              <a:rPr lang="en-US" sz="1400" dirty="0"/>
              <a:t>applications for deterministic networks include </a:t>
            </a:r>
            <a:r>
              <a:rPr lang="en-US" sz="1400" dirty="0" smtClean="0"/>
              <a:t>professional and </a:t>
            </a:r>
            <a:r>
              <a:rPr lang="en-US" sz="1400" dirty="0"/>
              <a:t>home audio/video, multimedia in transportation, engine </a:t>
            </a:r>
            <a:r>
              <a:rPr lang="en-US" sz="1400" dirty="0" smtClean="0"/>
              <a:t>control systems</a:t>
            </a:r>
            <a:r>
              <a:rPr lang="en-US" sz="1400" dirty="0"/>
              <a:t>, and other general industrial and vehicular applications </a:t>
            </a:r>
            <a:r>
              <a:rPr lang="en-US" sz="1400" dirty="0" smtClean="0"/>
              <a:t>being considered </a:t>
            </a:r>
            <a:r>
              <a:rPr lang="en-US" sz="1400" dirty="0"/>
              <a:t>by the IEEE 802.1 TSN Task Group.</a:t>
            </a:r>
          </a:p>
          <a:p>
            <a:pPr marL="0" indent="0">
              <a:buNone/>
            </a:pPr>
            <a:r>
              <a:rPr lang="en-US" sz="1800" dirty="0" smtClean="0"/>
              <a:t>Of interest:</a:t>
            </a:r>
          </a:p>
          <a:p>
            <a:pPr lvl="1"/>
            <a:r>
              <a:rPr lang="en-US" sz="1600" dirty="0" smtClean="0"/>
              <a:t>Updated: Deterministic Networking Use Cases, see </a:t>
            </a:r>
            <a:r>
              <a:rPr lang="en-US" sz="1600" dirty="0" smtClean="0">
                <a:hlinkClick r:id="rId4"/>
              </a:rPr>
              <a:t>https://datatracker.ietf.org/doc/draft-ietf-detnet-use-cases/</a:t>
            </a:r>
            <a:r>
              <a:rPr lang="en-US" sz="1600" dirty="0" smtClean="0"/>
              <a:t> (note 5.1.1, reference to </a:t>
            </a:r>
            <a:r>
              <a:rPr lang="en-US" sz="1600" dirty="0" err="1" smtClean="0"/>
              <a:t>WiFi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Deterministic </a:t>
            </a:r>
            <a:r>
              <a:rPr lang="en-US" sz="1600" dirty="0"/>
              <a:t>Networking Problem Statement, see </a:t>
            </a:r>
            <a:r>
              <a:rPr lang="en-US" sz="1600" dirty="0">
                <a:hlinkClick r:id="rId5"/>
              </a:rPr>
              <a:t>https://datatracker.ietf.org/doc/draft-ietf-detnet-problem-statement/</a:t>
            </a:r>
            <a:r>
              <a:rPr lang="en-US" sz="1600" dirty="0"/>
              <a:t> </a:t>
            </a:r>
          </a:p>
          <a:p>
            <a:pPr lvl="1"/>
            <a:r>
              <a:rPr lang="en-US" sz="1600" dirty="0" smtClean="0"/>
              <a:t>Integrated </a:t>
            </a:r>
            <a:r>
              <a:rPr lang="en-US" sz="1600" dirty="0"/>
              <a:t>Mobile </a:t>
            </a:r>
            <a:r>
              <a:rPr lang="en-US" sz="1600" dirty="0" err="1"/>
              <a:t>Fronthaul</a:t>
            </a:r>
            <a:r>
              <a:rPr lang="en-US" sz="1600" dirty="0"/>
              <a:t> and Backhaul, see </a:t>
            </a:r>
            <a:r>
              <a:rPr lang="en-US" sz="1600" dirty="0">
                <a:hlinkClick r:id="rId6"/>
              </a:rPr>
              <a:t>https://datatracker.ietf.org/doc/draft-huang-detnet-xhaul/</a:t>
            </a:r>
            <a:r>
              <a:rPr lang="en-US" sz="1600" dirty="0"/>
              <a:t> </a:t>
            </a:r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2016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IEEE 802.11 – IETF liaison report for September 2016.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Queue Management (AQM)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24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Active Queue Management and Packet Scheduling Working Group website: </a:t>
            </a:r>
            <a:r>
              <a:rPr lang="en-US" sz="2000" dirty="0">
                <a:hlinkClick r:id="rId3"/>
              </a:rPr>
              <a:t>http://datatracker.ietf.org/wg/aqm/charter/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IETF Recommendations Regarding Active Queue Management </a:t>
            </a:r>
            <a:r>
              <a:rPr lang="en-US" sz="1800" dirty="0"/>
              <a:t>to update </a:t>
            </a:r>
            <a:r>
              <a:rPr lang="en-US" sz="1800" dirty="0">
                <a:hlinkClick r:id="rId4"/>
              </a:rPr>
              <a:t>https://datatracker.ietf.org/doc/rfc2309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[Sept 2016]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New draft “</a:t>
            </a:r>
            <a:r>
              <a:rPr lang="en-US" sz="1400" b="1" dirty="0"/>
              <a:t>Guidelines for </a:t>
            </a:r>
            <a:r>
              <a:rPr lang="en-US" sz="1400" b="1" dirty="0" err="1"/>
              <a:t>DiffServ</a:t>
            </a:r>
            <a:r>
              <a:rPr lang="en-US" sz="1400" b="1" dirty="0"/>
              <a:t> to IEEE 802.11 </a:t>
            </a:r>
            <a:r>
              <a:rPr lang="en-US" sz="1400" b="1" dirty="0" smtClean="0"/>
              <a:t>Mapping”</a:t>
            </a:r>
            <a:r>
              <a:rPr lang="en-US" sz="1400" dirty="0" smtClean="0"/>
              <a:t>: </a:t>
            </a:r>
            <a:r>
              <a:rPr lang="en-US" sz="1400" u="sng" dirty="0">
                <a:hlinkClick r:id="rId5"/>
              </a:rPr>
              <a:t>https://</a:t>
            </a:r>
            <a:r>
              <a:rPr lang="en-US" sz="1400" u="sng" dirty="0" smtClean="0">
                <a:hlinkClick r:id="rId5"/>
              </a:rPr>
              <a:t>tools.ietf.org/html/draft-ietf-tsvwg-ieee-802-11-00</a:t>
            </a:r>
            <a:r>
              <a:rPr lang="en-US" sz="1400" u="sng" dirty="0" smtClean="0"/>
              <a:t> . </a:t>
            </a:r>
            <a:r>
              <a:rPr lang="en-US" sz="1400" dirty="0"/>
              <a:t>It is not intended to make any changes in priority mapping in 802.11 but does mention it extensively in Section </a:t>
            </a:r>
            <a:r>
              <a:rPr lang="en-US" sz="1400" dirty="0" smtClean="0"/>
              <a:t>2. Also see </a:t>
            </a:r>
            <a:r>
              <a:rPr lang="en-US" sz="1400" u="sng" dirty="0">
                <a:hlinkClick r:id="rId6"/>
              </a:rPr>
              <a:t>https://</a:t>
            </a:r>
            <a:r>
              <a:rPr lang="en-US" sz="1400" u="sng" dirty="0" smtClean="0">
                <a:hlinkClick r:id="rId6"/>
              </a:rPr>
              <a:t>www.ietf.org/proceedings/96/slides/slides-96-tsvwg-2.pdf</a:t>
            </a:r>
            <a:r>
              <a:rPr lang="en-US" sz="1400" u="sng" dirty="0" smtClean="0"/>
              <a:t> .</a:t>
            </a:r>
            <a:endParaRPr lang="en-US" sz="1400" dirty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In RFC Editor queue: The Benefits and Pitfalls of using Explicit Congestion Notification (ECN), see </a:t>
            </a:r>
            <a:r>
              <a:rPr lang="en-US" sz="1400" dirty="0" smtClean="0">
                <a:hlinkClick r:id="rId7"/>
              </a:rPr>
              <a:t>http://datatracker.ietf.org/doc/draft-ietf-aqm-ecn-benefits/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Published as RFC 7928: AQM Characterization Guidelines, see </a:t>
            </a:r>
            <a:r>
              <a:rPr lang="en-US" sz="1400" dirty="0">
                <a:hlinkClick r:id="rId8"/>
              </a:rPr>
              <a:t>https://datatracker.ietf.org/doc/rfc7928</a:t>
            </a:r>
            <a:r>
              <a:rPr lang="en-US" sz="1400" dirty="0" smtClean="0">
                <a:hlinkClick r:id="rId8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400" dirty="0" smtClean="0"/>
              <a:t>RFC 7567 </a:t>
            </a:r>
            <a:r>
              <a:rPr lang="fr-FR" sz="1400" dirty="0" err="1" smtClean="0"/>
              <a:t>published</a:t>
            </a:r>
            <a:r>
              <a:rPr lang="fr-FR" sz="1400" dirty="0" smtClean="0"/>
              <a:t>: IETF </a:t>
            </a:r>
            <a:r>
              <a:rPr lang="fr-FR" sz="1400" dirty="0" err="1" smtClean="0"/>
              <a:t>Recommendations</a:t>
            </a:r>
            <a:r>
              <a:rPr lang="fr-FR" sz="1400" dirty="0" smtClean="0"/>
              <a:t> </a:t>
            </a:r>
            <a:r>
              <a:rPr lang="fr-FR" sz="1400" dirty="0" err="1" smtClean="0"/>
              <a:t>Regarding</a:t>
            </a:r>
            <a:r>
              <a:rPr lang="fr-FR" sz="1400" dirty="0" smtClean="0"/>
              <a:t> Active Queue Management, </a:t>
            </a:r>
            <a:r>
              <a:rPr lang="fr-FR" sz="1400" dirty="0" err="1" smtClean="0"/>
              <a:t>see</a:t>
            </a:r>
            <a:r>
              <a:rPr lang="fr-FR" sz="1400" dirty="0" smtClean="0"/>
              <a:t> </a:t>
            </a:r>
            <a:r>
              <a:rPr lang="en-US" sz="1400" u="sng" dirty="0" smtClean="0">
                <a:hlinkClick r:id="rId9"/>
              </a:rPr>
              <a:t>https://tools.ietf.org/html/rfc7567</a:t>
            </a:r>
            <a:endParaRPr lang="en-US" sz="1400" u="sng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15340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2016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4648200"/>
          </a:xfrm>
          <a:noFill/>
        </p:spPr>
        <p:txBody>
          <a:bodyPr/>
          <a:lstStyle/>
          <a:p>
            <a:r>
              <a:rPr lang="en-US" dirty="0" smtClean="0"/>
              <a:t>Upcoming Meetings:</a:t>
            </a:r>
          </a:p>
          <a:p>
            <a:pPr lvl="1"/>
            <a:r>
              <a:rPr lang="en-US" dirty="0" smtClean="0"/>
              <a:t>November 13-18, 2016 – Seoul Korea </a:t>
            </a:r>
          </a:p>
          <a:p>
            <a:pPr lvl="1"/>
            <a:r>
              <a:rPr lang="en-US" dirty="0" smtClean="0"/>
              <a:t>March 26-31, 2017 – Chicago </a:t>
            </a:r>
          </a:p>
          <a:p>
            <a:pPr lvl="1"/>
            <a:r>
              <a:rPr lang="en-US" dirty="0"/>
              <a:t>July 16-21, </a:t>
            </a:r>
            <a:r>
              <a:rPr lang="en-US" dirty="0" smtClean="0"/>
              <a:t>2017 – Prague </a:t>
            </a:r>
          </a:p>
          <a:p>
            <a:pPr lvl="1"/>
            <a:r>
              <a:rPr lang="en-US" dirty="0" smtClean="0"/>
              <a:t>November 12-17, 2017</a:t>
            </a:r>
            <a:r>
              <a:rPr lang="en-US" dirty="0"/>
              <a:t> – </a:t>
            </a:r>
            <a:r>
              <a:rPr lang="en-US" dirty="0" smtClean="0"/>
              <a:t>Singapore </a:t>
            </a:r>
          </a:p>
          <a:p>
            <a:r>
              <a:rPr lang="en-US" dirty="0" smtClean="0">
                <a:hlinkClick r:id="rId3"/>
              </a:rPr>
              <a:t>http://www.ietf.org</a:t>
            </a:r>
            <a:endParaRPr lang="en-US" dirty="0" smtClean="0"/>
          </a:p>
          <a:p>
            <a:pPr lvl="1"/>
            <a:r>
              <a:rPr lang="en-US" dirty="0" smtClean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 smtClean="0"/>
              <a:t>April 2016: Wireless </a:t>
            </a:r>
            <a:r>
              <a:rPr lang="en-US" sz="1800" dirty="0"/>
              <a:t>Tutorial (Donald Eastlake), 802.11 &amp; 802.15 tutorials (Dorothy Stanley, Charlie </a:t>
            </a:r>
            <a:r>
              <a:rPr lang="en-US" sz="1800" dirty="0" smtClean="0"/>
              <a:t>Perkins), see 11-16/500, July 2016: Pat Thaler &amp; Juan Carlos </a:t>
            </a:r>
            <a:r>
              <a:rPr lang="en-US" sz="1800" dirty="0"/>
              <a:t>– 802.1E (Privacy Considerations) and 802.c (Local MAC address usage)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www.ietf.org/edu/tutorials.html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>
                <a:hlinkClick r:id="rId3"/>
              </a:rPr>
              <a:t>http://www.iab.org/activities/joint-activities/iab-ieee-coordination/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2016-09-09 teleconference held; topics included Multicast, ITS, </a:t>
            </a:r>
            <a:r>
              <a:rPr lang="en-US" sz="1800" dirty="0" smtClean="0"/>
              <a:t>OWE, 5G, </a:t>
            </a:r>
            <a:r>
              <a:rPr lang="en-US" sz="1800" dirty="0" err="1" smtClean="0"/>
              <a:t>IoT</a:t>
            </a:r>
            <a:r>
              <a:rPr lang="en-US" sz="1800" dirty="0" smtClean="0"/>
              <a:t>, IRTF activities</a:t>
            </a: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Tutorial request: present 802.11/.15 updates in Nov 2016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RFC </a:t>
            </a:r>
            <a:r>
              <a:rPr lang="en-US" sz="2000" dirty="0"/>
              <a:t>7241, “The IEEE 802/IETF Relationship”  has been published (</a:t>
            </a:r>
            <a:r>
              <a:rPr lang="en-US" sz="2000" dirty="0" smtClean="0"/>
              <a:t>RFC4441 </a:t>
            </a:r>
            <a:r>
              <a:rPr lang="en-US" sz="2000" dirty="0"/>
              <a:t>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4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IEEE </a:t>
            </a:r>
            <a:r>
              <a:rPr lang="en-US" sz="2000" dirty="0"/>
              <a:t>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5"/>
              </a:rPr>
              <a:t>http://</a:t>
            </a:r>
            <a:r>
              <a:rPr lang="en-US" sz="1600" u="sng" dirty="0" smtClean="0">
                <a:hlinkClick r:id="rId5"/>
              </a:rPr>
              <a:t>ieee-sa.centraldesktop.com/802liaisondb/FrontPage</a:t>
            </a: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802 </a:t>
            </a:r>
            <a:r>
              <a:rPr lang="en-US" sz="2000" dirty="0"/>
              <a:t>EC “IETF/IAB/IESG” 802 EC Standing Committee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Formed March 2014, Pat Thaler as </a:t>
            </a:r>
            <a:r>
              <a:rPr lang="en-US" sz="1600" dirty="0" smtClean="0"/>
              <a:t>chair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Next meeting at November 2016 Plenary: Monday PM2</a:t>
            </a: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Multicast Topics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5105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Multicast issues were discussed at the IETF-IEEE 802 meeting Sept 29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2015 and a presentation given at the November 2015 IETF meeting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mentor.ieee.org/802.11/dcn/15/11-15-1261-02-0arc-mulicast-performance-optimization-features-overview-for-ietf-nov-2015.ppt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Further actions: </a:t>
            </a:r>
            <a:r>
              <a:rPr lang="en-US" sz="1600" dirty="0" err="1" smtClean="0"/>
              <a:t>ietf</a:t>
            </a:r>
            <a:r>
              <a:rPr lang="en-US" sz="1600" dirty="0" smtClean="0"/>
              <a:t> mailing list has been established for ongoing discussion, will include additional 802. wireless groups</a:t>
            </a:r>
            <a:r>
              <a:rPr lang="en-US" sz="1600" dirty="0"/>
              <a:t>, see </a:t>
            </a: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www.ieee802.org/11/email/stds-802-11/msg01838.html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Multicast considerations Internet draft describing use cases, issues, etc. under development, </a:t>
            </a:r>
            <a:r>
              <a:rPr lang="en-US" sz="1600" dirty="0"/>
              <a:t>see </a:t>
            </a:r>
            <a:r>
              <a:rPr lang="en-US" sz="1600" dirty="0">
                <a:hlinkClick r:id="rId5"/>
              </a:rPr>
              <a:t>https://</a:t>
            </a:r>
            <a:r>
              <a:rPr lang="en-US" sz="1600" dirty="0" smtClean="0">
                <a:hlinkClick r:id="rId5"/>
              </a:rPr>
              <a:t>tools.ietf.org/html/draft-perkins-intarea-multicast-ieee802-00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Insights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Multicast used for multiple types of traffic including ARP/ND, routing protocols, video applications, and these might need to be transmitted at different MCS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Implementations might consider APIs to allow MCS differentiation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Current </a:t>
            </a:r>
            <a:r>
              <a:rPr lang="en-US" sz="1600" dirty="0" smtClean="0"/>
              <a:t>Proxy ND support does not address Secure ND, see RFC 3971</a:t>
            </a:r>
          </a:p>
          <a:p>
            <a:pPr lvl="1">
              <a:lnSpc>
                <a:spcPct val="80000"/>
              </a:lnSpc>
            </a:pPr>
            <a:r>
              <a:rPr lang="en-US" sz="1600" b="1" dirty="0" smtClean="0"/>
              <a:t>RFC 6775, Neighbor Discovery Optimization for IPv6 over Low-Power Wireless Personal Area Networks (6LoWPANs) defines a registration mechanism for accomplishing proxy ND: </a:t>
            </a:r>
            <a:r>
              <a:rPr lang="en-US" sz="1600" b="1" dirty="0" err="1" smtClean="0"/>
              <a:t>IoT</a:t>
            </a:r>
            <a:r>
              <a:rPr lang="en-US" sz="1600" b="1" dirty="0" smtClean="0"/>
              <a:t> and other applications motivating registration over discovery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ITS BOF – Draft Charter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5105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Draft Charter: Intelligent transportation systems</a:t>
            </a:r>
          </a:p>
          <a:p>
            <a:pPr lvl="1"/>
            <a:r>
              <a:rPr lang="en-US" sz="1200" dirty="0" smtClean="0"/>
              <a:t>Automobiles </a:t>
            </a:r>
            <a:r>
              <a:rPr lang="en-US" sz="1200" dirty="0"/>
              <a:t>and vehicles of all types are increasingly connected </a:t>
            </a:r>
            <a:r>
              <a:rPr lang="en-US" sz="1200" dirty="0" smtClean="0"/>
              <a:t>to the </a:t>
            </a:r>
            <a:r>
              <a:rPr lang="en-US" sz="1200" dirty="0"/>
              <a:t>Internet.  Comfort-enhancing entertainment applications, road </a:t>
            </a:r>
            <a:r>
              <a:rPr lang="en-US" sz="1200" dirty="0" smtClean="0"/>
              <a:t> </a:t>
            </a:r>
            <a:r>
              <a:rPr lang="en-US" sz="1200" dirty="0"/>
              <a:t>safety applications using bidirectional data flows, and connected </a:t>
            </a:r>
            <a:r>
              <a:rPr lang="en-US" sz="1200" dirty="0" smtClean="0"/>
              <a:t> </a:t>
            </a:r>
            <a:r>
              <a:rPr lang="en-US" sz="1200" dirty="0"/>
              <a:t>automated driving are but a few new features expected in automobiles </a:t>
            </a:r>
            <a:r>
              <a:rPr lang="en-US" sz="1200" dirty="0" smtClean="0"/>
              <a:t>to </a:t>
            </a:r>
            <a:r>
              <a:rPr lang="en-US" sz="1200" dirty="0"/>
              <a:t>hit the roads from now to year 2020</a:t>
            </a:r>
            <a:r>
              <a:rPr lang="en-US" sz="1200" dirty="0" smtClean="0"/>
              <a:t>.  </a:t>
            </a:r>
          </a:p>
          <a:p>
            <a:pPr lvl="1"/>
            <a:r>
              <a:rPr lang="en-US" sz="1200" dirty="0" smtClean="0"/>
              <a:t>Today</a:t>
            </a:r>
            <a:r>
              <a:rPr lang="en-US" sz="1200" dirty="0"/>
              <a:t>, there are several deployed Vehicle-to-Internet </a:t>
            </a:r>
            <a:r>
              <a:rPr lang="en-US" sz="1200" dirty="0" smtClean="0"/>
              <a:t>technologies   (V2Internet</a:t>
            </a:r>
            <a:r>
              <a:rPr lang="en-US" sz="1200" dirty="0"/>
              <a:t>) that make use of embedded Internet modules, or </a:t>
            </a:r>
            <a:r>
              <a:rPr lang="en-US" sz="1200" dirty="0" smtClean="0"/>
              <a:t>through driver's </a:t>
            </a:r>
            <a:r>
              <a:rPr lang="en-US" sz="1200" dirty="0"/>
              <a:t>cellular smartphone: </a:t>
            </a:r>
            <a:r>
              <a:rPr lang="en-US" sz="1200" dirty="0" err="1"/>
              <a:t>mirrorlink</a:t>
            </a:r>
            <a:r>
              <a:rPr lang="en-US" sz="1200" dirty="0"/>
              <a:t>, </a:t>
            </a:r>
            <a:r>
              <a:rPr lang="en-US" sz="1200" dirty="0" err="1"/>
              <a:t>carplay</a:t>
            </a:r>
            <a:r>
              <a:rPr lang="en-US" sz="1200" dirty="0"/>
              <a:t>, android </a:t>
            </a:r>
            <a:r>
              <a:rPr lang="en-US" sz="1200" dirty="0" smtClean="0"/>
              <a:t>auto. However</a:t>
            </a:r>
            <a:r>
              <a:rPr lang="en-US" sz="1200" dirty="0"/>
              <a:t>, Vehicle-to-Vehicle (V2V) and Vehicle-to-Infrastructure (V2I,  </a:t>
            </a:r>
            <a:r>
              <a:rPr lang="en-US" sz="1200" dirty="0" smtClean="0"/>
              <a:t>not </a:t>
            </a:r>
            <a:r>
              <a:rPr lang="en-US" sz="1200" dirty="0"/>
              <a:t>to be mistaken with V2Internet) communications are still being developed</a:t>
            </a:r>
            <a:r>
              <a:rPr lang="en-US" sz="1200" dirty="0" smtClean="0"/>
              <a:t>.</a:t>
            </a:r>
            <a:endParaRPr lang="en-US" sz="1200" dirty="0"/>
          </a:p>
          <a:p>
            <a:pPr lvl="1"/>
            <a:r>
              <a:rPr lang="en-US" sz="1200" dirty="0" smtClean="0"/>
              <a:t>Some </a:t>
            </a:r>
            <a:r>
              <a:rPr lang="en-US" sz="1200" dirty="0"/>
              <a:t>vehicle and infrastructure communications will use IP and others </a:t>
            </a:r>
            <a:r>
              <a:rPr lang="en-US" sz="1200" dirty="0" smtClean="0"/>
              <a:t>&gt; </a:t>
            </a:r>
            <a:r>
              <a:rPr lang="en-US" sz="1200" dirty="0"/>
              <a:t>will not.  Multiple applications need to share one data link, </a:t>
            </a:r>
            <a:r>
              <a:rPr lang="en-US" sz="1200" dirty="0" smtClean="0"/>
              <a:t>including </a:t>
            </a:r>
            <a:r>
              <a:rPr lang="en-US" sz="1200" dirty="0"/>
              <a:t>non-IP- based protocols sharing the data link with IP-based protocols</a:t>
            </a:r>
            <a:r>
              <a:rPr lang="en-US" sz="1200" dirty="0" smtClean="0"/>
              <a:t>. </a:t>
            </a:r>
            <a:endParaRPr lang="en-US" sz="1200" dirty="0"/>
          </a:p>
          <a:p>
            <a:pPr lvl="1"/>
            <a:r>
              <a:rPr lang="en-US" sz="1200" dirty="0" smtClean="0"/>
              <a:t>This </a:t>
            </a:r>
            <a:r>
              <a:rPr lang="en-US" sz="1200" dirty="0"/>
              <a:t>group will work on V2V and V2I use-cases where IP is well-suited </a:t>
            </a:r>
            <a:r>
              <a:rPr lang="en-US" sz="1200" dirty="0" smtClean="0"/>
              <a:t>as </a:t>
            </a:r>
            <a:r>
              <a:rPr lang="en-US" sz="1200" dirty="0"/>
              <a:t>a </a:t>
            </a:r>
            <a:r>
              <a:rPr lang="en-US" sz="1200" dirty="0" smtClean="0"/>
              <a:t>networking </a:t>
            </a:r>
            <a:r>
              <a:rPr lang="en-US" sz="1200" dirty="0"/>
              <a:t>technology, supporting also applications that involve </a:t>
            </a:r>
            <a:r>
              <a:rPr lang="en-US" sz="1200" dirty="0" smtClean="0"/>
              <a:t>exchanges </a:t>
            </a:r>
            <a:r>
              <a:rPr lang="en-US" sz="1200" dirty="0"/>
              <a:t>of safety-related messages between vehicles and infrastructure if necessary</a:t>
            </a:r>
            <a:r>
              <a:rPr lang="en-US" sz="1200" dirty="0" smtClean="0"/>
              <a:t>. </a:t>
            </a:r>
            <a:endParaRPr lang="en-US" sz="1200" dirty="0"/>
          </a:p>
          <a:p>
            <a:pPr lvl="1"/>
            <a:r>
              <a:rPr lang="en-US" sz="1200" dirty="0" smtClean="0"/>
              <a:t>This </a:t>
            </a:r>
            <a:r>
              <a:rPr lang="en-US" sz="1200" dirty="0"/>
              <a:t>group will develop IP-based protocols to establish direct and </a:t>
            </a:r>
            <a:r>
              <a:rPr lang="en-US" sz="1200" dirty="0" smtClean="0"/>
              <a:t>secure </a:t>
            </a:r>
            <a:r>
              <a:rPr lang="en-US" sz="1200" dirty="0"/>
              <a:t>connectivity between a vehicle, which is often comprised of </a:t>
            </a:r>
            <a:r>
              <a:rPr lang="en-US" sz="1200" dirty="0" smtClean="0"/>
              <a:t> </a:t>
            </a:r>
            <a:r>
              <a:rPr lang="en-US" sz="1200" dirty="0"/>
              <a:t>moving networks, and other vehicles and stationary systems.  Some </a:t>
            </a:r>
            <a:r>
              <a:rPr lang="en-US" sz="1200" dirty="0" smtClean="0"/>
              <a:t> </a:t>
            </a:r>
            <a:r>
              <a:rPr lang="en-US" sz="1200" dirty="0"/>
              <a:t>communications will be extremely short lived, but others will last for many hours or days</a:t>
            </a:r>
            <a:r>
              <a:rPr lang="en-US" sz="1200" dirty="0" smtClean="0"/>
              <a:t>.</a:t>
            </a:r>
            <a:endParaRPr lang="en-US" sz="1200" dirty="0"/>
          </a:p>
          <a:p>
            <a:pPr lvl="1"/>
            <a:r>
              <a:rPr lang="en-US" sz="1200" dirty="0" smtClean="0"/>
              <a:t>Moving </a:t>
            </a:r>
            <a:r>
              <a:rPr lang="en-US" sz="1200" dirty="0"/>
              <a:t>network to nearby moving or fixed network communications may </a:t>
            </a:r>
            <a:r>
              <a:rPr lang="en-US" sz="1200" b="0" dirty="0" smtClean="0"/>
              <a:t>involve </a:t>
            </a:r>
            <a:r>
              <a:rPr lang="en-US" sz="1200" b="0" dirty="0"/>
              <a:t>various kinds of link layers: 802.11-OCB (Outside the Context </a:t>
            </a:r>
            <a:r>
              <a:rPr lang="en-US" sz="1200" b="0" dirty="0" smtClean="0"/>
              <a:t>of </a:t>
            </a:r>
            <a:r>
              <a:rPr lang="en-US" sz="1200" b="0" dirty="0"/>
              <a:t>a Basic Service Set, also called 802.11p), 802.15.4 with 6lowpan, </a:t>
            </a:r>
            <a:r>
              <a:rPr lang="en-US" sz="1200" b="0" dirty="0" smtClean="0"/>
              <a:t>802.11ad</a:t>
            </a:r>
            <a:r>
              <a:rPr lang="en-US" sz="1200" b="0" dirty="0"/>
              <a:t>, VLC (Visible Light Communications), IrDA, LTE-D, </a:t>
            </a:r>
            <a:r>
              <a:rPr lang="en-US" sz="1200" b="0" dirty="0" smtClean="0"/>
              <a:t>LP-WAN.</a:t>
            </a:r>
          </a:p>
          <a:p>
            <a:pPr lvl="1"/>
            <a:r>
              <a:rPr lang="en-US" sz="1200" b="0" dirty="0" smtClean="0"/>
              <a:t>One </a:t>
            </a:r>
            <a:r>
              <a:rPr lang="en-US" sz="1200" b="0" dirty="0"/>
              <a:t>of the most used link layers for vehicular networks is IEEE 802.11-OCB, as a basis for DSRC</a:t>
            </a:r>
            <a:r>
              <a:rPr lang="en-US" sz="1200" b="0" dirty="0" smtClean="0"/>
              <a:t>. However</a:t>
            </a:r>
            <a:r>
              <a:rPr lang="en-US" sz="1200" b="0" dirty="0"/>
              <a:t>, IPv6 on 802.11-OCB is not yet </a:t>
            </a:r>
            <a:r>
              <a:rPr lang="en-US" sz="1200" b="0" dirty="0" smtClean="0"/>
              <a:t>defined.</a:t>
            </a:r>
            <a:endParaRPr lang="en-US" sz="1200" dirty="0"/>
          </a:p>
          <a:p>
            <a:pPr lvl="1"/>
            <a:r>
              <a:rPr lang="en-US" sz="1200" b="0" dirty="0" smtClean="0"/>
              <a:t>The </a:t>
            </a:r>
            <a:r>
              <a:rPr lang="en-US" sz="1200" b="0" dirty="0"/>
              <a:t>group will work only on IPv6 solutions.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43265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ITS BOF – Work items &amp; Milestones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5105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Draft Charter: Intelligent transportation systems</a:t>
            </a:r>
          </a:p>
          <a:p>
            <a:pPr lvl="1"/>
            <a:r>
              <a:rPr lang="en-US" sz="1200" b="0" dirty="0" smtClean="0"/>
              <a:t>The </a:t>
            </a:r>
            <a:r>
              <a:rPr lang="en-US" sz="1200" b="0" dirty="0"/>
              <a:t>group will work only on IPv6 solutions</a:t>
            </a:r>
            <a:r>
              <a:rPr lang="en-US" sz="1200" b="0" dirty="0" smtClean="0"/>
              <a:t>.</a:t>
            </a:r>
            <a:endParaRPr lang="en-US" sz="1200" b="0" dirty="0"/>
          </a:p>
          <a:p>
            <a:pPr lvl="1"/>
            <a:r>
              <a:rPr lang="en-US" sz="1200" b="0" dirty="0" smtClean="0"/>
              <a:t>The </a:t>
            </a:r>
            <a:r>
              <a:rPr lang="en-US" sz="1200" b="0" dirty="0"/>
              <a:t>group will leverage on technologies for Internet of Things (</a:t>
            </a:r>
            <a:r>
              <a:rPr lang="en-US" sz="1200" b="0" dirty="0" err="1"/>
              <a:t>IoT</a:t>
            </a:r>
            <a:r>
              <a:rPr lang="en-US" sz="1200" b="0" dirty="0"/>
              <a:t>) </a:t>
            </a:r>
            <a:r>
              <a:rPr lang="en-US" sz="1200" b="0" dirty="0" smtClean="0"/>
              <a:t> which </a:t>
            </a:r>
            <a:r>
              <a:rPr lang="en-US" sz="1200" b="0" dirty="0"/>
              <a:t>are developed in other IETF and IRTF efforts: 6lo WG, LP-WAN WG, and T2T RG</a:t>
            </a:r>
            <a:r>
              <a:rPr lang="en-US" sz="1200" b="0" dirty="0" smtClean="0"/>
              <a:t>.</a:t>
            </a:r>
          </a:p>
          <a:p>
            <a:pPr lvl="1"/>
            <a:r>
              <a:rPr lang="en-US" sz="1200" b="0" dirty="0" smtClean="0"/>
              <a:t> </a:t>
            </a:r>
            <a:r>
              <a:rPr lang="en-US" sz="1200" b="0" dirty="0"/>
              <a:t>Co-existence with techniques of infrastructure mobility management </a:t>
            </a:r>
            <a:r>
              <a:rPr lang="en-US" sz="1200" b="0" dirty="0" smtClean="0"/>
              <a:t>will </a:t>
            </a:r>
            <a:r>
              <a:rPr lang="en-US" sz="1200" b="0" dirty="0"/>
              <a:t>be coordinated with the DMM WG, LISP WG, and other mobility solutions</a:t>
            </a:r>
            <a:r>
              <a:rPr lang="en-US" sz="1200" b="0" dirty="0" smtClean="0"/>
              <a:t>.</a:t>
            </a:r>
            <a:endParaRPr lang="en-US" sz="1200" dirty="0"/>
          </a:p>
          <a:p>
            <a:pPr lvl="1"/>
            <a:r>
              <a:rPr lang="en-US" sz="1200" b="0" dirty="0" smtClean="0"/>
              <a:t> </a:t>
            </a:r>
            <a:r>
              <a:rPr lang="en-US" sz="1200" b="0" dirty="0"/>
              <a:t>The SDOs interested in this work are: ISO/TC204, ETSI TC ITS, 3GPP, </a:t>
            </a:r>
            <a:r>
              <a:rPr lang="en-US" sz="1200" b="0" dirty="0" smtClean="0"/>
              <a:t>NHTSA </a:t>
            </a:r>
            <a:r>
              <a:rPr lang="en-US" sz="1200" b="0" dirty="0"/>
              <a:t>and </a:t>
            </a:r>
            <a:r>
              <a:rPr lang="en-US" sz="1200" b="0" dirty="0" smtClean="0"/>
              <a:t>more.</a:t>
            </a:r>
            <a:endParaRPr lang="en-US" sz="1200" dirty="0"/>
          </a:p>
          <a:p>
            <a:pPr lvl="1"/>
            <a:r>
              <a:rPr lang="en-US" sz="1200" b="0" dirty="0" smtClean="0"/>
              <a:t>This </a:t>
            </a:r>
            <a:r>
              <a:rPr lang="en-US" sz="1200" b="0" dirty="0"/>
              <a:t>group will not work on V2V or V2I use-cases where IP is not well-suited</a:t>
            </a:r>
            <a:r>
              <a:rPr lang="en-US" sz="1200" b="0" dirty="0" smtClean="0"/>
              <a:t>. Without </a:t>
            </a:r>
            <a:r>
              <a:rPr lang="en-US" sz="1200" b="0" dirty="0"/>
              <a:t>re-chartering, this group will not work on Delay-Tolerant </a:t>
            </a:r>
            <a:r>
              <a:rPr lang="en-US" sz="1200" b="0" dirty="0" smtClean="0"/>
              <a:t>Networking </a:t>
            </a:r>
            <a:r>
              <a:rPr lang="en-US" sz="1200" b="0" dirty="0"/>
              <a:t>nor on Information-Centric Networking</a:t>
            </a:r>
            <a:r>
              <a:rPr lang="en-US" sz="1200" b="0" dirty="0" smtClean="0"/>
              <a:t>.</a:t>
            </a:r>
            <a:endParaRPr lang="en-US" sz="1200" dirty="0"/>
          </a:p>
          <a:p>
            <a:pPr lvl="1"/>
            <a:r>
              <a:rPr lang="en-US" sz="1200" b="0" dirty="0" smtClean="0"/>
              <a:t> </a:t>
            </a:r>
            <a:r>
              <a:rPr lang="en-US" sz="1200" b="0" dirty="0"/>
              <a:t>If the group is successful in accomplishing its first goals, then it </a:t>
            </a:r>
            <a:r>
              <a:rPr lang="en-US" sz="1200" b="0" dirty="0" smtClean="0"/>
              <a:t>can </a:t>
            </a:r>
            <a:r>
              <a:rPr lang="en-US" sz="1200" b="0" dirty="0"/>
              <a:t>be </a:t>
            </a:r>
            <a:r>
              <a:rPr lang="en-US" sz="1200" b="0" dirty="0" err="1"/>
              <a:t>rechartered</a:t>
            </a:r>
            <a:r>
              <a:rPr lang="en-US" sz="1200" b="0" dirty="0"/>
              <a:t> to work on other things (examples include but are not limited to</a:t>
            </a:r>
            <a:r>
              <a:rPr lang="en-US" sz="1200" b="0" dirty="0" smtClean="0"/>
              <a:t>: a </a:t>
            </a:r>
            <a:r>
              <a:rPr lang="en-US" sz="1200" b="0" dirty="0"/>
              <a:t>1-hop mechanism of IP prefix exchange between moving networks, an n- </a:t>
            </a:r>
            <a:r>
              <a:rPr lang="en-US" sz="1200" b="0" dirty="0" smtClean="0"/>
              <a:t>hop </a:t>
            </a:r>
            <a:r>
              <a:rPr lang="en-US" sz="1200" b="0" dirty="0"/>
              <a:t>extension, naming for moving networks; generalization for trains, </a:t>
            </a:r>
            <a:r>
              <a:rPr lang="en-US" sz="1200" b="0" dirty="0" smtClean="0"/>
              <a:t>air</a:t>
            </a:r>
            <a:r>
              <a:rPr lang="en-US" sz="1200" b="0" dirty="0"/>
              <a:t>, unmanned and space use-cases</a:t>
            </a:r>
            <a:r>
              <a:rPr lang="en-US" sz="1200" b="0" dirty="0" smtClean="0"/>
              <a:t>).</a:t>
            </a:r>
            <a:endParaRPr lang="en-US" sz="1200" dirty="0"/>
          </a:p>
          <a:p>
            <a:pPr lvl="1"/>
            <a:r>
              <a:rPr lang="en-US" sz="1200" b="0" dirty="0" smtClean="0"/>
              <a:t>WORK ITEMS</a:t>
            </a:r>
            <a:r>
              <a:rPr lang="en-US" sz="1200" dirty="0" smtClean="0"/>
              <a:t>: </a:t>
            </a:r>
            <a:r>
              <a:rPr lang="en-US" sz="1200" b="0" dirty="0" smtClean="0"/>
              <a:t>Standards </a:t>
            </a:r>
            <a:r>
              <a:rPr lang="en-US" sz="1200" b="0" dirty="0"/>
              <a:t>Track RFC "IPv6 over </a:t>
            </a:r>
            <a:r>
              <a:rPr lang="en-US" sz="1200" b="0" dirty="0" smtClean="0"/>
              <a:t>802.11p“</a:t>
            </a:r>
            <a:r>
              <a:rPr lang="en-US" sz="1200" dirty="0" smtClean="0"/>
              <a:t>, </a:t>
            </a:r>
            <a:r>
              <a:rPr lang="en-US" sz="1200" b="0" dirty="0" smtClean="0"/>
              <a:t>Potential </a:t>
            </a:r>
            <a:r>
              <a:rPr lang="en-US" sz="1200" b="0" dirty="0"/>
              <a:t>Informational RFC "ITS General Problem Area" </a:t>
            </a:r>
            <a:r>
              <a:rPr lang="en-US" sz="1200" b="0" dirty="0" smtClean="0"/>
              <a:t>covering: What </a:t>
            </a:r>
            <a:r>
              <a:rPr lang="en-US" sz="1200" b="0" dirty="0"/>
              <a:t>is ITS</a:t>
            </a:r>
            <a:r>
              <a:rPr lang="en-US" sz="1200" b="0" dirty="0" smtClean="0"/>
              <a:t>? Explain </a:t>
            </a:r>
            <a:r>
              <a:rPr lang="en-US" sz="1200" b="0" dirty="0"/>
              <a:t>V2V, V2I, and related </a:t>
            </a:r>
            <a:r>
              <a:rPr lang="en-US" sz="1200" b="0" dirty="0" smtClean="0"/>
              <a:t>terms, Why </a:t>
            </a:r>
            <a:r>
              <a:rPr lang="en-US" sz="1200" b="0" dirty="0"/>
              <a:t>is IPv6 needed</a:t>
            </a:r>
            <a:r>
              <a:rPr lang="en-US" sz="1200" b="0" dirty="0" smtClean="0"/>
              <a:t>?,  </a:t>
            </a:r>
            <a:r>
              <a:rPr lang="en-US" sz="1200" b="0" dirty="0"/>
              <a:t>Explain why some traffic will not use </a:t>
            </a:r>
            <a:r>
              <a:rPr lang="en-US" sz="1200" b="0" dirty="0" smtClean="0"/>
              <a:t>IPv6, Explain </a:t>
            </a:r>
            <a:r>
              <a:rPr lang="en-US" sz="1200" b="0" dirty="0"/>
              <a:t>why other traffic will use </a:t>
            </a:r>
            <a:r>
              <a:rPr lang="en-US" sz="1200" b="0" dirty="0" smtClean="0"/>
              <a:t>IPv6. Use-cases</a:t>
            </a:r>
            <a:r>
              <a:rPr lang="en-US" sz="1200" b="0" dirty="0"/>
              <a:t>, illustrating the expected areas for initial </a:t>
            </a:r>
            <a:r>
              <a:rPr lang="en-US" sz="1200" b="0" dirty="0" smtClean="0"/>
              <a:t>focus, Informative </a:t>
            </a:r>
            <a:r>
              <a:rPr lang="en-US" sz="1200" b="0" dirty="0"/>
              <a:t>references, relationship with other </a:t>
            </a:r>
            <a:r>
              <a:rPr lang="en-US" sz="1200" b="0" dirty="0" smtClean="0"/>
              <a:t>SDOs. Potential </a:t>
            </a:r>
            <a:r>
              <a:rPr lang="en-US" sz="1200" b="0" dirty="0"/>
              <a:t>Informational RFC "Problem Statement" covering</a:t>
            </a:r>
            <a:r>
              <a:rPr lang="en-US" sz="1200" b="0" dirty="0" smtClean="0"/>
              <a:t>: Problem statement, Security considerations, Privacy consideration</a:t>
            </a:r>
            <a:endParaRPr lang="en-US" sz="1200" b="0" dirty="0"/>
          </a:p>
          <a:p>
            <a:r>
              <a:rPr lang="en-US" sz="2000" dirty="0">
                <a:hlinkClick r:id="rId3"/>
              </a:rPr>
              <a:t>https://datatracker.ietf.org/wg/its/documents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  <a:endParaRPr lang="en-US" sz="20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913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Opportunistic Wireless Encryption (OWE)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196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Request from Stephen Farrell (IETF Security Area Director) for ANA assignments approved in July 2016: 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an Authentication and Key Management (AKM) suite selector for OWE (ANA-1 in the internet draft) and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an Element ID (ANA-2 in the internet draft) to be assigned to hold the </a:t>
            </a:r>
            <a:r>
              <a:rPr lang="en-US" dirty="0" err="1" smtClean="0"/>
              <a:t>Diffie</a:t>
            </a:r>
            <a:r>
              <a:rPr lang="en-US" dirty="0" smtClean="0"/>
              <a:t>-Hellman element</a:t>
            </a: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OWE </a:t>
            </a:r>
            <a:r>
              <a:rPr lang="en-US" dirty="0"/>
              <a:t>internet draft available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tools.ietf.org/html/draft-harkins-owe-03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r>
              <a:rPr lang="en-US" sz="1800" dirty="0" smtClean="0"/>
              <a:t>Security review planned; IETF last call expected in 2016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29129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2016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IETF BOFs at IETF July 18-23 meeting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019834"/>
              </p:ext>
            </p:extLst>
          </p:nvPr>
        </p:nvGraphicFramePr>
        <p:xfrm>
          <a:off x="1066800" y="2175120"/>
          <a:ext cx="6977557" cy="4149480"/>
        </p:xfrm>
        <a:graphic>
          <a:graphicData uri="http://schemas.openxmlformats.org/drawingml/2006/table">
            <a:tbl>
              <a:tblPr/>
              <a:tblGrid>
                <a:gridCol w="1110157"/>
                <a:gridCol w="5867400"/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1" dirty="0">
                          <a:hlinkClick r:id="rId4"/>
                        </a:rPr>
                        <a:t>its</a:t>
                      </a:r>
                      <a:endParaRPr lang="en-US" sz="1800" b="1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Intelligent Transportation </a:t>
                      </a:r>
                      <a:r>
                        <a:rPr lang="en-US" sz="1800" dirty="0" smtClean="0"/>
                        <a:t>Systems, also see </a:t>
                      </a:r>
                      <a:r>
                        <a:rPr lang="en-US" sz="1800" dirty="0" smtClean="0">
                          <a:hlinkClick r:id="rId4"/>
                        </a:rPr>
                        <a:t>https://datatracker.ietf.org/wg/its/charter/</a:t>
                      </a:r>
                      <a:r>
                        <a:rPr lang="en-US" sz="1800" dirty="0" smtClean="0"/>
                        <a:t> and </a:t>
                      </a:r>
                      <a:r>
                        <a:rPr lang="en-US" sz="1800" dirty="0" smtClean="0">
                          <a:hlinkClick r:id="rId5"/>
                        </a:rPr>
                        <a:t>https://tools.ietf.org/html/draft-petrescu-ipv6-over-80211p-00</a:t>
                      </a:r>
                      <a:r>
                        <a:rPr lang="en-US" sz="1800" dirty="0" smtClean="0"/>
                        <a:t> </a:t>
                      </a:r>
                      <a:endParaRPr lang="en-US" sz="180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hlinkClick r:id="rId6"/>
                        </a:rPr>
                        <a:t>lpwan</a:t>
                      </a:r>
                      <a:endParaRPr lang="en-US" sz="1800" b="1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Low-Power Wide Area Networks </a:t>
                      </a:r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 dirty="0">
                          <a:hlinkClick r:id="rId7"/>
                        </a:rPr>
                        <a:t>lurk</a:t>
                      </a:r>
                      <a:endParaRPr lang="en-US" sz="180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Limited Use of Remote Keys</a:t>
                      </a:r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779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hlinkClick r:id="rId8"/>
                        </a:rPr>
                        <a:t>imtg</a:t>
                      </a:r>
                      <a:endParaRPr lang="en-US" sz="180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International Meeting Arrangements</a:t>
                      </a:r>
                      <a:endParaRPr lang="en-US" sz="180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33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9"/>
                        </a:rPr>
                        <a:t>l4s</a:t>
                      </a:r>
                      <a:endParaRPr lang="en-US" sz="180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Low Latency Low Loss Scalable throughput</a:t>
                      </a:r>
                      <a:endParaRPr lang="en-US" sz="180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672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hlinkClick r:id="rId10"/>
                        </a:rPr>
                        <a:t>quic</a:t>
                      </a:r>
                      <a:endParaRPr lang="en-US" sz="1800" b="1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/>
                        <a:t>Quic</a:t>
                      </a:r>
                      <a:r>
                        <a:rPr lang="en-US" sz="1800" b="0" dirty="0" smtClean="0"/>
                        <a:t> (</a:t>
                      </a:r>
                      <a:r>
                        <a:rPr lang="en-US" b="0" dirty="0" smtClean="0"/>
                        <a:t>: A UDP-Based Multiplexed and Secure Transport</a:t>
                      </a:r>
                      <a:r>
                        <a:rPr lang="en-US" b="0" dirty="0" smtClean="0"/>
                        <a:t>) – proposed working group, see </a:t>
                      </a:r>
                      <a:r>
                        <a:rPr lang="en-US" b="0" dirty="0" smtClean="0">
                          <a:hlinkClick r:id="rId10"/>
                        </a:rPr>
                        <a:t>https://datatracker.ietf.org/wg/quic/charter/</a:t>
                      </a:r>
                      <a:r>
                        <a:rPr lang="en-US" b="0" dirty="0" smtClean="0"/>
                        <a:t> </a:t>
                      </a:r>
                      <a:endParaRPr lang="en-US" sz="1800" b="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60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11"/>
                        </a:rPr>
                        <a:t>plus</a:t>
                      </a:r>
                      <a:endParaRPr lang="en-US" sz="180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Path layer UDP substrate</a:t>
                      </a:r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34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12"/>
                        </a:rPr>
                        <a:t>ledger</a:t>
                      </a:r>
                      <a:endParaRPr lang="en-US" sz="180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Ledger (a</a:t>
                      </a:r>
                      <a:r>
                        <a:rPr lang="en-US" sz="1800" baseline="0" dirty="0" smtClean="0"/>
                        <a:t> payment protocol)</a:t>
                      </a:r>
                      <a:endParaRPr lang="en-US" sz="1800" dirty="0" smtClean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38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88846</TotalTime>
  <Words>2939</Words>
  <Application>Microsoft Office PowerPoint</Application>
  <PresentationFormat>On-screen Show (4:3)</PresentationFormat>
  <Paragraphs>479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Multicast Topics</vt:lpstr>
      <vt:lpstr>ITS BOF – Draft Charter</vt:lpstr>
      <vt:lpstr>ITS BOF – Work items &amp; Milestones</vt:lpstr>
      <vt:lpstr>Opportunistic Wireless Encryption (OWE)</vt:lpstr>
      <vt:lpstr>IETF BOFs at IETF July 18-23 meeting</vt:lpstr>
      <vt:lpstr>Of Interest to Smart Grid</vt:lpstr>
      <vt:lpstr>CAPPORT WG</vt:lpstr>
      <vt:lpstr>RADEXT WG</vt:lpstr>
      <vt:lpstr>Home Networking (homenet) WG</vt:lpstr>
      <vt:lpstr>Operations Area Working Group</vt:lpstr>
      <vt:lpstr>Transport Layer Security (TLS)</vt:lpstr>
      <vt:lpstr>Extensions for Scalable DNS Service Discovery (dnssd)</vt:lpstr>
      <vt:lpstr>Of Interest: Network-Based Mobility Extensions (NETEXT)</vt:lpstr>
      <vt:lpstr>Protocols for IP Multicast (PIM)</vt:lpstr>
      <vt:lpstr>Deterministic Networking (DETNET)</vt:lpstr>
      <vt:lpstr>Active Queue Management (AQM)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creator>Dorothy Stanley</dc:creator>
  <cp:lastModifiedBy>Dorothy Stanley</cp:lastModifiedBy>
  <cp:revision>606</cp:revision>
  <cp:lastPrinted>1998-02-10T13:28:06Z</cp:lastPrinted>
  <dcterms:created xsi:type="dcterms:W3CDTF">2005-01-04T21:26:55Z</dcterms:created>
  <dcterms:modified xsi:type="dcterms:W3CDTF">2016-09-13T15:26:42Z</dcterms:modified>
</cp:coreProperties>
</file>